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3"/>
  </p:notesMasterIdLst>
  <p:handoutMasterIdLst>
    <p:handoutMasterId r:id="rId84"/>
  </p:handoutMasterIdLst>
  <p:sldIdLst>
    <p:sldId id="1303" r:id="rId2"/>
    <p:sldId id="1534" r:id="rId3"/>
    <p:sldId id="1536" r:id="rId4"/>
    <p:sldId id="1537" r:id="rId5"/>
    <p:sldId id="1538" r:id="rId6"/>
    <p:sldId id="1542" r:id="rId7"/>
    <p:sldId id="1544" r:id="rId8"/>
    <p:sldId id="1545" r:id="rId9"/>
    <p:sldId id="1546" r:id="rId10"/>
    <p:sldId id="1547" r:id="rId11"/>
    <p:sldId id="1550" r:id="rId12"/>
    <p:sldId id="1551" r:id="rId13"/>
    <p:sldId id="1552" r:id="rId14"/>
    <p:sldId id="1553" r:id="rId15"/>
    <p:sldId id="1554" r:id="rId16"/>
    <p:sldId id="1555" r:id="rId17"/>
    <p:sldId id="1556" r:id="rId18"/>
    <p:sldId id="1567" r:id="rId19"/>
    <p:sldId id="1715" r:id="rId20"/>
    <p:sldId id="1712" r:id="rId21"/>
    <p:sldId id="1713" r:id="rId22"/>
    <p:sldId id="1714" r:id="rId23"/>
    <p:sldId id="1716" r:id="rId24"/>
    <p:sldId id="1719" r:id="rId25"/>
    <p:sldId id="1717" r:id="rId26"/>
    <p:sldId id="1718" r:id="rId27"/>
    <p:sldId id="1310" r:id="rId28"/>
    <p:sldId id="1576" r:id="rId29"/>
    <p:sldId id="1571" r:id="rId30"/>
    <p:sldId id="1569" r:id="rId31"/>
    <p:sldId id="1572" r:id="rId32"/>
    <p:sldId id="1574" r:id="rId33"/>
    <p:sldId id="1436" r:id="rId34"/>
    <p:sldId id="1437" r:id="rId35"/>
    <p:sldId id="1575" r:id="rId36"/>
    <p:sldId id="1438" r:id="rId37"/>
    <p:sldId id="1578" r:id="rId38"/>
    <p:sldId id="1312" r:id="rId39"/>
    <p:sldId id="1580" r:id="rId40"/>
    <p:sldId id="1579" r:id="rId41"/>
    <p:sldId id="1583" r:id="rId42"/>
    <p:sldId id="1581" r:id="rId43"/>
    <p:sldId id="1582" r:id="rId44"/>
    <p:sldId id="1570" r:id="rId45"/>
    <p:sldId id="1605" r:id="rId46"/>
    <p:sldId id="1404" r:id="rId47"/>
    <p:sldId id="1397" r:id="rId48"/>
    <p:sldId id="1585" r:id="rId49"/>
    <p:sldId id="1586" r:id="rId50"/>
    <p:sldId id="1448" r:id="rId51"/>
    <p:sldId id="1449" r:id="rId52"/>
    <p:sldId id="1450" r:id="rId53"/>
    <p:sldId id="1443" r:id="rId54"/>
    <p:sldId id="1444" r:id="rId55"/>
    <p:sldId id="1725" r:id="rId56"/>
    <p:sldId id="1737" r:id="rId57"/>
    <p:sldId id="1738" r:id="rId58"/>
    <p:sldId id="1739" r:id="rId59"/>
    <p:sldId id="1741" r:id="rId60"/>
    <p:sldId id="1740" r:id="rId61"/>
    <p:sldId id="1590" r:id="rId62"/>
    <p:sldId id="1588" r:id="rId63"/>
    <p:sldId id="1726" r:id="rId64"/>
    <p:sldId id="1589" r:id="rId65"/>
    <p:sldId id="1595" r:id="rId66"/>
    <p:sldId id="1596" r:id="rId67"/>
    <p:sldId id="1602" r:id="rId68"/>
    <p:sldId id="1601" r:id="rId69"/>
    <p:sldId id="1705" r:id="rId70"/>
    <p:sldId id="1706" r:id="rId71"/>
    <p:sldId id="1720" r:id="rId72"/>
    <p:sldId id="1721" r:id="rId73"/>
    <p:sldId id="1727" r:id="rId74"/>
    <p:sldId id="1732" r:id="rId75"/>
    <p:sldId id="1733" r:id="rId76"/>
    <p:sldId id="1728" r:id="rId77"/>
    <p:sldId id="1729" r:id="rId78"/>
    <p:sldId id="1730" r:id="rId79"/>
    <p:sldId id="1731" r:id="rId80"/>
    <p:sldId id="1735" r:id="rId81"/>
    <p:sldId id="1736" r:id="rId82"/>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990033"/>
    <a:srgbClr val="CC66FF"/>
    <a:srgbClr val="CCCCFF"/>
    <a:srgbClr val="6699FF"/>
    <a:srgbClr val="003399"/>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69" autoAdjust="0"/>
    <p:restoredTop sz="86392" autoAdjust="0"/>
  </p:normalViewPr>
  <p:slideViewPr>
    <p:cSldViewPr snapToGrid="0">
      <p:cViewPr varScale="1">
        <p:scale>
          <a:sx n="151" d="100"/>
          <a:sy n="151" d="100"/>
        </p:scale>
        <p:origin x="172" y="8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2610" tIns="46302" rIns="92610" bIns="46302" numCol="1" anchor="t" anchorCtr="0" compatLnSpc="1">
            <a:prstTxWarp prst="textNoShape">
              <a:avLst/>
            </a:prstTxWarp>
          </a:bodyPr>
          <a:lstStyle>
            <a:lvl1pPr defTabSz="9263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2610" tIns="46302" rIns="92610" bIns="46302" numCol="1" anchor="t" anchorCtr="0" compatLnSpc="1">
            <a:prstTxWarp prst="textNoShape">
              <a:avLst/>
            </a:prstTxWarp>
          </a:bodyPr>
          <a:lstStyle>
            <a:lvl1pPr algn="r" defTabSz="926306">
              <a:defRPr kumimoji="0" sz="1200"/>
            </a:lvl1pPr>
          </a:lstStyle>
          <a:p>
            <a:pPr>
              <a:defRPr/>
            </a:pPr>
            <a:fld id="{800C1FA0-7D0F-463B-89A6-3C31CB7D0611}" type="datetime1">
              <a:rPr lang="en-US" altLang="en-US" smtClean="0"/>
              <a:t>11/3/2025</a:t>
            </a:fld>
            <a:endParaRPr lang="en-US" altLang="en-US"/>
          </a:p>
        </p:txBody>
      </p:sp>
      <p:sp>
        <p:nvSpPr>
          <p:cNvPr id="14340"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2610" tIns="46302" rIns="92610" bIns="46302" numCol="1" anchor="b" anchorCtr="0" compatLnSpc="1">
            <a:prstTxWarp prst="textNoShape">
              <a:avLst/>
            </a:prstTxWarp>
          </a:bodyPr>
          <a:lstStyle>
            <a:lvl1pPr defTabSz="926306">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2610" tIns="46302" rIns="92610" bIns="46302" numCol="1" anchor="b" anchorCtr="0" compatLnSpc="1">
            <a:prstTxWarp prst="textNoShape">
              <a:avLst/>
            </a:prstTxWarp>
          </a:bodyPr>
          <a:lstStyle>
            <a:lvl1pPr algn="r" defTabSz="924726">
              <a:defRPr kumimoji="0" sz="1200"/>
            </a:lvl1pPr>
          </a:lstStyle>
          <a:p>
            <a:fld id="{7EAC10F1-7863-41C0-8B98-F359D78C6314}" type="slidenum">
              <a:rPr lang="en-US" altLang="en-US"/>
              <a:pPr/>
              <a:t>‹#›</a:t>
            </a:fld>
            <a:endParaRPr lang="en-US" altLang="en-US"/>
          </a:p>
        </p:txBody>
      </p:sp>
    </p:spTree>
    <p:extLst>
      <p:ext uri="{BB962C8B-B14F-4D97-AF65-F5344CB8AC3E}">
        <p14:creationId xmlns:p14="http://schemas.microsoft.com/office/powerpoint/2010/main" val="14537746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2610" tIns="46302" rIns="92610" bIns="46302" numCol="1" anchor="t" anchorCtr="0" compatLnSpc="1">
            <a:prstTxWarp prst="textNoShape">
              <a:avLst/>
            </a:prstTxWarp>
          </a:bodyPr>
          <a:lstStyle>
            <a:lvl1pPr defTabSz="926306">
              <a:defRPr kumimoji="0" sz="1200"/>
            </a:lvl1pPr>
          </a:lstStyle>
          <a:p>
            <a:pPr>
              <a:defRPr/>
            </a:pPr>
            <a:endParaRPr lang="en-US" altLang="en-US"/>
          </a:p>
        </p:txBody>
      </p:sp>
      <p:sp>
        <p:nvSpPr>
          <p:cNvPr id="48131" name="Rectangle 9"/>
          <p:cNvSpPr>
            <a:spLocks noGrp="1" noRot="1" noChangeAspect="1" noChangeArrowheads="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720" y="4415791"/>
            <a:ext cx="5140960" cy="4183380"/>
          </a:xfrm>
          <a:prstGeom prst="rect">
            <a:avLst/>
          </a:prstGeom>
          <a:noFill/>
          <a:ln w="9525">
            <a:noFill/>
            <a:miter lim="800000"/>
            <a:headEnd/>
            <a:tailEnd/>
          </a:ln>
        </p:spPr>
        <p:txBody>
          <a:bodyPr vert="horz" wrap="square" lIns="92610" tIns="46302" rIns="92610" bIns="4630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2610" tIns="46302" rIns="92610" bIns="46302" numCol="1" anchor="t" anchorCtr="0" compatLnSpc="1">
            <a:prstTxWarp prst="textNoShape">
              <a:avLst/>
            </a:prstTxWarp>
          </a:bodyPr>
          <a:lstStyle>
            <a:lvl1pPr algn="r" defTabSz="926306">
              <a:defRPr kumimoji="0" sz="1200"/>
            </a:lvl1pPr>
          </a:lstStyle>
          <a:p>
            <a:pPr>
              <a:defRPr/>
            </a:pPr>
            <a:fld id="{2C361BDE-42BF-4623-ADCE-BC044357BAE9}" type="datetime1">
              <a:rPr lang="en-US" altLang="en-US" smtClean="0"/>
              <a:t>11/3/2025</a:t>
            </a:fld>
            <a:endParaRPr lang="en-US" altLang="en-US"/>
          </a:p>
        </p:txBody>
      </p:sp>
      <p:sp>
        <p:nvSpPr>
          <p:cNvPr id="2060" name="Rectangle 12"/>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2610" tIns="46302" rIns="92610" bIns="46302" numCol="1" anchor="b" anchorCtr="0" compatLnSpc="1">
            <a:prstTxWarp prst="textNoShape">
              <a:avLst/>
            </a:prstTxWarp>
          </a:bodyPr>
          <a:lstStyle>
            <a:lvl1pPr defTabSz="9263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2610" tIns="46302" rIns="92610" bIns="46302" numCol="1" anchor="b" anchorCtr="0" compatLnSpc="1">
            <a:prstTxWarp prst="textNoShape">
              <a:avLst/>
            </a:prstTxWarp>
          </a:bodyPr>
          <a:lstStyle>
            <a:lvl1pPr algn="r" defTabSz="924726">
              <a:defRPr kumimoji="0" sz="1200"/>
            </a:lvl1pPr>
          </a:lstStyle>
          <a:p>
            <a:fld id="{2AA35C4C-9222-4C71-BC49-92F6C732D6F8}" type="slidenum">
              <a:rPr lang="en-US" altLang="en-US"/>
              <a:pPr/>
              <a:t>‹#›</a:t>
            </a:fld>
            <a:endParaRPr lang="en-US" altLang="en-US"/>
          </a:p>
        </p:txBody>
      </p:sp>
    </p:spTree>
    <p:extLst>
      <p:ext uri="{BB962C8B-B14F-4D97-AF65-F5344CB8AC3E}">
        <p14:creationId xmlns:p14="http://schemas.microsoft.com/office/powerpoint/2010/main" val="214514400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7D3F3F5F-5DE9-4A3F-94C7-92027B969E24}" type="datetime1">
              <a:rPr kumimoji="0" lang="en-US" altLang="en-US" sz="1200"/>
              <a:t>11/3/2025</a:t>
            </a:fld>
            <a:endParaRPr kumimoji="0" lang="en-US" altLang="en-US" sz="120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8BDEED0B-41F0-4F46-9229-67523091BD62}" type="slidenum">
              <a:rPr kumimoji="0" lang="en-US" altLang="en-US" sz="1200"/>
              <a:pPr/>
              <a:t>1</a:t>
            </a:fld>
            <a:endParaRPr kumimoji="0" lang="en-US" altLang="en-US" sz="1200"/>
          </a:p>
        </p:txBody>
      </p:sp>
      <p:sp>
        <p:nvSpPr>
          <p:cNvPr id="49156" name="Rectangle 2"/>
          <p:cNvSpPr>
            <a:spLocks noGrp="1" noRot="1" noChangeAspect="1" noChangeArrowheads="1" noTextEdit="1"/>
          </p:cNvSpPr>
          <p:nvPr>
            <p:ph type="sldImg"/>
          </p:nvPr>
        </p:nvSpPr>
        <p:spPr>
          <a:xfrm>
            <a:off x="406400" y="696913"/>
            <a:ext cx="6197600" cy="348615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293176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FDB96708-1F94-45B0-AD41-CC3071A0DAF8}" type="datetime1">
              <a:rPr kumimoji="0" lang="en-US" altLang="en-US" sz="1200"/>
              <a:t>11/3/2025</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FCEC59-E318-471B-9599-065B4CF35F12}" type="slidenum">
              <a:rPr kumimoji="0" lang="en-US" altLang="en-US" sz="1200"/>
              <a:pPr/>
              <a:t>38</a:t>
            </a:fld>
            <a:endParaRPr kumimoji="0" lang="en-US" altLang="en-US" sz="1200"/>
          </a:p>
        </p:txBody>
      </p:sp>
      <p:sp>
        <p:nvSpPr>
          <p:cNvPr id="56324" name="Rectangle 2"/>
          <p:cNvSpPr>
            <a:spLocks noGrp="1" noRot="1" noChangeAspect="1" noChangeArrowheads="1" noTextEdit="1"/>
          </p:cNvSpPr>
          <p:nvPr>
            <p:ph type="sldImg"/>
          </p:nvPr>
        </p:nvSpPr>
        <p:spPr>
          <a:xfrm>
            <a:off x="406400" y="696913"/>
            <a:ext cx="6197600" cy="3486150"/>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4486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73FBDC85-DD1C-4030-B0C5-F83FF4279118}" type="datetime1">
              <a:rPr kumimoji="0" lang="en-US" altLang="en-US" sz="1200"/>
              <a:t>11/3/2025</a:t>
            </a:fld>
            <a:endParaRPr kumimoji="0" lang="en-US" altLang="en-US" sz="1200"/>
          </a:p>
        </p:txBody>
      </p:sp>
      <p:sp>
        <p:nvSpPr>
          <p:cNvPr id="583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4B3D6F-DE73-4E9E-BA44-7794CA91CD48}" type="slidenum">
              <a:rPr kumimoji="0" lang="en-US" altLang="en-US" sz="1200"/>
              <a:pPr/>
              <a:t>46</a:t>
            </a:fld>
            <a:endParaRPr kumimoji="0" lang="en-US" altLang="en-US" sz="1200"/>
          </a:p>
        </p:txBody>
      </p:sp>
      <p:sp>
        <p:nvSpPr>
          <p:cNvPr id="58372" name="Rectangle 2"/>
          <p:cNvSpPr>
            <a:spLocks noGrp="1" noRot="1" noChangeAspect="1" noChangeArrowheads="1" noTextEdit="1"/>
          </p:cNvSpPr>
          <p:nvPr>
            <p:ph type="sldImg"/>
          </p:nvPr>
        </p:nvSpPr>
        <p:spPr>
          <a:xfrm>
            <a:off x="406400" y="696913"/>
            <a:ext cx="6197600" cy="3486150"/>
          </a:xfrm>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0735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C361BDE-42BF-4623-ADCE-BC044357BAE9}" type="datetime1">
              <a:rPr lang="en-US" altLang="en-US" smtClean="0"/>
              <a:t>11/3/2025</a:t>
            </a:fld>
            <a:endParaRPr lang="en-US" altLang="en-US"/>
          </a:p>
        </p:txBody>
      </p:sp>
      <p:sp>
        <p:nvSpPr>
          <p:cNvPr id="5" name="Slide Number Placeholder 4"/>
          <p:cNvSpPr>
            <a:spLocks noGrp="1"/>
          </p:cNvSpPr>
          <p:nvPr>
            <p:ph type="sldNum" sz="quarter" idx="11"/>
          </p:nvPr>
        </p:nvSpPr>
        <p:spPr/>
        <p:txBody>
          <a:bodyPr/>
          <a:lstStyle/>
          <a:p>
            <a:fld id="{2AA35C4C-9222-4C71-BC49-92F6C732D6F8}" type="slidenum">
              <a:rPr lang="en-US" altLang="en-US" smtClean="0"/>
              <a:pPr/>
              <a:t>10</a:t>
            </a:fld>
            <a:endParaRPr lang="en-US" altLang="en-US"/>
          </a:p>
        </p:txBody>
      </p:sp>
    </p:spTree>
    <p:extLst>
      <p:ext uri="{BB962C8B-B14F-4D97-AF65-F5344CB8AC3E}">
        <p14:creationId xmlns:p14="http://schemas.microsoft.com/office/powerpoint/2010/main" val="42590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C361BDE-42BF-4623-ADCE-BC044357BAE9}" type="datetime1">
              <a:rPr lang="en-US" altLang="en-US" smtClean="0"/>
              <a:t>11/3/2025</a:t>
            </a:fld>
            <a:endParaRPr lang="en-US" altLang="en-US"/>
          </a:p>
        </p:txBody>
      </p:sp>
      <p:sp>
        <p:nvSpPr>
          <p:cNvPr id="5" name="Slide Number Placeholder 4"/>
          <p:cNvSpPr>
            <a:spLocks noGrp="1"/>
          </p:cNvSpPr>
          <p:nvPr>
            <p:ph type="sldNum" sz="quarter" idx="11"/>
          </p:nvPr>
        </p:nvSpPr>
        <p:spPr/>
        <p:txBody>
          <a:bodyPr/>
          <a:lstStyle/>
          <a:p>
            <a:fld id="{2AA35C4C-9222-4C71-BC49-92F6C732D6F8}" type="slidenum">
              <a:rPr lang="en-US" altLang="en-US" smtClean="0"/>
              <a:pPr/>
              <a:t>17</a:t>
            </a:fld>
            <a:endParaRPr lang="en-US" altLang="en-US"/>
          </a:p>
        </p:txBody>
      </p:sp>
    </p:spTree>
    <p:extLst>
      <p:ext uri="{BB962C8B-B14F-4D97-AF65-F5344CB8AC3E}">
        <p14:creationId xmlns:p14="http://schemas.microsoft.com/office/powerpoint/2010/main" val="81271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C361BDE-42BF-4623-ADCE-BC044357BAE9}" type="datetime1">
              <a:rPr lang="en-US" altLang="en-US" smtClean="0"/>
              <a:t>11/3/2025</a:t>
            </a:fld>
            <a:endParaRPr lang="en-US" altLang="en-US"/>
          </a:p>
        </p:txBody>
      </p:sp>
      <p:sp>
        <p:nvSpPr>
          <p:cNvPr id="5" name="Slide Number Placeholder 4"/>
          <p:cNvSpPr>
            <a:spLocks noGrp="1"/>
          </p:cNvSpPr>
          <p:nvPr>
            <p:ph type="sldNum" sz="quarter" idx="11"/>
          </p:nvPr>
        </p:nvSpPr>
        <p:spPr/>
        <p:txBody>
          <a:bodyPr/>
          <a:lstStyle/>
          <a:p>
            <a:fld id="{2AA35C4C-9222-4C71-BC49-92F6C732D6F8}" type="slidenum">
              <a:rPr lang="en-US" altLang="en-US" smtClean="0"/>
              <a:pPr/>
              <a:t>18</a:t>
            </a:fld>
            <a:endParaRPr lang="en-US" altLang="en-US"/>
          </a:p>
        </p:txBody>
      </p:sp>
    </p:spTree>
    <p:extLst>
      <p:ext uri="{BB962C8B-B14F-4D97-AF65-F5344CB8AC3E}">
        <p14:creationId xmlns:p14="http://schemas.microsoft.com/office/powerpoint/2010/main" val="402894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122CA2F7-035A-42B3-8F10-A1CC015CB36A}" type="datetime1">
              <a:rPr kumimoji="0" lang="en-US" altLang="en-US" sz="1200"/>
              <a:t>11/3/2025</a:t>
            </a:fld>
            <a:endParaRPr kumimoji="0" lang="en-US" altLang="en-US" sz="1200"/>
          </a:p>
        </p:txBody>
      </p:sp>
      <p:sp>
        <p:nvSpPr>
          <p:cNvPr id="522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21F5FA-69C0-44D5-98DC-323E8A6A5450}" type="slidenum">
              <a:rPr kumimoji="0" lang="en-US" altLang="en-US" sz="1200"/>
              <a:pPr/>
              <a:t>27</a:t>
            </a:fld>
            <a:endParaRPr kumimoji="0" lang="en-US" altLang="en-US" sz="1200"/>
          </a:p>
        </p:txBody>
      </p:sp>
      <p:sp>
        <p:nvSpPr>
          <p:cNvPr id="52228" name="Rectangle 2"/>
          <p:cNvSpPr>
            <a:spLocks noGrp="1" noRot="1" noChangeAspect="1" noChangeArrowheads="1" noTextEdit="1"/>
          </p:cNvSpPr>
          <p:nvPr>
            <p:ph type="sldImg"/>
          </p:nvPr>
        </p:nvSpPr>
        <p:spPr>
          <a:xfrm>
            <a:off x="406400" y="696913"/>
            <a:ext cx="6197600" cy="3486150"/>
          </a:xfrm>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4422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C7145CA2-B458-46B7-BDE5-74FD45BB0AA2}" type="datetime1">
              <a:rPr kumimoji="0" lang="en-US" altLang="en-US" sz="1200"/>
              <a:t>11/3/2025</a:t>
            </a:fld>
            <a:endParaRPr kumimoji="0" lang="en-US" altLang="en-US" sz="1200"/>
          </a:p>
        </p:txBody>
      </p:sp>
      <p:sp>
        <p:nvSpPr>
          <p:cNvPr id="532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7286AC-B675-4DF3-8B49-D6180BC837EA}" type="slidenum">
              <a:rPr kumimoji="0" lang="en-US" altLang="en-US" sz="1200"/>
              <a:pPr/>
              <a:t>33</a:t>
            </a:fld>
            <a:endParaRPr kumimoji="0" lang="en-US" altLang="en-US" sz="1200"/>
          </a:p>
        </p:txBody>
      </p:sp>
      <p:sp>
        <p:nvSpPr>
          <p:cNvPr id="53252" name="Rectangle 2"/>
          <p:cNvSpPr>
            <a:spLocks noGrp="1" noRot="1" noChangeAspect="1" noChangeArrowheads="1" noTextEdit="1"/>
          </p:cNvSpPr>
          <p:nvPr>
            <p:ph type="sldImg"/>
          </p:nvPr>
        </p:nvSpPr>
        <p:spPr>
          <a:xfrm>
            <a:off x="406400" y="696913"/>
            <a:ext cx="6197600" cy="3486150"/>
          </a:xfrm>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8329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E5116B12-CC7E-447F-B5A7-4EC5BF3CF86D}" type="datetime1">
              <a:rPr kumimoji="0" lang="en-US" altLang="en-US" sz="1200"/>
              <a:t>11/3/2025</a:t>
            </a:fld>
            <a:endParaRPr kumimoji="0" lang="en-US" altLang="en-US" sz="120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CA906FE7-8FB5-4AC3-818A-B1FA15432331}" type="slidenum">
              <a:rPr kumimoji="0" lang="en-US" altLang="en-US" sz="1200"/>
              <a:pPr/>
              <a:t>34</a:t>
            </a:fld>
            <a:endParaRPr kumimoji="0" lang="en-US" altLang="en-US" sz="1200"/>
          </a:p>
        </p:txBody>
      </p:sp>
      <p:sp>
        <p:nvSpPr>
          <p:cNvPr id="54276" name="Rectangle 2"/>
          <p:cNvSpPr>
            <a:spLocks noGrp="1" noRot="1" noChangeAspect="1" noChangeArrowheads="1" noTextEdit="1"/>
          </p:cNvSpPr>
          <p:nvPr>
            <p:ph type="sldImg"/>
          </p:nvPr>
        </p:nvSpPr>
        <p:spPr>
          <a:xfrm>
            <a:off x="406400" y="696913"/>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5639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E5116B12-CC7E-447F-B5A7-4EC5BF3CF86D}" type="datetime1">
              <a:rPr kumimoji="0" lang="en-US" altLang="en-US" sz="1200"/>
              <a:t>11/3/2025</a:t>
            </a:fld>
            <a:endParaRPr kumimoji="0" lang="en-US" altLang="en-US" sz="120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CA906FE7-8FB5-4AC3-818A-B1FA15432331}" type="slidenum">
              <a:rPr kumimoji="0" lang="en-US" altLang="en-US" sz="1200"/>
              <a:pPr/>
              <a:t>35</a:t>
            </a:fld>
            <a:endParaRPr kumimoji="0" lang="en-US" altLang="en-US" sz="1200"/>
          </a:p>
        </p:txBody>
      </p:sp>
      <p:sp>
        <p:nvSpPr>
          <p:cNvPr id="54276" name="Rectangle 2"/>
          <p:cNvSpPr>
            <a:spLocks noGrp="1" noRot="1" noChangeAspect="1" noChangeArrowheads="1" noTextEdit="1"/>
          </p:cNvSpPr>
          <p:nvPr>
            <p:ph type="sldImg"/>
          </p:nvPr>
        </p:nvSpPr>
        <p:spPr>
          <a:xfrm>
            <a:off x="406400" y="696913"/>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6627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7FE20D51-3E85-475A-A9FF-E3D35E7EFB34}" type="datetime1">
              <a:rPr kumimoji="0" lang="en-US" altLang="en-US" sz="1200"/>
              <a:t>11/3/2025</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726">
              <a:defRPr kumimoji="1" sz="2400">
                <a:solidFill>
                  <a:schemeClr val="tx1"/>
                </a:solidFill>
                <a:latin typeface="Times New Roman" panose="02020603050405020304" pitchFamily="18" charset="0"/>
              </a:defRPr>
            </a:lvl1pPr>
            <a:lvl2pPr marL="752648" indent="-289480" defTabSz="924726">
              <a:defRPr kumimoji="1" sz="2400">
                <a:solidFill>
                  <a:schemeClr val="tx1"/>
                </a:solidFill>
                <a:latin typeface="Times New Roman" panose="02020603050405020304" pitchFamily="18" charset="0"/>
              </a:defRPr>
            </a:lvl2pPr>
            <a:lvl3pPr marL="1157919" indent="-231584" defTabSz="924726">
              <a:defRPr kumimoji="1" sz="2400">
                <a:solidFill>
                  <a:schemeClr val="tx1"/>
                </a:solidFill>
                <a:latin typeface="Times New Roman" panose="02020603050405020304" pitchFamily="18" charset="0"/>
              </a:defRPr>
            </a:lvl3pPr>
            <a:lvl4pPr marL="1621087" indent="-231584" defTabSz="924726">
              <a:defRPr kumimoji="1" sz="2400">
                <a:solidFill>
                  <a:schemeClr val="tx1"/>
                </a:solidFill>
                <a:latin typeface="Times New Roman" panose="02020603050405020304" pitchFamily="18" charset="0"/>
              </a:defRPr>
            </a:lvl4pPr>
            <a:lvl5pPr marL="2084254" indent="-231584" defTabSz="924726">
              <a:defRPr kumimoji="1" sz="2400">
                <a:solidFill>
                  <a:schemeClr val="tx1"/>
                </a:solidFill>
                <a:latin typeface="Times New Roman" panose="02020603050405020304" pitchFamily="18" charset="0"/>
              </a:defRPr>
            </a:lvl5pPr>
            <a:lvl6pPr marL="2547421"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6pPr>
            <a:lvl7pPr marL="3010589"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7pPr>
            <a:lvl8pPr marL="3473756"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8pPr>
            <a:lvl9pPr marL="3936924" indent="-231584" defTabSz="924726" eaLnBrk="0" fontAlgn="base" hangingPunct="0">
              <a:spcBef>
                <a:spcPct val="0"/>
              </a:spcBef>
              <a:spcAft>
                <a:spcPct val="0"/>
              </a:spcAft>
              <a:defRPr kumimoji="1" sz="2400">
                <a:solidFill>
                  <a:schemeClr val="tx1"/>
                </a:solidFill>
                <a:latin typeface="Times New Roman" panose="02020603050405020304" pitchFamily="18" charset="0"/>
              </a:defRPr>
            </a:lvl9pPr>
          </a:lstStyle>
          <a:p>
            <a:fld id="{FAE70EE3-D500-4E9B-A0D1-538BF8EB94BD}" type="slidenum">
              <a:rPr kumimoji="0" lang="en-US" altLang="en-US" sz="1200"/>
              <a:pPr/>
              <a:t>36</a:t>
            </a:fld>
            <a:endParaRPr kumimoji="0" lang="en-US" altLang="en-US" sz="1200"/>
          </a:p>
        </p:txBody>
      </p:sp>
      <p:sp>
        <p:nvSpPr>
          <p:cNvPr id="55300" name="Rectangle 2"/>
          <p:cNvSpPr>
            <a:spLocks noGrp="1" noRot="1" noChangeAspect="1" noChangeArrowheads="1" noTextEdit="1"/>
          </p:cNvSpPr>
          <p:nvPr>
            <p:ph type="sldImg"/>
          </p:nvPr>
        </p:nvSpPr>
        <p:spPr>
          <a:xfrm>
            <a:off x="406400" y="696913"/>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40241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smtClean="0">
                <a:solidFill>
                  <a:schemeClr val="hlink"/>
                </a:solidFill>
              </a:defRPr>
            </a:lvl1pPr>
          </a:lstStyle>
          <a:p>
            <a:pPr>
              <a:defRPr/>
            </a:pPr>
            <a:fld id="{09CB3661-78A0-4837-8679-034810FF272F}" type="datetime4">
              <a:rPr lang="en-US" smtClean="0"/>
              <a:t>November 3, 2025</a:t>
            </a:fld>
            <a:endParaRPr lang="en-US" altLang="en-US"/>
          </a:p>
        </p:txBody>
      </p:sp>
      <p:sp>
        <p:nvSpPr>
          <p:cNvPr id="7" name="Rectangle 7"/>
          <p:cNvSpPr>
            <a:spLocks noGrp="1" noChangeArrowheads="1"/>
          </p:cNvSpPr>
          <p:nvPr>
            <p:ph type="ftr" sz="quarter" idx="11"/>
          </p:nvPr>
        </p:nvSpPr>
        <p:spPr/>
        <p:txBody>
          <a:bodyPr/>
          <a:lstStyle>
            <a:lvl1pPr>
              <a:defRPr smtClean="0">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853247BE-CB42-4A48-8150-06740E21458C}" type="slidenum">
              <a:rPr lang="en-US" altLang="en-US"/>
              <a:pPr/>
              <a:t>‹#›</a:t>
            </a:fld>
            <a:endParaRPr lang="en-US" altLang="en-US"/>
          </a:p>
        </p:txBody>
      </p:sp>
    </p:spTree>
    <p:extLst>
      <p:ext uri="{BB962C8B-B14F-4D97-AF65-F5344CB8AC3E}">
        <p14:creationId xmlns:p14="http://schemas.microsoft.com/office/powerpoint/2010/main" val="339487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15FEED6-4B8F-422E-8F03-D1D9DADCC86F}" type="datetime4">
              <a:rPr lang="en-US" smtClean="0"/>
              <a:t>November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CAD97DE9-C2D8-4AC8-92D8-A447697730C5}" type="slidenum">
              <a:rPr lang="en-US" altLang="en-US"/>
              <a:pPr/>
              <a:t>‹#›</a:t>
            </a:fld>
            <a:endParaRPr lang="en-US" altLang="en-US"/>
          </a:p>
        </p:txBody>
      </p:sp>
    </p:spTree>
    <p:extLst>
      <p:ext uri="{BB962C8B-B14F-4D97-AF65-F5344CB8AC3E}">
        <p14:creationId xmlns:p14="http://schemas.microsoft.com/office/powerpoint/2010/main" val="176706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59CA82F4-D0C0-421A-95A7-02D8A7AD7B2A}" type="datetime4">
              <a:rPr lang="en-US" smtClean="0"/>
              <a:t>November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A377523-CD8F-48FB-9E48-EB65A336B073}" type="slidenum">
              <a:rPr lang="en-US" altLang="en-US"/>
              <a:pPr/>
              <a:t>‹#›</a:t>
            </a:fld>
            <a:endParaRPr lang="en-US" altLang="en-US"/>
          </a:p>
        </p:txBody>
      </p:sp>
    </p:spTree>
    <p:extLst>
      <p:ext uri="{BB962C8B-B14F-4D97-AF65-F5344CB8AC3E}">
        <p14:creationId xmlns:p14="http://schemas.microsoft.com/office/powerpoint/2010/main" val="1534361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a:solidFill>
                  <a:srgbClr val="0000FF"/>
                </a:solidFill>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256F28CC-98B5-4798-83D1-8DF56D1F48AD}" type="slidenum">
              <a:rPr lang="en-US" altLang="en-US"/>
              <a:pPr/>
              <a:t>‹#›</a:t>
            </a:fld>
            <a:endParaRPr lang="en-US" altLang="en-US"/>
          </a:p>
        </p:txBody>
      </p:sp>
    </p:spTree>
    <p:extLst>
      <p:ext uri="{BB962C8B-B14F-4D97-AF65-F5344CB8AC3E}">
        <p14:creationId xmlns:p14="http://schemas.microsoft.com/office/powerpoint/2010/main" val="243990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A541E5F3-1C78-4B8C-AD92-6D19F9C1DE45}" type="datetime4">
              <a:rPr lang="en-US" smtClean="0"/>
              <a:t>November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6955F09-DE0B-488A-9983-AD0F6220C42B}" type="slidenum">
              <a:rPr lang="en-US" altLang="en-US"/>
              <a:pPr/>
              <a:t>‹#›</a:t>
            </a:fld>
            <a:endParaRPr lang="en-US" altLang="en-US"/>
          </a:p>
        </p:txBody>
      </p:sp>
    </p:spTree>
    <p:extLst>
      <p:ext uri="{BB962C8B-B14F-4D97-AF65-F5344CB8AC3E}">
        <p14:creationId xmlns:p14="http://schemas.microsoft.com/office/powerpoint/2010/main" val="103937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557CFFB-4927-4D2E-9656-7CDF87AF2413}" type="datetime4">
              <a:rPr lang="en-US" smtClean="0"/>
              <a:t>November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DA98C6B8-A29F-4CFB-BE7A-EDBD6BE49E88}" type="slidenum">
              <a:rPr lang="en-US" altLang="en-US"/>
              <a:pPr/>
              <a:t>‹#›</a:t>
            </a:fld>
            <a:endParaRPr lang="en-US" altLang="en-US"/>
          </a:p>
        </p:txBody>
      </p:sp>
    </p:spTree>
    <p:extLst>
      <p:ext uri="{BB962C8B-B14F-4D97-AF65-F5344CB8AC3E}">
        <p14:creationId xmlns:p14="http://schemas.microsoft.com/office/powerpoint/2010/main" val="390544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006771E-FE6B-4D8E-A494-E656626BE6CA}" type="datetime4">
              <a:rPr lang="en-US" smtClean="0"/>
              <a:t>November 3,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2D96B607-4DC1-431F-98F4-5CD827D59C8F}" type="slidenum">
              <a:rPr lang="en-US" altLang="en-US"/>
              <a:pPr/>
              <a:t>‹#›</a:t>
            </a:fld>
            <a:endParaRPr lang="en-US" altLang="en-US"/>
          </a:p>
        </p:txBody>
      </p:sp>
    </p:spTree>
    <p:extLst>
      <p:ext uri="{BB962C8B-B14F-4D97-AF65-F5344CB8AC3E}">
        <p14:creationId xmlns:p14="http://schemas.microsoft.com/office/powerpoint/2010/main" val="359204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638C94F1-E454-4BCB-AE99-02B2E41BEDFE}" type="datetime4">
              <a:rPr lang="en-US" smtClean="0"/>
              <a:t>November 3,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32678CED-B54E-4166-B90C-9368812C23BE}" type="slidenum">
              <a:rPr lang="en-US" altLang="en-US"/>
              <a:pPr/>
              <a:t>‹#›</a:t>
            </a:fld>
            <a:endParaRPr lang="en-US" altLang="en-US"/>
          </a:p>
        </p:txBody>
      </p:sp>
    </p:spTree>
    <p:extLst>
      <p:ext uri="{BB962C8B-B14F-4D97-AF65-F5344CB8AC3E}">
        <p14:creationId xmlns:p14="http://schemas.microsoft.com/office/powerpoint/2010/main" val="171348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0961DB1-FE3E-4EDB-BF1F-DCB3E359DE1B}" type="datetime4">
              <a:rPr lang="en-US" smtClean="0"/>
              <a:t>November 3,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7C8BB8B-3B0F-4EBD-89C1-6AB7CC774C91}" type="slidenum">
              <a:rPr lang="en-US" altLang="en-US"/>
              <a:pPr/>
              <a:t>‹#›</a:t>
            </a:fld>
            <a:endParaRPr lang="en-US" altLang="en-US"/>
          </a:p>
        </p:txBody>
      </p:sp>
    </p:spTree>
    <p:extLst>
      <p:ext uri="{BB962C8B-B14F-4D97-AF65-F5344CB8AC3E}">
        <p14:creationId xmlns:p14="http://schemas.microsoft.com/office/powerpoint/2010/main" val="2467107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F1C3EFDF-790A-4827-A4AB-C0116C14AEE0}" type="datetime4">
              <a:rPr lang="en-US" smtClean="0"/>
              <a:t>November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CE28370-E1B7-4533-91F4-7631E7752CA8}" type="slidenum">
              <a:rPr lang="en-US" altLang="en-US"/>
              <a:pPr/>
              <a:t>‹#›</a:t>
            </a:fld>
            <a:endParaRPr lang="en-US" altLang="en-US"/>
          </a:p>
        </p:txBody>
      </p:sp>
    </p:spTree>
    <p:extLst>
      <p:ext uri="{BB962C8B-B14F-4D97-AF65-F5344CB8AC3E}">
        <p14:creationId xmlns:p14="http://schemas.microsoft.com/office/powerpoint/2010/main" val="403960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D28DFE3-40CE-4DA8-B95E-D84AE5F00CDA}" type="datetime4">
              <a:rPr lang="en-US" smtClean="0"/>
              <a:t>November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031F923-0978-4D37-8D30-BE89C1407CB5}" type="slidenum">
              <a:rPr lang="en-US" altLang="en-US"/>
              <a:pPr/>
              <a:t>‹#›</a:t>
            </a:fld>
            <a:endParaRPr lang="en-US" altLang="en-US"/>
          </a:p>
        </p:txBody>
      </p:sp>
    </p:spTree>
    <p:extLst>
      <p:ext uri="{BB962C8B-B14F-4D97-AF65-F5344CB8AC3E}">
        <p14:creationId xmlns:p14="http://schemas.microsoft.com/office/powerpoint/2010/main" val="2199486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rgbClr val="000066"/>
                </a:solidFill>
                <a:latin typeface="+mn-lt"/>
              </a:defRPr>
            </a:lvl1pPr>
          </a:lstStyle>
          <a:p>
            <a:pPr>
              <a:defRPr/>
            </a:pPr>
            <a:fld id="{AE088F58-D133-40A9-BD9D-A5DFE6200A29}" type="datetime4">
              <a:rPr lang="en-US" smtClean="0"/>
              <a:t>November 3,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0064BBE8-6DA5-413A-BD24-B9A72912C2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6"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p:txStyles>
    <p:title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40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6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36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6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8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16: Mon 3 Nov 2025 </a:t>
            </a:r>
            <a:br>
              <a:rPr lang="en-US" sz="2400" dirty="0"/>
            </a:br>
            <a:r>
              <a:rPr lang="en-US" sz="2400" dirty="0"/>
              <a:t>Antitrust Fall 2025</a:t>
            </a:r>
            <a:br>
              <a:rPr lang="en-US" sz="2400" dirty="0"/>
            </a:br>
            <a:br>
              <a:rPr lang="en-US" sz="2400" dirty="0"/>
            </a:br>
            <a:br>
              <a:rPr lang="en-US" sz="2400" dirty="0"/>
            </a:br>
            <a:r>
              <a:rPr lang="en-US" dirty="0"/>
              <a:t>Robinson-Patman Act</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2000-25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2257" y="-2"/>
            <a:ext cx="3799743"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The Rise of Chain Stores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038413" y="6488668"/>
            <a:ext cx="2153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(8 July 1928)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descr="pdf (1).pdf - Adobe Acrobat Pro">
            <a:extLst>
              <a:ext uri="{FF2B5EF4-FFF2-40B4-BE49-F238E27FC236}">
                <a16:creationId xmlns:a16="http://schemas.microsoft.com/office/drawing/2014/main" id="{7D5A7947-58D3-6F4F-A71F-61F885D37338}"/>
              </a:ext>
            </a:extLst>
          </p:cNvPr>
          <p:cNvPicPr>
            <a:picLocks noChangeAspect="1"/>
          </p:cNvPicPr>
          <p:nvPr/>
        </p:nvPicPr>
        <p:blipFill rotWithShape="1">
          <a:blip r:embed="rId3">
            <a:extLst>
              <a:ext uri="{28A0092B-C50C-407E-A947-70E740481C1C}">
                <a14:useLocalDpi xmlns:a14="http://schemas.microsoft.com/office/drawing/2010/main" val="0"/>
              </a:ext>
            </a:extLst>
          </a:blip>
          <a:srcRect l="5246" t="9292" r="4109"/>
          <a:stretch/>
        </p:blipFill>
        <p:spPr bwMode="auto">
          <a:xfrm>
            <a:off x="102049" y="216714"/>
            <a:ext cx="8072662" cy="64841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pdf (1).pdf - Adobe Acrobat Pro">
            <a:extLst>
              <a:ext uri="{FF2B5EF4-FFF2-40B4-BE49-F238E27FC236}">
                <a16:creationId xmlns:a16="http://schemas.microsoft.com/office/drawing/2014/main" id="{321B4466-03C2-EF4D-9793-7A8E4141C769}"/>
              </a:ext>
            </a:extLst>
          </p:cNvPr>
          <p:cNvPicPr>
            <a:picLocks noChangeAspect="1"/>
          </p:cNvPicPr>
          <p:nvPr/>
        </p:nvPicPr>
        <p:blipFill rotWithShape="1">
          <a:blip r:embed="rId4">
            <a:extLst>
              <a:ext uri="{28A0092B-C50C-407E-A947-70E740481C1C}">
                <a14:useLocalDpi xmlns:a14="http://schemas.microsoft.com/office/drawing/2010/main" val="0"/>
              </a:ext>
            </a:extLst>
          </a:blip>
          <a:srcRect l="4662" t="45738" r="2675" b="17494"/>
          <a:stretch/>
        </p:blipFill>
        <p:spPr bwMode="auto">
          <a:xfrm>
            <a:off x="1379798" y="2649353"/>
            <a:ext cx="10639165" cy="33884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839" y="-2"/>
            <a:ext cx="4327161"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FTC Report on Chain Stores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8011180" y="6488668"/>
            <a:ext cx="41808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Chain Store Report (14 Dec 1934)</a:t>
            </a:r>
          </a:p>
        </p:txBody>
      </p:sp>
      <p:pic>
        <p:nvPicPr>
          <p:cNvPr id="10" name="Picture 9" descr="FTC Chain Store Investigation Report.pdf (SECURED) - Adobe Acrobat Pro">
            <a:extLst>
              <a:ext uri="{FF2B5EF4-FFF2-40B4-BE49-F238E27FC236}">
                <a16:creationId xmlns:a16="http://schemas.microsoft.com/office/drawing/2014/main" id="{9CC3160B-70E5-0D43-B676-8116D361AE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86" t="14178" r="9391" b="8692"/>
          <a:stretch/>
        </p:blipFill>
        <p:spPr>
          <a:xfrm>
            <a:off x="2977571" y="184664"/>
            <a:ext cx="4180818" cy="6520936"/>
          </a:xfrm>
          <a:prstGeom prst="rect">
            <a:avLst/>
          </a:prstGeom>
          <a:ln w="6350">
            <a:solidFill>
              <a:schemeClr val="tx1"/>
            </a:solidFill>
          </a:ln>
        </p:spPr>
      </p:pic>
    </p:spTree>
    <p:extLst>
      <p:ext uri="{BB962C8B-B14F-4D97-AF65-F5344CB8AC3E}">
        <p14:creationId xmlns:p14="http://schemas.microsoft.com/office/powerpoint/2010/main" val="1152720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6537" y="-2"/>
            <a:ext cx="3975463" cy="337108"/>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The State of Retail in 1929</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7869836" y="6488668"/>
            <a:ext cx="43221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Chain Store Report (14 Dec 1934)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FTC Chain Store Investigation Report.pdf (SECURED) - Adobe Acrobat Pro">
            <a:extLst>
              <a:ext uri="{FF2B5EF4-FFF2-40B4-BE49-F238E27FC236}">
                <a16:creationId xmlns:a16="http://schemas.microsoft.com/office/drawing/2014/main" id="{ABDCF87E-2338-2644-A5E5-42956F5C86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7" t="12321" r="4294" b="3460"/>
          <a:stretch/>
        </p:blipFill>
        <p:spPr>
          <a:xfrm>
            <a:off x="256771" y="210186"/>
            <a:ext cx="4305422" cy="6490651"/>
          </a:xfrm>
          <a:prstGeom prst="rect">
            <a:avLst/>
          </a:prstGeom>
          <a:ln w="6350">
            <a:solidFill>
              <a:schemeClr val="tx1"/>
            </a:solidFill>
          </a:ln>
        </p:spPr>
      </p:pic>
      <p:pic>
        <p:nvPicPr>
          <p:cNvPr id="12" name="Picture 11" descr="FTC Chain Store Investigation Report.pdf (SECURED) - Adobe Acrobat Pro">
            <a:extLst>
              <a:ext uri="{FF2B5EF4-FFF2-40B4-BE49-F238E27FC236}">
                <a16:creationId xmlns:a16="http://schemas.microsoft.com/office/drawing/2014/main" id="{6E844A83-A1F1-6C4A-8237-08562C38F7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14" t="70295" r="10289" b="7777"/>
          <a:stretch/>
        </p:blipFill>
        <p:spPr>
          <a:xfrm>
            <a:off x="1523931" y="1265477"/>
            <a:ext cx="10363269" cy="4735536"/>
          </a:xfrm>
          <a:prstGeom prst="rect">
            <a:avLst/>
          </a:prstGeom>
          <a:ln w="6350">
            <a:solidFill>
              <a:schemeClr val="tx1"/>
            </a:solidFill>
          </a:ln>
        </p:spPr>
      </p:pic>
    </p:spTree>
    <p:extLst>
      <p:ext uri="{BB962C8B-B14F-4D97-AF65-F5344CB8AC3E}">
        <p14:creationId xmlns:p14="http://schemas.microsoft.com/office/powerpoint/2010/main" val="16892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055" y="-3"/>
            <a:ext cx="4862945"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Growth of Grocery Chain Stores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7889966" y="6488668"/>
            <a:ext cx="43020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Chain Store Report (14 Dec 1934)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FTC Chain Store Investigation Report.pdf (SECURED) - Adobe Acrobat Pro">
            <a:extLst>
              <a:ext uri="{FF2B5EF4-FFF2-40B4-BE49-F238E27FC236}">
                <a16:creationId xmlns:a16="http://schemas.microsoft.com/office/drawing/2014/main" id="{D1684D3B-7BF7-E749-9DC7-7F4387740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2" t="10633" r="5098" b="2954"/>
          <a:stretch/>
        </p:blipFill>
        <p:spPr>
          <a:xfrm>
            <a:off x="304799" y="210186"/>
            <a:ext cx="4196105" cy="6490652"/>
          </a:xfrm>
          <a:prstGeom prst="rect">
            <a:avLst/>
          </a:prstGeom>
          <a:ln w="6350">
            <a:solidFill>
              <a:schemeClr val="tx1"/>
            </a:solidFill>
          </a:ln>
        </p:spPr>
      </p:pic>
      <p:pic>
        <p:nvPicPr>
          <p:cNvPr id="11" name="Picture 10" descr="FTC Chain Store Investigation Report.pdf (SECURED) - Adobe Acrobat Pro">
            <a:extLst>
              <a:ext uri="{FF2B5EF4-FFF2-40B4-BE49-F238E27FC236}">
                <a16:creationId xmlns:a16="http://schemas.microsoft.com/office/drawing/2014/main" id="{6EA10388-FEE4-9642-AD96-B24ED43681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85" t="33833" r="11466" b="39109"/>
          <a:stretch/>
        </p:blipFill>
        <p:spPr>
          <a:xfrm>
            <a:off x="2321043" y="660644"/>
            <a:ext cx="8839127" cy="5093733"/>
          </a:xfrm>
          <a:prstGeom prst="rect">
            <a:avLst/>
          </a:prstGeom>
          <a:ln w="6350">
            <a:solidFill>
              <a:schemeClr val="tx1"/>
            </a:solidFill>
          </a:ln>
        </p:spPr>
      </p:pic>
    </p:spTree>
    <p:extLst>
      <p:ext uri="{BB962C8B-B14F-4D97-AF65-F5344CB8AC3E}">
        <p14:creationId xmlns:p14="http://schemas.microsoft.com/office/powerpoint/2010/main" val="41024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599" y="-2"/>
            <a:ext cx="6248401"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Change in Vertical Distribution for Chains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7842069" y="6488668"/>
            <a:ext cx="4349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Chain Store Report (14 Dec 1934)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FTC Chain Store Investigation Report.pdf (SECURED) - Adobe Acrobat Pro">
            <a:extLst>
              <a:ext uri="{FF2B5EF4-FFF2-40B4-BE49-F238E27FC236}">
                <a16:creationId xmlns:a16="http://schemas.microsoft.com/office/drawing/2014/main" id="{0BBC6054-199D-A441-A232-1745498255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7" t="10970" r="4025" b="3291"/>
          <a:stretch/>
        </p:blipFill>
        <p:spPr>
          <a:xfrm>
            <a:off x="304800" y="204314"/>
            <a:ext cx="4245759" cy="6496524"/>
          </a:xfrm>
          <a:prstGeom prst="rect">
            <a:avLst/>
          </a:prstGeom>
          <a:ln w="6350">
            <a:solidFill>
              <a:schemeClr val="tx1"/>
            </a:solidFill>
          </a:ln>
        </p:spPr>
      </p:pic>
      <p:pic>
        <p:nvPicPr>
          <p:cNvPr id="12" name="Picture 11" descr="FTC Chain Store Investigation Report.pdf (SECURED) - Adobe Acrobat Pro">
            <a:extLst>
              <a:ext uri="{FF2B5EF4-FFF2-40B4-BE49-F238E27FC236}">
                <a16:creationId xmlns:a16="http://schemas.microsoft.com/office/drawing/2014/main" id="{AADD2AC5-1879-6940-9BAD-8F188CAADC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69" t="67035" r="11223" b="15580"/>
          <a:stretch/>
        </p:blipFill>
        <p:spPr>
          <a:xfrm>
            <a:off x="1481821" y="1672824"/>
            <a:ext cx="10153889" cy="3692325"/>
          </a:xfrm>
          <a:prstGeom prst="rect">
            <a:avLst/>
          </a:prstGeom>
          <a:ln w="6350">
            <a:solidFill>
              <a:schemeClr val="tx1"/>
            </a:solidFill>
          </a:ln>
        </p:spPr>
      </p:pic>
    </p:spTree>
    <p:extLst>
      <p:ext uri="{BB962C8B-B14F-4D97-AF65-F5344CB8AC3E}">
        <p14:creationId xmlns:p14="http://schemas.microsoft.com/office/powerpoint/2010/main" val="172828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727" y="-2"/>
            <a:ext cx="5403273"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Chain Store Bargaining Over Prices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7846423" y="6488668"/>
            <a:ext cx="4345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Chain Store Report (14 Dec 1934)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FTC Chain Store Investigation Report.pdf (SECURED) - Adobe Acrobat Pro">
            <a:extLst>
              <a:ext uri="{FF2B5EF4-FFF2-40B4-BE49-F238E27FC236}">
                <a16:creationId xmlns:a16="http://schemas.microsoft.com/office/drawing/2014/main" id="{57731A83-7629-6A40-B86E-4E0BEEF50B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61" t="12489" r="5635" b="4641"/>
          <a:stretch/>
        </p:blipFill>
        <p:spPr>
          <a:xfrm>
            <a:off x="314960" y="203660"/>
            <a:ext cx="4260879" cy="6497178"/>
          </a:xfrm>
          <a:prstGeom prst="rect">
            <a:avLst/>
          </a:prstGeom>
          <a:ln w="6350">
            <a:solidFill>
              <a:schemeClr val="tx1"/>
            </a:solidFill>
          </a:ln>
        </p:spPr>
      </p:pic>
      <p:pic>
        <p:nvPicPr>
          <p:cNvPr id="11" name="Picture 10" descr="FTC Chain Store Investigation Report.pdf (SECURED) - Adobe Acrobat Pro">
            <a:extLst>
              <a:ext uri="{FF2B5EF4-FFF2-40B4-BE49-F238E27FC236}">
                <a16:creationId xmlns:a16="http://schemas.microsoft.com/office/drawing/2014/main" id="{746BFCD4-B463-F940-A605-D17BE0A45D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50" t="52547" r="11165" b="23883"/>
          <a:stretch/>
        </p:blipFill>
        <p:spPr>
          <a:xfrm>
            <a:off x="1814943" y="901599"/>
            <a:ext cx="9504222" cy="4737029"/>
          </a:xfrm>
          <a:prstGeom prst="rect">
            <a:avLst/>
          </a:prstGeom>
          <a:ln w="6350">
            <a:solidFill>
              <a:schemeClr val="tx1"/>
            </a:solidFill>
          </a:ln>
        </p:spPr>
      </p:pic>
    </p:spTree>
    <p:extLst>
      <p:ext uri="{BB962C8B-B14F-4D97-AF65-F5344CB8AC3E}">
        <p14:creationId xmlns:p14="http://schemas.microsoft.com/office/powerpoint/2010/main" val="12867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899" y="-3"/>
            <a:ext cx="5629102" cy="41563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Robinson-</a:t>
            </a:r>
            <a:r>
              <a:rPr lang="en-US" sz="2400" kern="1200" dirty="0" err="1">
                <a:solidFill>
                  <a:schemeClr val="accent4">
                    <a:lumMod val="75000"/>
                    <a:lumOff val="25000"/>
                  </a:schemeClr>
                </a:solidFill>
                <a:latin typeface="+mn-lt"/>
              </a:rPr>
              <a:t>Patman</a:t>
            </a:r>
            <a:r>
              <a:rPr lang="en-US" sz="2400" kern="1200" dirty="0">
                <a:solidFill>
                  <a:schemeClr val="accent4">
                    <a:lumMod val="75000"/>
                    <a:lumOff val="25000"/>
                  </a:schemeClr>
                </a:solidFill>
                <a:latin typeface="+mn-lt"/>
              </a:rPr>
              <a:t> Legislative History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044247" y="6488668"/>
            <a:ext cx="31477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(31 Mar 1936)</a:t>
            </a:r>
          </a:p>
        </p:txBody>
      </p:sp>
      <p:pic>
        <p:nvPicPr>
          <p:cNvPr id="9" name="Picture 8" descr="9993_hrp2287_from_1_to_47.pdf (SECURED) - Adobe Acrobat Pro">
            <a:extLst>
              <a:ext uri="{FF2B5EF4-FFF2-40B4-BE49-F238E27FC236}">
                <a16:creationId xmlns:a16="http://schemas.microsoft.com/office/drawing/2014/main" id="{1D674972-963F-DD44-ABCA-64EF83C4D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92" t="10295" r="6977" b="3292"/>
          <a:stretch/>
        </p:blipFill>
        <p:spPr>
          <a:xfrm>
            <a:off x="2355730" y="95590"/>
            <a:ext cx="4086866" cy="6580110"/>
          </a:xfrm>
          <a:prstGeom prst="rect">
            <a:avLst/>
          </a:prstGeom>
          <a:ln w="6350">
            <a:solidFill>
              <a:schemeClr val="tx1"/>
            </a:solidFill>
          </a:ln>
        </p:spPr>
      </p:pic>
    </p:spTree>
    <p:extLst>
      <p:ext uri="{BB962C8B-B14F-4D97-AF65-F5344CB8AC3E}">
        <p14:creationId xmlns:p14="http://schemas.microsoft.com/office/powerpoint/2010/main" val="3564694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571" y="-2"/>
            <a:ext cx="3917430" cy="403170"/>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“Equality of Opportunity”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994370" y="6488668"/>
            <a:ext cx="31976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(31 Mar 1936)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9993_hrp2287_from_1_to_47.pdf (SECURED) - Adobe Acrobat Pro">
            <a:extLst>
              <a:ext uri="{FF2B5EF4-FFF2-40B4-BE49-F238E27FC236}">
                <a16:creationId xmlns:a16="http://schemas.microsoft.com/office/drawing/2014/main" id="{DA12047F-6025-F146-8684-48C9598BC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24" t="9620" r="6708" b="3629"/>
          <a:stretch/>
        </p:blipFill>
        <p:spPr>
          <a:xfrm>
            <a:off x="301686" y="201582"/>
            <a:ext cx="4046228" cy="6499255"/>
          </a:xfrm>
          <a:prstGeom prst="rect">
            <a:avLst/>
          </a:prstGeom>
          <a:ln w="6350">
            <a:solidFill>
              <a:schemeClr val="tx1"/>
            </a:solidFill>
          </a:ln>
        </p:spPr>
      </p:pic>
      <p:pic>
        <p:nvPicPr>
          <p:cNvPr id="11" name="Picture 10" descr="9993_hrp2287_from_1_to_47.pdf (SECURED) - Adobe Acrobat Pro">
            <a:extLst>
              <a:ext uri="{FF2B5EF4-FFF2-40B4-BE49-F238E27FC236}">
                <a16:creationId xmlns:a16="http://schemas.microsoft.com/office/drawing/2014/main" id="{3243C110-FBFC-7047-935C-5B06DE4DCA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41" t="21728" r="10551" b="65398"/>
          <a:stretch/>
        </p:blipFill>
        <p:spPr>
          <a:xfrm>
            <a:off x="946602" y="1827023"/>
            <a:ext cx="10943712" cy="2889881"/>
          </a:xfrm>
          <a:prstGeom prst="rect">
            <a:avLst/>
          </a:prstGeom>
          <a:ln w="6350">
            <a:solidFill>
              <a:schemeClr val="tx1"/>
            </a:solidFill>
          </a:ln>
        </p:spPr>
      </p:pic>
    </p:spTree>
    <p:extLst>
      <p:ext uri="{BB962C8B-B14F-4D97-AF65-F5344CB8AC3E}">
        <p14:creationId xmlns:p14="http://schemas.microsoft.com/office/powerpoint/2010/main" val="104274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4977" y="-3"/>
            <a:ext cx="4537023"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Strengthen Clayton Act Rules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924144" y="6488668"/>
            <a:ext cx="32678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(31 Mar 1936)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9993_hrp2287_from_1_to_47.pdf (SECURED) - Adobe Acrobat Pro">
            <a:extLst>
              <a:ext uri="{FF2B5EF4-FFF2-40B4-BE49-F238E27FC236}">
                <a16:creationId xmlns:a16="http://schemas.microsoft.com/office/drawing/2014/main" id="{DA12047F-6025-F146-8684-48C9598BC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24" t="9620" r="6708" b="3629"/>
          <a:stretch/>
        </p:blipFill>
        <p:spPr>
          <a:xfrm>
            <a:off x="167639" y="187034"/>
            <a:ext cx="4055285" cy="6513804"/>
          </a:xfrm>
          <a:prstGeom prst="rect">
            <a:avLst/>
          </a:prstGeom>
          <a:ln w="6350">
            <a:solidFill>
              <a:schemeClr val="tx1"/>
            </a:solidFill>
          </a:ln>
        </p:spPr>
      </p:pic>
      <p:pic>
        <p:nvPicPr>
          <p:cNvPr id="11" name="Picture 10" descr="9993_hrp2287_from_1_to_47.pdf (SECURED) - Adobe Acrobat Pro">
            <a:extLst>
              <a:ext uri="{FF2B5EF4-FFF2-40B4-BE49-F238E27FC236}">
                <a16:creationId xmlns:a16="http://schemas.microsoft.com/office/drawing/2014/main" id="{3243C110-FBFC-7047-935C-5B06DE4DCA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41" t="34349" r="10551" b="49754"/>
          <a:stretch/>
        </p:blipFill>
        <p:spPr>
          <a:xfrm>
            <a:off x="578519" y="1728865"/>
            <a:ext cx="11308681" cy="3687581"/>
          </a:xfrm>
          <a:prstGeom prst="rect">
            <a:avLst/>
          </a:prstGeom>
          <a:ln w="6350">
            <a:solidFill>
              <a:schemeClr val="tx1"/>
            </a:solidFill>
          </a:ln>
        </p:spPr>
      </p:pic>
    </p:spTree>
    <p:extLst>
      <p:ext uri="{BB962C8B-B14F-4D97-AF65-F5344CB8AC3E}">
        <p14:creationId xmlns:p14="http://schemas.microsoft.com/office/powerpoint/2010/main" val="37990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071" y="-1"/>
            <a:ext cx="573493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CA2(a): Unlawful Price Discrimination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9A2ADA-2E87-1ADB-2604-0F2981C230CF}"/>
              </a:ext>
            </a:extLst>
          </p:cNvPr>
          <p:cNvPicPr>
            <a:picLocks noChangeAspect="1"/>
          </p:cNvPicPr>
          <p:nvPr/>
        </p:nvPicPr>
        <p:blipFill>
          <a:blip r:embed="rId2"/>
          <a:stretch>
            <a:fillRect/>
          </a:stretch>
        </p:blipFill>
        <p:spPr>
          <a:xfrm>
            <a:off x="217402" y="170410"/>
            <a:ext cx="5013474" cy="6530427"/>
          </a:xfrm>
          <a:prstGeom prst="rect">
            <a:avLst/>
          </a:prstGeom>
          <a:ln w="6350">
            <a:solidFill>
              <a:schemeClr val="bg2"/>
            </a:solidFill>
          </a:ln>
        </p:spPr>
      </p:pic>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2222426"/>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 </a:t>
            </a:r>
            <a:r>
              <a:rPr lang="en-US" sz="3200" dirty="0"/>
              <a:t>It shall be </a:t>
            </a:r>
            <a:r>
              <a:rPr lang="en-US" sz="3200" b="1" dirty="0">
                <a:solidFill>
                  <a:schemeClr val="accent4">
                    <a:lumMod val="50000"/>
                    <a:lumOff val="50000"/>
                  </a:schemeClr>
                </a:solidFill>
              </a:rPr>
              <a:t>unlawful</a:t>
            </a:r>
            <a:r>
              <a:rPr lang="en-US" sz="3200" dirty="0"/>
              <a:t> for any person engaged in commerce, in the course of such commerce, either directly or indirectly, </a:t>
            </a:r>
            <a:r>
              <a:rPr lang="en-US" sz="3200" b="1" dirty="0">
                <a:solidFill>
                  <a:schemeClr val="accent4">
                    <a:lumMod val="50000"/>
                    <a:lumOff val="50000"/>
                  </a:schemeClr>
                </a:solidFill>
              </a:rPr>
              <a:t>to discriminate in price between different purchasers of commodities of like grade and quality</a:t>
            </a:r>
            <a:r>
              <a:rPr lang="en-US" sz="3200" dirty="0"/>
              <a:t>, where either or any of the purchases involved in such discrimination are in commerce, </a:t>
            </a:r>
            <a:r>
              <a:rPr lang="en-US" sz="3200" b="1" dirty="0">
                <a:solidFill>
                  <a:schemeClr val="accent4">
                    <a:lumMod val="50000"/>
                    <a:lumOff val="50000"/>
                  </a:schemeClr>
                </a:solidFill>
              </a:rPr>
              <a:t>where such commodities are sold for use, consumption, or resale</a:t>
            </a:r>
            <a:r>
              <a:rPr lang="en-US" sz="3200" dirty="0"/>
              <a:t> …</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81890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5212" y="-2"/>
            <a:ext cx="2146790" cy="360487"/>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Volvo Trucks </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pic>
        <p:nvPicPr>
          <p:cNvPr id="11" name="Picture 10">
            <a:extLst>
              <a:ext uri="{FF2B5EF4-FFF2-40B4-BE49-F238E27FC236}">
                <a16:creationId xmlns:a16="http://schemas.microsoft.com/office/drawing/2014/main" id="{49334F88-0420-834F-BEA4-A02E70FC0F46}"/>
              </a:ext>
            </a:extLst>
          </p:cNvPr>
          <p:cNvPicPr>
            <a:picLocks noChangeAspect="1"/>
          </p:cNvPicPr>
          <p:nvPr/>
        </p:nvPicPr>
        <p:blipFill>
          <a:blip r:embed="rId2"/>
          <a:stretch>
            <a:fillRect/>
          </a:stretch>
        </p:blipFill>
        <p:spPr>
          <a:xfrm>
            <a:off x="3151989" y="145134"/>
            <a:ext cx="4153985" cy="6560466"/>
          </a:xfrm>
          <a:prstGeom prst="rect">
            <a:avLst/>
          </a:prstGeom>
          <a:ln w="6350">
            <a:solidFill>
              <a:schemeClr val="bg2"/>
            </a:solidFill>
          </a:ln>
        </p:spPr>
      </p:pic>
      <p:sp>
        <p:nvSpPr>
          <p:cNvPr id="6" name="Text Box 5"/>
          <p:cNvSpPr txBox="1">
            <a:spLocks noChangeArrowheads="1"/>
          </p:cNvSpPr>
          <p:nvPr/>
        </p:nvSpPr>
        <p:spPr bwMode="auto">
          <a:xfrm>
            <a:off x="9922118" y="6488668"/>
            <a:ext cx="226988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546 U.S. 164 (2006)</a:t>
            </a:r>
          </a:p>
        </p:txBody>
      </p:sp>
    </p:spTree>
    <p:extLst>
      <p:ext uri="{BB962C8B-B14F-4D97-AF65-F5344CB8AC3E}">
        <p14:creationId xmlns:p14="http://schemas.microsoft.com/office/powerpoint/2010/main" val="4226229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567" y="-2"/>
            <a:ext cx="101904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Effects of Discrimination: Normal Incipiency Or Injury to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9A2ADA-2E87-1ADB-2604-0F2981C230CF}"/>
              </a:ext>
            </a:extLst>
          </p:cNvPr>
          <p:cNvPicPr>
            <a:picLocks noChangeAspect="1"/>
          </p:cNvPicPr>
          <p:nvPr/>
        </p:nvPicPr>
        <p:blipFill>
          <a:blip r:embed="rId2"/>
          <a:stretch>
            <a:fillRect/>
          </a:stretch>
        </p:blipFill>
        <p:spPr>
          <a:xfrm>
            <a:off x="240848" y="555253"/>
            <a:ext cx="4696912" cy="6118081"/>
          </a:xfrm>
          <a:prstGeom prst="rect">
            <a:avLst/>
          </a:prstGeom>
          <a:ln w="6350">
            <a:solidFill>
              <a:schemeClr val="bg2"/>
            </a:solidFill>
          </a:ln>
        </p:spPr>
      </p:pic>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2166156"/>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and where the effect of such discrimination may be substantially to lessen competition or tend to create a monopoly in any line of commerce</a:t>
            </a:r>
            <a:r>
              <a:rPr lang="en-US" sz="3200" dirty="0"/>
              <a:t>, </a:t>
            </a:r>
            <a:r>
              <a:rPr lang="en-US" sz="3200" b="1" dirty="0">
                <a:solidFill>
                  <a:schemeClr val="accent4">
                    <a:lumMod val="50000"/>
                    <a:lumOff val="50000"/>
                  </a:schemeClr>
                </a:solidFill>
              </a:rPr>
              <a:t>or to injure, destroy, or prevent competition with any person who either grants or knowingly receives the benefit of such discrimination, or with customers of either of them</a:t>
            </a:r>
            <a:r>
              <a:rPr lang="en-US" sz="3200" dirty="0"/>
              <a:t> … </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786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0" y="-2"/>
            <a:ext cx="46329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Four Provisos: Different Costs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9A2ADA-2E87-1ADB-2604-0F2981C230CF}"/>
              </a:ext>
            </a:extLst>
          </p:cNvPr>
          <p:cNvPicPr>
            <a:picLocks noChangeAspect="1"/>
          </p:cNvPicPr>
          <p:nvPr/>
        </p:nvPicPr>
        <p:blipFill>
          <a:blip r:embed="rId2"/>
          <a:stretch>
            <a:fillRect/>
          </a:stretch>
        </p:blipFill>
        <p:spPr>
          <a:xfrm>
            <a:off x="217402" y="170410"/>
            <a:ext cx="5013474" cy="6530427"/>
          </a:xfrm>
          <a:prstGeom prst="rect">
            <a:avLst/>
          </a:prstGeom>
          <a:ln w="6350">
            <a:solidFill>
              <a:schemeClr val="bg2"/>
            </a:solidFill>
          </a:ln>
        </p:spPr>
      </p:pic>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01887" y="2986771"/>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i="1" dirty="0"/>
              <a:t>Provided</a:t>
            </a:r>
            <a:r>
              <a:rPr lang="en-US" sz="3200" dirty="0"/>
              <a:t>, That </a:t>
            </a:r>
            <a:r>
              <a:rPr lang="en-US" sz="3200" b="1" dirty="0">
                <a:solidFill>
                  <a:schemeClr val="accent4">
                    <a:lumMod val="50000"/>
                    <a:lumOff val="50000"/>
                  </a:schemeClr>
                </a:solidFill>
              </a:rPr>
              <a:t>nothing herein contained shall prevent differentials which make only due allowance for differences in the cost of manufacture, sale, or delivery resulting from the differing methods or quantities in which such commodities are to such purchasers sold or delivered</a:t>
            </a:r>
            <a:r>
              <a:rPr lang="en-US" sz="3200" dirty="0"/>
              <a:t> … </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8527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708" y="-2"/>
            <a:ext cx="55332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CA2(b): Rebuttal of Price-Facie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9A2ADA-2E87-1ADB-2604-0F2981C230CF}"/>
              </a:ext>
            </a:extLst>
          </p:cNvPr>
          <p:cNvPicPr>
            <a:picLocks noChangeAspect="1"/>
          </p:cNvPicPr>
          <p:nvPr/>
        </p:nvPicPr>
        <p:blipFill>
          <a:blip r:embed="rId2"/>
          <a:stretch>
            <a:fillRect/>
          </a:stretch>
        </p:blipFill>
        <p:spPr>
          <a:xfrm>
            <a:off x="217402" y="170410"/>
            <a:ext cx="5013474" cy="6530427"/>
          </a:xfrm>
          <a:prstGeom prst="rect">
            <a:avLst/>
          </a:prstGeom>
          <a:ln w="6350">
            <a:solidFill>
              <a:schemeClr val="bg2"/>
            </a:solidFill>
          </a:ln>
        </p:spPr>
      </p:pic>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1218931"/>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“(b) </a:t>
            </a:r>
            <a:r>
              <a:rPr lang="en-US" sz="3200" dirty="0"/>
              <a:t>Upon proof being made, at any hearing on a complaint under this section, that there has been discrimination in price or services or facilities furnished, </a:t>
            </a:r>
            <a:r>
              <a:rPr lang="en-US" sz="3200" b="1" dirty="0">
                <a:solidFill>
                  <a:schemeClr val="accent4">
                    <a:lumMod val="50000"/>
                    <a:lumOff val="50000"/>
                  </a:schemeClr>
                </a:solidFill>
              </a:rPr>
              <a:t>the burden of rebutting the prima-facie case</a:t>
            </a:r>
            <a:r>
              <a:rPr lang="en-US" sz="3200" dirty="0"/>
              <a:t> thus made by showing justification </a:t>
            </a:r>
            <a:r>
              <a:rPr lang="en-US" sz="3200" b="1" dirty="0">
                <a:solidFill>
                  <a:schemeClr val="accent4">
                    <a:lumMod val="50000"/>
                    <a:lumOff val="50000"/>
                  </a:schemeClr>
                </a:solidFill>
              </a:rPr>
              <a:t>shall be upon the person charged with a violation of this section</a:t>
            </a:r>
            <a:r>
              <a:rPr lang="en-US" sz="3200" dirty="0"/>
              <a:t>, and unless justification shall be affirmatively shown, the </a:t>
            </a:r>
            <a:r>
              <a:rPr lang="en-US" sz="3200" dirty="0">
                <a:solidFill>
                  <a:schemeClr val="bg2"/>
                </a:solidFill>
              </a:rPr>
              <a:t>Commission is authorized to issue an order terminating the discrimination</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41729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6948" y="-2"/>
            <a:ext cx="4375053"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Matching Competitive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9A2ADA-2E87-1ADB-2604-0F2981C230CF}"/>
              </a:ext>
            </a:extLst>
          </p:cNvPr>
          <p:cNvPicPr>
            <a:picLocks noChangeAspect="1"/>
          </p:cNvPicPr>
          <p:nvPr/>
        </p:nvPicPr>
        <p:blipFill>
          <a:blip r:embed="rId2"/>
          <a:stretch>
            <a:fillRect/>
          </a:stretch>
        </p:blipFill>
        <p:spPr>
          <a:xfrm>
            <a:off x="217402" y="170410"/>
            <a:ext cx="5013474" cy="6530427"/>
          </a:xfrm>
          <a:prstGeom prst="rect">
            <a:avLst/>
          </a:prstGeom>
          <a:ln w="6350">
            <a:solidFill>
              <a:schemeClr val="bg2"/>
            </a:solidFill>
          </a:ln>
        </p:spPr>
      </p:pic>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2724175"/>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i="1" dirty="0"/>
              <a:t>Provided, however</a:t>
            </a:r>
            <a:r>
              <a:rPr lang="en-US" sz="3200" dirty="0"/>
              <a:t>, That nothing herein contained shall prevent a seller rebutting the prima-facie case thus made by showing that his </a:t>
            </a:r>
            <a:r>
              <a:rPr lang="en-US" sz="3200" b="1" dirty="0">
                <a:solidFill>
                  <a:schemeClr val="accent4">
                    <a:lumMod val="50000"/>
                    <a:lumOff val="50000"/>
                  </a:schemeClr>
                </a:solidFill>
              </a:rPr>
              <a:t>lower price </a:t>
            </a:r>
            <a:r>
              <a:rPr lang="en-US" sz="3200" dirty="0"/>
              <a:t>or the furnishing of services or facilities to any purchaser or purchasers </a:t>
            </a:r>
            <a:r>
              <a:rPr lang="en-US" sz="3200" b="1" dirty="0">
                <a:solidFill>
                  <a:schemeClr val="accent4">
                    <a:lumMod val="50000"/>
                    <a:lumOff val="50000"/>
                  </a:schemeClr>
                </a:solidFill>
              </a:rPr>
              <a:t>was made in good faith to meet an equally low price of a competitor, or the services or facilities furnished by a competitor</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61915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057EF7-1202-6328-A183-C3112EFB7B82}"/>
              </a:ext>
            </a:extLst>
          </p:cNvPr>
          <p:cNvPicPr>
            <a:picLocks noChangeAspect="1"/>
          </p:cNvPicPr>
          <p:nvPr/>
        </p:nvPicPr>
        <p:blipFill>
          <a:blip r:embed="rId2"/>
          <a:stretch>
            <a:fillRect/>
          </a:stretch>
        </p:blipFill>
        <p:spPr>
          <a:xfrm>
            <a:off x="254367" y="209004"/>
            <a:ext cx="4987103" cy="6491834"/>
          </a:xfrm>
          <a:prstGeom prst="rect">
            <a:avLst/>
          </a:prstGeom>
          <a:ln w="6350">
            <a:solidFill>
              <a:schemeClr val="bg2"/>
            </a:solidFill>
          </a:ln>
        </p:spPr>
      </p:pic>
      <p:sp>
        <p:nvSpPr>
          <p:cNvPr id="2" name="Title 1"/>
          <p:cNvSpPr>
            <a:spLocks noGrp="1"/>
          </p:cNvSpPr>
          <p:nvPr>
            <p:ph type="title"/>
          </p:nvPr>
        </p:nvSpPr>
        <p:spPr>
          <a:xfrm>
            <a:off x="6363286" y="-2"/>
            <a:ext cx="58287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CA2(d): Contracting for Sales Services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859334"/>
            <a:ext cx="10524443" cy="550920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“(d) </a:t>
            </a:r>
            <a:r>
              <a:rPr lang="en-US" sz="3200" dirty="0"/>
              <a:t>It shall be </a:t>
            </a:r>
            <a:r>
              <a:rPr lang="en-US" sz="3200" b="1" dirty="0">
                <a:solidFill>
                  <a:schemeClr val="accent4">
                    <a:lumMod val="50000"/>
                    <a:lumOff val="50000"/>
                  </a:schemeClr>
                </a:solidFill>
              </a:rPr>
              <a:t>unlawful</a:t>
            </a:r>
            <a:r>
              <a:rPr lang="en-US" sz="3200" dirty="0"/>
              <a:t> for any person engaged in commerce </a:t>
            </a:r>
            <a:r>
              <a:rPr lang="en-US" sz="3200" b="1" dirty="0">
                <a:solidFill>
                  <a:schemeClr val="accent4">
                    <a:lumMod val="50000"/>
                    <a:lumOff val="50000"/>
                  </a:schemeClr>
                </a:solidFill>
              </a:rPr>
              <a:t>to pay or contact for the payment of anything of value to or for the benefit of a customer of such person </a:t>
            </a:r>
            <a:r>
              <a:rPr lang="en-US" sz="3200" dirty="0"/>
              <a:t>in the course of such commerce as compensation or in consideration for any services or facilities furnished by or through such customer </a:t>
            </a:r>
            <a:r>
              <a:rPr lang="en-US" sz="3200" b="1" dirty="0">
                <a:solidFill>
                  <a:schemeClr val="accent4">
                    <a:lumMod val="50000"/>
                    <a:lumOff val="50000"/>
                  </a:schemeClr>
                </a:solidFill>
              </a:rPr>
              <a:t>in connection with the processing, handling, sale, or offering for sale of any products</a:t>
            </a:r>
            <a:r>
              <a:rPr lang="en-US" sz="3200" dirty="0"/>
              <a:t> or commodities manufactured, sold, or offered for sale by such person, </a:t>
            </a:r>
            <a:r>
              <a:rPr lang="en-US" sz="3200" b="1" dirty="0">
                <a:solidFill>
                  <a:schemeClr val="accent4">
                    <a:lumMod val="50000"/>
                    <a:lumOff val="50000"/>
                  </a:schemeClr>
                </a:solidFill>
              </a:rPr>
              <a:t>unless such payment or consideration is available on proportionally equal terms to all other customers competing in the distribution of such products or commodities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74470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057EF7-1202-6328-A183-C3112EFB7B82}"/>
              </a:ext>
            </a:extLst>
          </p:cNvPr>
          <p:cNvPicPr>
            <a:picLocks noChangeAspect="1"/>
          </p:cNvPicPr>
          <p:nvPr/>
        </p:nvPicPr>
        <p:blipFill>
          <a:blip r:embed="rId2"/>
          <a:stretch>
            <a:fillRect/>
          </a:stretch>
        </p:blipFill>
        <p:spPr>
          <a:xfrm>
            <a:off x="343463" y="416457"/>
            <a:ext cx="4814691" cy="6267401"/>
          </a:xfrm>
          <a:prstGeom prst="rect">
            <a:avLst/>
          </a:prstGeom>
          <a:ln w="6350">
            <a:solidFill>
              <a:schemeClr val="bg2"/>
            </a:solidFill>
          </a:ln>
        </p:spPr>
      </p:pic>
      <p:sp>
        <p:nvSpPr>
          <p:cNvPr id="2" name="Title 1"/>
          <p:cNvSpPr>
            <a:spLocks noGrp="1"/>
          </p:cNvSpPr>
          <p:nvPr>
            <p:ph type="title"/>
          </p:nvPr>
        </p:nvSpPr>
        <p:spPr>
          <a:xfrm>
            <a:off x="5158154" y="-2"/>
            <a:ext cx="70338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CA2(e): Proportionate Treatment of Purchasers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1218931"/>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“(e) </a:t>
            </a:r>
            <a:r>
              <a:rPr lang="en-US" sz="3200" dirty="0"/>
              <a:t>It shall be </a:t>
            </a:r>
            <a:r>
              <a:rPr lang="en-US" sz="3200" b="1" dirty="0">
                <a:solidFill>
                  <a:schemeClr val="accent4">
                    <a:lumMod val="50000"/>
                    <a:lumOff val="50000"/>
                  </a:schemeClr>
                </a:solidFill>
              </a:rPr>
              <a:t>unlawful for any person to discriminate in favor of one purchaser against another purchaser</a:t>
            </a:r>
            <a:r>
              <a:rPr lang="en-US" sz="3200" dirty="0"/>
              <a:t> or purchasers of a commodity bought for resale, with or without processing, </a:t>
            </a:r>
            <a:r>
              <a:rPr lang="en-US" sz="3200" dirty="0">
                <a:solidFill>
                  <a:schemeClr val="accent4">
                    <a:lumMod val="50000"/>
                    <a:lumOff val="50000"/>
                  </a:schemeClr>
                </a:solidFill>
              </a:rPr>
              <a:t>by</a:t>
            </a:r>
            <a:r>
              <a:rPr lang="en-US" sz="3200" dirty="0"/>
              <a:t> contracting to furnish or </a:t>
            </a:r>
            <a:r>
              <a:rPr lang="en-US" sz="3200" dirty="0">
                <a:solidFill>
                  <a:schemeClr val="accent4">
                    <a:lumMod val="50000"/>
                    <a:lumOff val="50000"/>
                  </a:schemeClr>
                </a:solidFill>
              </a:rPr>
              <a:t>furnishing</a:t>
            </a:r>
            <a:r>
              <a:rPr lang="en-US" sz="3200" dirty="0"/>
              <a:t>, or by contributing to the furnishing of, </a:t>
            </a:r>
            <a:r>
              <a:rPr lang="en-US" sz="3200" b="1" dirty="0">
                <a:solidFill>
                  <a:schemeClr val="accent4">
                    <a:lumMod val="50000"/>
                    <a:lumOff val="50000"/>
                  </a:schemeClr>
                </a:solidFill>
              </a:rPr>
              <a:t>any services or facilities </a:t>
            </a:r>
            <a:r>
              <a:rPr lang="en-US" sz="3200" dirty="0"/>
              <a:t>connected with the processing, handling, sale, or offering for sale of such commodity so purchased </a:t>
            </a:r>
            <a:r>
              <a:rPr lang="en-US" sz="3200" b="1" dirty="0">
                <a:solidFill>
                  <a:schemeClr val="accent4">
                    <a:lumMod val="50000"/>
                    <a:lumOff val="50000"/>
                  </a:schemeClr>
                </a:solidFill>
              </a:rPr>
              <a:t>upon terms not accorded to all purchasers on proportionally equal terms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75464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057EF7-1202-6328-A183-C3112EFB7B82}"/>
              </a:ext>
            </a:extLst>
          </p:cNvPr>
          <p:cNvPicPr>
            <a:picLocks noChangeAspect="1"/>
          </p:cNvPicPr>
          <p:nvPr/>
        </p:nvPicPr>
        <p:blipFill>
          <a:blip r:embed="rId2"/>
          <a:stretch>
            <a:fillRect/>
          </a:stretch>
        </p:blipFill>
        <p:spPr>
          <a:xfrm>
            <a:off x="254367" y="209004"/>
            <a:ext cx="4987103" cy="6491834"/>
          </a:xfrm>
          <a:prstGeom prst="rect">
            <a:avLst/>
          </a:prstGeom>
          <a:ln w="6350">
            <a:solidFill>
              <a:schemeClr val="bg2"/>
            </a:solidFill>
          </a:ln>
        </p:spPr>
      </p:pic>
      <p:sp>
        <p:nvSpPr>
          <p:cNvPr id="2" name="Title 1"/>
          <p:cNvSpPr>
            <a:spLocks noGrp="1"/>
          </p:cNvSpPr>
          <p:nvPr>
            <p:ph type="title"/>
          </p:nvPr>
        </p:nvSpPr>
        <p:spPr>
          <a:xfrm>
            <a:off x="6485206" y="-2"/>
            <a:ext cx="57067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CA2(f): Inducing or Receiving </a:t>
            </a:r>
            <a:r>
              <a:rPr lang="en-US" sz="2400" dirty="0" err="1">
                <a:solidFill>
                  <a:schemeClr val="accent4">
                    <a:lumMod val="75000"/>
                    <a:lumOff val="25000"/>
                  </a:schemeClr>
                </a:solidFill>
                <a:latin typeface="+mn-lt"/>
                <a:cs typeface="Times New Roman" panose="02020603050405020304" pitchFamily="18" charset="0"/>
              </a:rPr>
              <a:t>Discrim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794076" y="6488668"/>
            <a:ext cx="139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108EBC1D-5833-FF0C-60D7-7ED5D3BFCC02}"/>
              </a:ext>
            </a:extLst>
          </p:cNvPr>
          <p:cNvSpPr txBox="1">
            <a:spLocks noChangeArrowheads="1"/>
          </p:cNvSpPr>
          <p:nvPr/>
        </p:nvSpPr>
        <p:spPr bwMode="auto">
          <a:xfrm>
            <a:off x="1362757" y="2528373"/>
            <a:ext cx="10524443" cy="2062103"/>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chemeClr val="bg2"/>
                </a:solidFill>
                <a:cs typeface="Times New Roman" panose="02020603050405020304" pitchFamily="18" charset="0"/>
              </a:rPr>
              <a:t>“(f) </a:t>
            </a:r>
            <a:r>
              <a:rPr lang="en-US" sz="3200" dirty="0"/>
              <a:t>It shall be </a:t>
            </a:r>
            <a:r>
              <a:rPr lang="en-US" sz="3200" b="1" dirty="0">
                <a:solidFill>
                  <a:schemeClr val="accent4">
                    <a:lumMod val="50000"/>
                    <a:lumOff val="50000"/>
                  </a:schemeClr>
                </a:solidFill>
              </a:rPr>
              <a:t>unlawful</a:t>
            </a:r>
            <a:r>
              <a:rPr lang="en-US" sz="3200" dirty="0"/>
              <a:t> for any person engaged in commerce, in the course of such commerce, </a:t>
            </a:r>
            <a:r>
              <a:rPr lang="en-US" sz="3200" b="1" dirty="0">
                <a:solidFill>
                  <a:schemeClr val="accent4">
                    <a:lumMod val="50000"/>
                    <a:lumOff val="50000"/>
                  </a:schemeClr>
                </a:solidFill>
              </a:rPr>
              <a:t>knowingly to induce or receive a discrimination in price which is prohibited by this section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83902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4A5EF5A-CC52-41F9-9D7B-C6E0AC565FCE}" type="slidenum">
              <a:rPr lang="en-US" altLang="en-US" sz="1400">
                <a:solidFill>
                  <a:srgbClr val="000066"/>
                </a:solidFill>
                <a:latin typeface="Arial" panose="020B0604020202020204" pitchFamily="34" charset="0"/>
              </a:rPr>
              <a:pPr/>
              <a:t>27</a:t>
            </a:fld>
            <a:endParaRPr lang="en-US" altLang="en-US" sz="140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pPr>
              <a:spcBef>
                <a:spcPts val="500"/>
              </a:spcBef>
              <a:spcAft>
                <a:spcPts val="500"/>
              </a:spcAft>
            </a:pPr>
            <a:r>
              <a:rPr lang="en-US">
                <a:solidFill>
                  <a:schemeClr val="tx1"/>
                </a:solidFill>
              </a:rPr>
              <a:t>Primary-Line Discrimination</a:t>
            </a:r>
          </a:p>
        </p:txBody>
      </p:sp>
      <p:sp>
        <p:nvSpPr>
          <p:cNvPr id="25606" name="Rectangle 3"/>
          <p:cNvSpPr>
            <a:spLocks noGrp="1" noChangeArrowheads="1"/>
          </p:cNvSpPr>
          <p:nvPr>
            <p:ph type="body" idx="1"/>
          </p:nvPr>
        </p:nvSpPr>
        <p:spPr/>
        <p:txBody>
          <a:bodyPr/>
          <a:lstStyle/>
          <a:p>
            <a:pPr>
              <a:spcBef>
                <a:spcPts val="500"/>
              </a:spcBef>
              <a:spcAft>
                <a:spcPts val="500"/>
              </a:spcAft>
            </a:pPr>
            <a:r>
              <a:rPr lang="en-US" dirty="0"/>
              <a:t>Firm Discriminating Competes with Victim</a:t>
            </a:r>
          </a:p>
          <a:p>
            <a:pPr lvl="1">
              <a:spcBef>
                <a:spcPts val="500"/>
              </a:spcBef>
              <a:spcAft>
                <a:spcPts val="500"/>
              </a:spcAft>
            </a:pPr>
            <a:r>
              <a:rPr lang="en-US" dirty="0"/>
              <a:t>The alleged price discrimination is done by a firm competing with the harmed firm.</a:t>
            </a:r>
          </a:p>
          <a:p>
            <a:pPr>
              <a:spcBef>
                <a:spcPts val="500"/>
              </a:spcBef>
              <a:spcAft>
                <a:spcPts val="500"/>
              </a:spcAft>
            </a:pPr>
            <a:r>
              <a:rPr lang="en-US" i="1" dirty="0"/>
              <a:t>Utah Pie </a:t>
            </a:r>
            <a:r>
              <a:rPr lang="en-US" dirty="0"/>
              <a:t>(US 1967)</a:t>
            </a:r>
          </a:p>
          <a:p>
            <a:pPr lvl="1">
              <a:spcBef>
                <a:spcPts val="500"/>
              </a:spcBef>
              <a:spcAft>
                <a:spcPts val="500"/>
              </a:spcAft>
            </a:pPr>
            <a:r>
              <a:rPr lang="en-US" dirty="0">
                <a:solidFill>
                  <a:schemeClr val="tx1"/>
                </a:solidFill>
              </a:rPr>
              <a:t>The allegation there was that national pie firms set lower prices in the local Utah market than they did elsewhere in an attempt to hurt the local firm.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0389" y="-2"/>
            <a:ext cx="5961612" cy="42395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Bork on Robinson-</a:t>
            </a:r>
            <a:r>
              <a:rPr lang="en-US" sz="2400" dirty="0" err="1">
                <a:solidFill>
                  <a:schemeClr val="accent4">
                    <a:lumMod val="75000"/>
                    <a:lumOff val="25000"/>
                  </a:schemeClr>
                </a:solidFill>
                <a:latin typeface="+mn-lt"/>
                <a:cs typeface="Times New Roman" panose="02020603050405020304" pitchFamily="18" charset="0"/>
              </a:rPr>
              <a:t>Patman</a:t>
            </a:r>
            <a:r>
              <a:rPr lang="en-US" sz="2400" dirty="0">
                <a:solidFill>
                  <a:schemeClr val="accent4">
                    <a:lumMod val="75000"/>
                    <a:lumOff val="25000"/>
                  </a:schemeClr>
                </a:solidFill>
                <a:latin typeface="+mn-lt"/>
                <a:cs typeface="Times New Roman" panose="02020603050405020304" pitchFamily="18" charset="0"/>
              </a:rPr>
              <a:t> and Utah Pie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7086600" y="6488668"/>
            <a:ext cx="5105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Bork, The Antitrust Paradox p387 (1978, 1993)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ntitrust Paradox: Robert H. Bork: 9780029044568: Amazon.com: Book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30385" t="15430" r="15784" b="14308"/>
          <a:stretch/>
        </p:blipFill>
        <p:spPr>
          <a:xfrm>
            <a:off x="269325" y="211972"/>
            <a:ext cx="4531136" cy="6488865"/>
          </a:xfrm>
          <a:prstGeom prst="rect">
            <a:avLst/>
          </a:prstGeom>
          <a:ln w="6350">
            <a:solidFill>
              <a:schemeClr val="tx1"/>
            </a:solidFill>
          </a:ln>
        </p:spPr>
      </p:pic>
      <p:sp>
        <p:nvSpPr>
          <p:cNvPr id="9" name="Text Box 5">
            <a:extLst>
              <a:ext uri="{FF2B5EF4-FFF2-40B4-BE49-F238E27FC236}">
                <a16:creationId xmlns:a16="http://schemas.microsoft.com/office/drawing/2014/main" id="{903DE2CD-1E06-6448-B173-D66588645BE5}"/>
              </a:ext>
            </a:extLst>
          </p:cNvPr>
          <p:cNvSpPr txBox="1">
            <a:spLocks noChangeArrowheads="1"/>
          </p:cNvSpPr>
          <p:nvPr/>
        </p:nvSpPr>
        <p:spPr bwMode="auto">
          <a:xfrm>
            <a:off x="1145647" y="2345151"/>
            <a:ext cx="10524443" cy="156966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cs typeface="Times New Roman" panose="02020603050405020304" pitchFamily="18" charset="0"/>
              </a:rPr>
              <a:t>There could be no clearer demonstration than the </a:t>
            </a:r>
            <a:r>
              <a:rPr lang="en-US" sz="3200" b="1" i="1" dirty="0">
                <a:solidFill>
                  <a:schemeClr val="accent4">
                    <a:lumMod val="50000"/>
                    <a:lumOff val="50000"/>
                  </a:schemeClr>
                </a:solidFill>
                <a:cs typeface="Times New Roman" panose="02020603050405020304" pitchFamily="18" charset="0"/>
              </a:rPr>
              <a:t>Utah Pie </a:t>
            </a:r>
            <a:r>
              <a:rPr lang="en-US" sz="3200" b="1" dirty="0">
                <a:solidFill>
                  <a:schemeClr val="accent4">
                    <a:lumMod val="50000"/>
                    <a:lumOff val="50000"/>
                  </a:schemeClr>
                </a:solidFill>
                <a:cs typeface="Times New Roman" panose="02020603050405020304" pitchFamily="18" charset="0"/>
              </a:rPr>
              <a:t>decision that the statute is essentially anticompetitive and </a:t>
            </a:r>
            <a:r>
              <a:rPr lang="en-US" sz="3200" b="1" dirty="0" err="1">
                <a:solidFill>
                  <a:schemeClr val="accent4">
                    <a:lumMod val="50000"/>
                    <a:lumOff val="50000"/>
                  </a:schemeClr>
                </a:solidFill>
                <a:cs typeface="Times New Roman" panose="02020603050405020304" pitchFamily="18" charset="0"/>
              </a:rPr>
              <a:t>anticonsumer</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93056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1785" y="-2"/>
            <a:ext cx="1430216" cy="37367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Utah Pie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pic>
        <p:nvPicPr>
          <p:cNvPr id="8" name="Picture 7"/>
          <p:cNvPicPr>
            <a:picLocks noChangeAspect="1"/>
          </p:cNvPicPr>
          <p:nvPr/>
        </p:nvPicPr>
        <p:blipFill>
          <a:blip r:embed="rId2"/>
          <a:stretch>
            <a:fillRect/>
          </a:stretch>
        </p:blipFill>
        <p:spPr>
          <a:xfrm>
            <a:off x="4073753" y="173948"/>
            <a:ext cx="3704853" cy="6578261"/>
          </a:xfrm>
          <a:prstGeom prst="rect">
            <a:avLst/>
          </a:prstGeom>
          <a:ln w="6350">
            <a:solidFill>
              <a:schemeClr val="tx1"/>
            </a:solidFill>
          </a:ln>
        </p:spPr>
      </p:pic>
      <p:sp>
        <p:nvSpPr>
          <p:cNvPr id="6" name="Text Box 5"/>
          <p:cNvSpPr txBox="1">
            <a:spLocks noChangeArrowheads="1"/>
          </p:cNvSpPr>
          <p:nvPr/>
        </p:nvSpPr>
        <p:spPr bwMode="auto">
          <a:xfrm>
            <a:off x="9930912" y="6488668"/>
            <a:ext cx="22610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386 U.S. 685 (1967)</a:t>
            </a:r>
          </a:p>
        </p:txBody>
      </p:sp>
    </p:spTree>
    <p:extLst>
      <p:ext uri="{BB962C8B-B14F-4D97-AF65-F5344CB8AC3E}">
        <p14:creationId xmlns:p14="http://schemas.microsoft.com/office/powerpoint/2010/main" val="377406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782" y="-2"/>
            <a:ext cx="5694219"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Importance of </a:t>
            </a:r>
            <a:r>
              <a:rPr lang="en-US" sz="2400" kern="1200" dirty="0" err="1">
                <a:solidFill>
                  <a:schemeClr val="accent4">
                    <a:lumMod val="75000"/>
                    <a:lumOff val="25000"/>
                  </a:schemeClr>
                </a:solidFill>
                <a:latin typeface="+mn-lt"/>
              </a:rPr>
              <a:t>Interbrand</a:t>
            </a:r>
            <a:r>
              <a:rPr lang="en-US" sz="2400" kern="1200" dirty="0">
                <a:solidFill>
                  <a:schemeClr val="accent4">
                    <a:lumMod val="75000"/>
                    <a:lumOff val="25000"/>
                  </a:schemeClr>
                </a:solidFill>
                <a:latin typeface="+mn-lt"/>
              </a:rPr>
              <a:t> Competition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457509" y="6488668"/>
            <a:ext cx="27344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Volvo Trucks (US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B740300A-D407-DE43-8060-7DB057730DAA}"/>
              </a:ext>
            </a:extLst>
          </p:cNvPr>
          <p:cNvPicPr>
            <a:picLocks noChangeAspect="1"/>
          </p:cNvPicPr>
          <p:nvPr/>
        </p:nvPicPr>
        <p:blipFill>
          <a:blip r:embed="rId2"/>
          <a:stretch>
            <a:fillRect/>
          </a:stretch>
        </p:blipFill>
        <p:spPr>
          <a:xfrm>
            <a:off x="365670" y="184664"/>
            <a:ext cx="3915466" cy="6516174"/>
          </a:xfrm>
          <a:prstGeom prst="rect">
            <a:avLst/>
          </a:prstGeom>
          <a:ln w="6350">
            <a:solidFill>
              <a:schemeClr val="tx1"/>
            </a:solidFill>
          </a:ln>
        </p:spPr>
      </p:pic>
      <p:sp>
        <p:nvSpPr>
          <p:cNvPr id="10" name="Text Box 5">
            <a:extLst>
              <a:ext uri="{FF2B5EF4-FFF2-40B4-BE49-F238E27FC236}">
                <a16:creationId xmlns:a16="http://schemas.microsoft.com/office/drawing/2014/main" id="{903DE2CD-1E06-6448-B173-D66588645BE5}"/>
              </a:ext>
            </a:extLst>
          </p:cNvPr>
          <p:cNvSpPr txBox="1">
            <a:spLocks noChangeArrowheads="1"/>
          </p:cNvSpPr>
          <p:nvPr/>
        </p:nvSpPr>
        <p:spPr bwMode="auto">
          <a:xfrm>
            <a:off x="1301887" y="2986771"/>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cs typeface="Times New Roman" panose="02020603050405020304" pitchFamily="18" charset="0"/>
              </a:rPr>
              <a:t>Interbrand competition, our opinions affirm, is the ‘primary concern of antitrust law</a:t>
            </a:r>
            <a:r>
              <a:rPr lang="en-US" sz="3200" dirty="0">
                <a:solidFill>
                  <a:schemeClr val="bg2"/>
                </a:solidFill>
                <a:cs typeface="Times New Roman" panose="02020603050405020304" pitchFamily="18" charset="0"/>
              </a:rPr>
              <a:t>.’ </a:t>
            </a:r>
            <a:r>
              <a:rPr lang="en-US" sz="3200" i="1" dirty="0">
                <a:solidFill>
                  <a:schemeClr val="bg2"/>
                </a:solidFill>
                <a:cs typeface="Times New Roman" panose="02020603050405020304" pitchFamily="18" charset="0"/>
              </a:rPr>
              <a:t>Continental T.V., Inc. v. GTE Sylvania Inc</a:t>
            </a:r>
            <a:r>
              <a:rPr lang="en-US" sz="3200" dirty="0">
                <a:solidFill>
                  <a:schemeClr val="bg2"/>
                </a:solidFill>
                <a:cs typeface="Times New Roman" panose="02020603050405020304" pitchFamily="18" charset="0"/>
              </a:rPr>
              <a:t>., 433 U.S. 36, 51-52 (1977). The Robinson-Patman Act signals no large departure from that main concern.”</a:t>
            </a:r>
          </a:p>
        </p:txBody>
      </p:sp>
    </p:spTree>
    <p:extLst>
      <p:ext uri="{BB962C8B-B14F-4D97-AF65-F5344CB8AC3E}">
        <p14:creationId xmlns:p14="http://schemas.microsoft.com/office/powerpoint/2010/main" val="8429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992" y="-1"/>
            <a:ext cx="689101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Evolution of Pie Market in Utah (TTYN (1 of 5))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936198" y="6488668"/>
            <a:ext cx="22558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Utah Pie (US 1967)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0784" y="226030"/>
            <a:ext cx="3502722" cy="6474808"/>
          </a:xfrm>
          <a:prstGeom prst="rect">
            <a:avLst/>
          </a:prstGeom>
          <a:ln w="6350">
            <a:solidFill>
              <a:schemeClr val="tx1"/>
            </a:solidFill>
          </a:ln>
        </p:spPr>
      </p:pic>
      <p:pic>
        <p:nvPicPr>
          <p:cNvPr id="9" name="Picture 8"/>
          <p:cNvPicPr>
            <a:picLocks noChangeAspect="1"/>
          </p:cNvPicPr>
          <p:nvPr/>
        </p:nvPicPr>
        <p:blipFill rotWithShape="1">
          <a:blip r:embed="rId2"/>
          <a:srcRect l="1879" t="29774" r="2188" b="2441"/>
          <a:stretch/>
        </p:blipFill>
        <p:spPr>
          <a:xfrm>
            <a:off x="3722414" y="619286"/>
            <a:ext cx="4528158" cy="5914328"/>
          </a:xfrm>
          <a:prstGeom prst="rect">
            <a:avLst/>
          </a:prstGeom>
          <a:ln w="6350">
            <a:solidFill>
              <a:schemeClr val="tx1"/>
            </a:solidFill>
          </a:ln>
        </p:spPr>
      </p:pic>
    </p:spTree>
    <p:extLst>
      <p:ext uri="{BB962C8B-B14F-4D97-AF65-F5344CB8AC3E}">
        <p14:creationId xmlns:p14="http://schemas.microsoft.com/office/powerpoint/2010/main" val="7432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992" y="-1"/>
            <a:ext cx="689100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Evolution of Pie Market in Utah (TTYN (2 of 5))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814560" y="6488668"/>
            <a:ext cx="23774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Utah Pie (US 1967)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1337" y="184664"/>
            <a:ext cx="3837333" cy="6516173"/>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417707" y="2262403"/>
            <a:ext cx="7847248" cy="3343185"/>
          </a:xfrm>
          <a:prstGeom prst="rect">
            <a:avLst/>
          </a:prstGeom>
          <a:ln w="6350">
            <a:solidFill>
              <a:schemeClr val="tx1"/>
            </a:solidFill>
          </a:ln>
        </p:spPr>
      </p:pic>
    </p:spTree>
    <p:extLst>
      <p:ext uri="{BB962C8B-B14F-4D97-AF65-F5344CB8AC3E}">
        <p14:creationId xmlns:p14="http://schemas.microsoft.com/office/powerpoint/2010/main" val="18701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the Pie Market</a:t>
            </a:r>
          </a:p>
        </p:txBody>
      </p:sp>
      <p:sp>
        <p:nvSpPr>
          <p:cNvPr id="3" name="Content Placeholder 2"/>
          <p:cNvSpPr>
            <a:spLocks noGrp="1"/>
          </p:cNvSpPr>
          <p:nvPr>
            <p:ph idx="1"/>
          </p:nvPr>
        </p:nvSpPr>
        <p:spPr/>
        <p:txBody>
          <a:bodyPr/>
          <a:lstStyle/>
          <a:p>
            <a:r>
              <a:rPr lang="en-US" dirty="0"/>
              <a:t>Questions</a:t>
            </a:r>
          </a:p>
          <a:p>
            <a:pPr lvl="1"/>
            <a:r>
              <a:rPr lang="en-US" dirty="0"/>
              <a:t>How do you assess competition in the pie market in Utah?</a:t>
            </a:r>
          </a:p>
          <a:p>
            <a:pPr lvl="1"/>
            <a:r>
              <a:rPr lang="en-US" dirty="0"/>
              <a:t>Do you need to know something about the price of pies in Chicago to assess that?</a:t>
            </a:r>
          </a:p>
        </p:txBody>
      </p:sp>
      <p:sp>
        <p:nvSpPr>
          <p:cNvPr id="5" name="Slide Number Placeholder 4"/>
          <p:cNvSpPr>
            <a:spLocks noGrp="1"/>
          </p:cNvSpPr>
          <p:nvPr>
            <p:ph type="sldNum" sz="quarter" idx="12"/>
          </p:nvPr>
        </p:nvSpPr>
        <p:spPr/>
        <p:txBody>
          <a:bodyPr/>
          <a:lstStyle/>
          <a:p>
            <a:fld id="{256F28CC-98B5-4798-83D1-8DF56D1F48AD}" type="slidenum">
              <a:rPr lang="en-US" altLang="en-US" smtClean="0"/>
              <a:pPr/>
              <a:t>32</a:t>
            </a:fld>
            <a:endParaRPr lang="en-US" altLang="en-US"/>
          </a:p>
        </p:txBody>
      </p:sp>
      <p:sp>
        <p:nvSpPr>
          <p:cNvPr id="7" name="Text Box 5"/>
          <p:cNvSpPr txBox="1">
            <a:spLocks noChangeArrowheads="1"/>
          </p:cNvSpPr>
          <p:nvPr/>
        </p:nvSpPr>
        <p:spPr bwMode="auto">
          <a:xfrm>
            <a:off x="10094360" y="0"/>
            <a:ext cx="2097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3225481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2EFEB69-8317-4897-AACF-00081CB64676}" type="slidenum">
              <a:rPr lang="en-US" altLang="en-US" sz="1400">
                <a:solidFill>
                  <a:srgbClr val="000066"/>
                </a:solidFill>
                <a:latin typeface="Arial" panose="020B0604020202020204" pitchFamily="34" charset="0"/>
              </a:rPr>
              <a:pPr/>
              <a:t>33</a:t>
            </a:fld>
            <a:endParaRPr lang="en-US" altLang="en-US" sz="140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Analyzing the Pie Market</a:t>
            </a:r>
          </a:p>
        </p:txBody>
      </p:sp>
      <p:sp>
        <p:nvSpPr>
          <p:cNvPr id="26630" name="Rectangle 3"/>
          <p:cNvSpPr>
            <a:spLocks noGrp="1" noChangeArrowheads="1"/>
          </p:cNvSpPr>
          <p:nvPr>
            <p:ph type="body" idx="1"/>
          </p:nvPr>
        </p:nvSpPr>
        <p:spPr/>
        <p:txBody>
          <a:bodyPr/>
          <a:lstStyle/>
          <a:p>
            <a:r>
              <a:rPr lang="en-US" dirty="0"/>
              <a:t>Hypo</a:t>
            </a:r>
          </a:p>
        </p:txBody>
      </p:sp>
      <p:grpSp>
        <p:nvGrpSpPr>
          <p:cNvPr id="26631" name="Group 4"/>
          <p:cNvGrpSpPr>
            <a:grpSpLocks/>
          </p:cNvGrpSpPr>
          <p:nvPr/>
        </p:nvGrpSpPr>
        <p:grpSpPr bwMode="auto">
          <a:xfrm>
            <a:off x="2895600" y="2514600"/>
            <a:ext cx="6324600" cy="3048000"/>
            <a:chOff x="960" y="1728"/>
            <a:chExt cx="3984" cy="1920"/>
          </a:xfrm>
        </p:grpSpPr>
        <p:grpSp>
          <p:nvGrpSpPr>
            <p:cNvPr id="26632" name="Group 5"/>
            <p:cNvGrpSpPr>
              <a:grpSpLocks/>
            </p:cNvGrpSpPr>
            <p:nvPr/>
          </p:nvGrpSpPr>
          <p:grpSpPr bwMode="auto">
            <a:xfrm>
              <a:off x="960" y="2928"/>
              <a:ext cx="1584" cy="576"/>
              <a:chOff x="2016" y="3312"/>
              <a:chExt cx="1584" cy="576"/>
            </a:xfrm>
          </p:grpSpPr>
          <p:sp>
            <p:nvSpPr>
              <p:cNvPr id="26641" name="Oval 6"/>
              <p:cNvSpPr>
                <a:spLocks noChangeArrowheads="1"/>
              </p:cNvSpPr>
              <p:nvPr/>
            </p:nvSpPr>
            <p:spPr bwMode="auto">
              <a:xfrm>
                <a:off x="2016" y="3312"/>
                <a:ext cx="1584" cy="576"/>
              </a:xfrm>
              <a:prstGeom prst="ellipse">
                <a:avLst/>
              </a:prstGeom>
              <a:solidFill>
                <a:srgbClr val="CC99FF"/>
              </a:solidFill>
              <a:ln w="9525">
                <a:solidFill>
                  <a:schemeClr val="tx1"/>
                </a:solidFill>
                <a:round/>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26642" name="Text Box 7"/>
              <p:cNvSpPr txBox="1">
                <a:spLocks noChangeArrowheads="1"/>
              </p:cNvSpPr>
              <p:nvPr/>
            </p:nvSpPr>
            <p:spPr bwMode="auto">
              <a:xfrm>
                <a:off x="2168" y="3397"/>
                <a:ext cx="1328" cy="407"/>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solidFill>
                      <a:schemeClr val="folHlink"/>
                    </a:solidFill>
                    <a:latin typeface="+mn-lt"/>
                  </a:rPr>
                  <a:t>Salt Lake</a:t>
                </a:r>
              </a:p>
            </p:txBody>
          </p:sp>
        </p:grpSp>
        <p:grpSp>
          <p:nvGrpSpPr>
            <p:cNvPr id="26633" name="Group 8"/>
            <p:cNvGrpSpPr>
              <a:grpSpLocks/>
            </p:cNvGrpSpPr>
            <p:nvPr/>
          </p:nvGrpSpPr>
          <p:grpSpPr bwMode="auto">
            <a:xfrm>
              <a:off x="3312" y="2880"/>
              <a:ext cx="1632" cy="768"/>
              <a:chOff x="3408" y="2880"/>
              <a:chExt cx="1632" cy="768"/>
            </a:xfrm>
          </p:grpSpPr>
          <p:sp>
            <p:nvSpPr>
              <p:cNvPr id="26639" name="Oval 9"/>
              <p:cNvSpPr>
                <a:spLocks noChangeArrowheads="1"/>
              </p:cNvSpPr>
              <p:nvPr/>
            </p:nvSpPr>
            <p:spPr bwMode="auto">
              <a:xfrm>
                <a:off x="3408" y="2880"/>
                <a:ext cx="1632" cy="768"/>
              </a:xfrm>
              <a:prstGeom prst="ellipse">
                <a:avLst/>
              </a:prstGeom>
              <a:solidFill>
                <a:srgbClr val="CC99FF"/>
              </a:solidFill>
              <a:ln w="9525">
                <a:solidFill>
                  <a:schemeClr val="tx1"/>
                </a:solidFill>
                <a:round/>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26640" name="Text Box 10"/>
              <p:cNvSpPr txBox="1">
                <a:spLocks noChangeArrowheads="1"/>
              </p:cNvSpPr>
              <p:nvPr/>
            </p:nvSpPr>
            <p:spPr bwMode="auto">
              <a:xfrm>
                <a:off x="3696" y="3072"/>
                <a:ext cx="118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solidFill>
                      <a:schemeClr val="folHlink"/>
                    </a:solidFill>
                    <a:latin typeface="+mn-lt"/>
                  </a:rPr>
                  <a:t>Chicago</a:t>
                </a:r>
              </a:p>
            </p:txBody>
          </p:sp>
        </p:grpSp>
        <p:sp>
          <p:nvSpPr>
            <p:cNvPr id="26634" name="Text Box 11"/>
            <p:cNvSpPr txBox="1">
              <a:spLocks noChangeArrowheads="1"/>
            </p:cNvSpPr>
            <p:nvPr/>
          </p:nvSpPr>
          <p:spPr bwMode="auto">
            <a:xfrm>
              <a:off x="1248" y="1728"/>
              <a:ext cx="139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err="1">
                  <a:latin typeface="+mn-lt"/>
                </a:rPr>
                <a:t>LocalFirm</a:t>
              </a:r>
              <a:endParaRPr kumimoji="0" lang="en-US" sz="3600" dirty="0">
                <a:latin typeface="+mn-lt"/>
              </a:endParaRPr>
            </a:p>
          </p:txBody>
        </p:sp>
        <p:sp>
          <p:nvSpPr>
            <p:cNvPr id="26635" name="Text Box 12"/>
            <p:cNvSpPr txBox="1">
              <a:spLocks noChangeArrowheads="1"/>
            </p:cNvSpPr>
            <p:nvPr/>
          </p:nvSpPr>
          <p:spPr bwMode="auto">
            <a:xfrm>
              <a:off x="3552" y="1762"/>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err="1">
                  <a:latin typeface="+mn-lt"/>
                </a:rPr>
                <a:t>NatFirm</a:t>
              </a:r>
              <a:endParaRPr kumimoji="0" lang="en-US" sz="3600" dirty="0">
                <a:latin typeface="+mn-lt"/>
              </a:endParaRPr>
            </a:p>
          </p:txBody>
        </p:sp>
        <p:sp>
          <p:nvSpPr>
            <p:cNvPr id="26636" name="Line 13"/>
            <p:cNvSpPr>
              <a:spLocks noChangeShapeType="1"/>
            </p:cNvSpPr>
            <p:nvPr/>
          </p:nvSpPr>
          <p:spPr bwMode="auto">
            <a:xfrm>
              <a:off x="4032" y="2160"/>
              <a:ext cx="0" cy="72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7" name="Line 14"/>
            <p:cNvSpPr>
              <a:spLocks noChangeShapeType="1"/>
            </p:cNvSpPr>
            <p:nvPr/>
          </p:nvSpPr>
          <p:spPr bwMode="auto">
            <a:xfrm flipH="1">
              <a:off x="1824" y="2160"/>
              <a:ext cx="2112" cy="72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8" name="Line 15"/>
            <p:cNvSpPr>
              <a:spLocks noChangeShapeType="1"/>
            </p:cNvSpPr>
            <p:nvPr/>
          </p:nvSpPr>
          <p:spPr bwMode="auto">
            <a:xfrm>
              <a:off x="1776" y="2160"/>
              <a:ext cx="0" cy="72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9" name="Text Box 5"/>
          <p:cNvSpPr txBox="1">
            <a:spLocks noChangeArrowheads="1"/>
          </p:cNvSpPr>
          <p:nvPr/>
        </p:nvSpPr>
        <p:spPr bwMode="auto">
          <a:xfrm>
            <a:off x="10094360" y="0"/>
            <a:ext cx="2097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460040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485B94-0AD5-43ED-B398-767464F5EA4F}" type="slidenum">
              <a:rPr lang="en-US" altLang="en-US" sz="1400">
                <a:solidFill>
                  <a:srgbClr val="000066"/>
                </a:solidFill>
                <a:latin typeface="Arial" panose="020B0604020202020204" pitchFamily="34" charset="0"/>
              </a:rPr>
              <a:pPr/>
              <a:t>34</a:t>
            </a:fld>
            <a:endParaRPr lang="en-US" altLang="en-US" sz="1400">
              <a:solidFill>
                <a:srgbClr val="000066"/>
              </a:solidFill>
              <a:latin typeface="Arial" panose="020B0604020202020204" pitchFamily="34" charset="0"/>
            </a:endParaRPr>
          </a:p>
        </p:txBody>
      </p:sp>
      <p:sp>
        <p:nvSpPr>
          <p:cNvPr id="27653" name="Rectangle 2"/>
          <p:cNvSpPr>
            <a:spLocks noGrp="1" noChangeArrowheads="1"/>
          </p:cNvSpPr>
          <p:nvPr>
            <p:ph type="title"/>
          </p:nvPr>
        </p:nvSpPr>
        <p:spPr/>
        <p:txBody>
          <a:bodyPr/>
          <a:lstStyle/>
          <a:p>
            <a:r>
              <a:rPr lang="en-US" dirty="0"/>
              <a:t>Analyzing the Pie Market</a:t>
            </a:r>
          </a:p>
        </p:txBody>
      </p:sp>
      <p:sp>
        <p:nvSpPr>
          <p:cNvPr id="27654" name="Rectangle 3"/>
          <p:cNvSpPr>
            <a:spLocks noGrp="1" noChangeArrowheads="1"/>
          </p:cNvSpPr>
          <p:nvPr>
            <p:ph type="body" idx="1"/>
          </p:nvPr>
        </p:nvSpPr>
        <p:spPr/>
        <p:txBody>
          <a:bodyPr/>
          <a:lstStyle/>
          <a:p>
            <a:pPr>
              <a:lnSpc>
                <a:spcPct val="90000"/>
              </a:lnSpc>
            </a:pPr>
            <a:r>
              <a:rPr lang="en-US" dirty="0"/>
              <a:t>Chicago Prices</a:t>
            </a:r>
          </a:p>
          <a:p>
            <a:pPr lvl="1">
              <a:lnSpc>
                <a:spcPct val="90000"/>
              </a:lnSpc>
            </a:pPr>
            <a:r>
              <a:rPr lang="en-US" dirty="0"/>
              <a:t>Absent RP, National Firm will set monopoly price in Chicago. What with RP?</a:t>
            </a:r>
          </a:p>
          <a:p>
            <a:pPr>
              <a:lnSpc>
                <a:spcPct val="90000"/>
              </a:lnSpc>
            </a:pPr>
            <a:r>
              <a:rPr lang="en-US" dirty="0"/>
              <a:t>Utah Prices</a:t>
            </a:r>
          </a:p>
          <a:p>
            <a:pPr lvl="1">
              <a:lnSpc>
                <a:spcPct val="90000"/>
              </a:lnSpc>
            </a:pPr>
            <a:r>
              <a:rPr lang="en-US" dirty="0"/>
              <a:t>How does the presence of the Robinson-</a:t>
            </a:r>
            <a:r>
              <a:rPr lang="en-US" dirty="0" err="1"/>
              <a:t>Patman</a:t>
            </a:r>
            <a:r>
              <a:rPr lang="en-US" dirty="0"/>
              <a:t> Act implicate how national firms will price their pies in Utah?</a:t>
            </a:r>
          </a:p>
        </p:txBody>
      </p:sp>
      <p:sp>
        <p:nvSpPr>
          <p:cNvPr id="7" name="Text Box 5"/>
          <p:cNvSpPr txBox="1">
            <a:spLocks noChangeArrowheads="1"/>
          </p:cNvSpPr>
          <p:nvPr/>
        </p:nvSpPr>
        <p:spPr bwMode="auto">
          <a:xfrm>
            <a:off x="10099497" y="0"/>
            <a:ext cx="209250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2851060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485B94-0AD5-43ED-B398-767464F5EA4F}" type="slidenum">
              <a:rPr lang="en-US" altLang="en-US" sz="1400">
                <a:solidFill>
                  <a:srgbClr val="000066"/>
                </a:solidFill>
                <a:latin typeface="Arial" panose="020B0604020202020204" pitchFamily="34" charset="0"/>
              </a:rPr>
              <a:pPr/>
              <a:t>35</a:t>
            </a:fld>
            <a:endParaRPr lang="en-US" altLang="en-US" sz="1400">
              <a:solidFill>
                <a:srgbClr val="000066"/>
              </a:solidFill>
              <a:latin typeface="Arial" panose="020B0604020202020204" pitchFamily="34" charset="0"/>
            </a:endParaRPr>
          </a:p>
        </p:txBody>
      </p:sp>
      <p:sp>
        <p:nvSpPr>
          <p:cNvPr id="27653" name="Rectangle 2"/>
          <p:cNvSpPr>
            <a:spLocks noGrp="1" noChangeArrowheads="1"/>
          </p:cNvSpPr>
          <p:nvPr>
            <p:ph type="title"/>
          </p:nvPr>
        </p:nvSpPr>
        <p:spPr/>
        <p:txBody>
          <a:bodyPr/>
          <a:lstStyle/>
          <a:p>
            <a:r>
              <a:rPr lang="en-US" dirty="0"/>
              <a:t>Primary-Line Discrimination</a:t>
            </a:r>
          </a:p>
        </p:txBody>
      </p:sp>
      <p:sp>
        <p:nvSpPr>
          <p:cNvPr id="27654" name="Rectangle 3"/>
          <p:cNvSpPr>
            <a:spLocks noGrp="1" noChangeArrowheads="1"/>
          </p:cNvSpPr>
          <p:nvPr>
            <p:ph type="body" idx="1"/>
          </p:nvPr>
        </p:nvSpPr>
        <p:spPr/>
        <p:txBody>
          <a:bodyPr/>
          <a:lstStyle/>
          <a:p>
            <a:pPr>
              <a:lnSpc>
                <a:spcPct val="90000"/>
              </a:lnSpc>
            </a:pPr>
            <a:r>
              <a:rPr lang="en-US" dirty="0"/>
              <a:t>Absent RP</a:t>
            </a:r>
          </a:p>
          <a:p>
            <a:pPr lvl="1">
              <a:lnSpc>
                <a:spcPct val="90000"/>
              </a:lnSpc>
            </a:pPr>
            <a:r>
              <a:rPr lang="en-US" dirty="0"/>
              <a:t>Oligopoly in Salt Lake City, and uncertain pricing but probably lower prices in SLC than Chicago</a:t>
            </a:r>
          </a:p>
          <a:p>
            <a:pPr>
              <a:lnSpc>
                <a:spcPct val="90000"/>
              </a:lnSpc>
            </a:pPr>
            <a:r>
              <a:rPr lang="en-US" dirty="0"/>
              <a:t>With RP</a:t>
            </a:r>
          </a:p>
          <a:p>
            <a:pPr lvl="1">
              <a:lnSpc>
                <a:spcPct val="90000"/>
              </a:lnSpc>
            </a:pPr>
            <a:r>
              <a:rPr lang="en-US" dirty="0"/>
              <a:t>National Firm will face price discrimination charge if it charges less than the Chicago price in Salt Lake City.</a:t>
            </a:r>
          </a:p>
        </p:txBody>
      </p:sp>
    </p:spTree>
    <p:extLst>
      <p:ext uri="{BB962C8B-B14F-4D97-AF65-F5344CB8AC3E}">
        <p14:creationId xmlns:p14="http://schemas.microsoft.com/office/powerpoint/2010/main" val="1976895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1F52DB-316E-43FD-82A4-64E49572DCB8}" type="slidenum">
              <a:rPr lang="en-US" altLang="en-US" sz="1400">
                <a:solidFill>
                  <a:srgbClr val="000066"/>
                </a:solidFill>
                <a:latin typeface="Arial" panose="020B0604020202020204" pitchFamily="34" charset="0"/>
              </a:rPr>
              <a:pPr/>
              <a:t>36</a:t>
            </a:fld>
            <a:endParaRPr lang="en-US" altLang="en-US" sz="1400">
              <a:solidFill>
                <a:srgbClr val="000066"/>
              </a:solidFill>
              <a:latin typeface="Arial" panose="020B0604020202020204" pitchFamily="34" charset="0"/>
            </a:endParaRPr>
          </a:p>
        </p:txBody>
      </p:sp>
      <p:sp>
        <p:nvSpPr>
          <p:cNvPr id="28677" name="Rectangle 2"/>
          <p:cNvSpPr>
            <a:spLocks noGrp="1" noChangeArrowheads="1"/>
          </p:cNvSpPr>
          <p:nvPr>
            <p:ph type="title"/>
          </p:nvPr>
        </p:nvSpPr>
        <p:spPr/>
        <p:txBody>
          <a:bodyPr/>
          <a:lstStyle/>
          <a:p>
            <a:r>
              <a:rPr lang="en-US" dirty="0"/>
              <a:t>Primary-Line Discrimination</a:t>
            </a:r>
          </a:p>
        </p:txBody>
      </p:sp>
      <p:sp>
        <p:nvSpPr>
          <p:cNvPr id="28678" name="Rectangle 3"/>
          <p:cNvSpPr>
            <a:spLocks noGrp="1" noChangeArrowheads="1"/>
          </p:cNvSpPr>
          <p:nvPr>
            <p:ph type="body" idx="1"/>
          </p:nvPr>
        </p:nvSpPr>
        <p:spPr/>
        <p:txBody>
          <a:bodyPr/>
          <a:lstStyle/>
          <a:p>
            <a:r>
              <a:rPr lang="en-US" dirty="0"/>
              <a:t>Two possibilities</a:t>
            </a:r>
          </a:p>
          <a:p>
            <a:pPr lvl="1"/>
            <a:r>
              <a:rPr lang="en-US" dirty="0"/>
              <a:t>Good News Possibility: Drop Chicago price to compete in Salt Lake City</a:t>
            </a:r>
          </a:p>
          <a:p>
            <a:pPr lvl="1"/>
            <a:r>
              <a:rPr lang="en-US" dirty="0"/>
              <a:t>Bad News Possibility: Chicago monopoly price supports oligopoly pricing in Salt Lake City</a:t>
            </a:r>
          </a:p>
        </p:txBody>
      </p:sp>
    </p:spTree>
    <p:extLst>
      <p:ext uri="{BB962C8B-B14F-4D97-AF65-F5344CB8AC3E}">
        <p14:creationId xmlns:p14="http://schemas.microsoft.com/office/powerpoint/2010/main" val="421025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8978" y="-1"/>
            <a:ext cx="395302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Lessening of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890620" y="6488668"/>
            <a:ext cx="23013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Utah Pie (US 1967)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9791" y="184664"/>
            <a:ext cx="3577237" cy="6516173"/>
          </a:xfrm>
          <a:prstGeom prst="rect">
            <a:avLst/>
          </a:prstGeom>
          <a:ln w="6350">
            <a:solidFill>
              <a:schemeClr val="tx1"/>
            </a:solidFill>
          </a:ln>
        </p:spPr>
      </p:pic>
      <p:grpSp>
        <p:nvGrpSpPr>
          <p:cNvPr id="13" name="Group 12"/>
          <p:cNvGrpSpPr>
            <a:grpSpLocks noChangeAspect="1"/>
          </p:cNvGrpSpPr>
          <p:nvPr/>
        </p:nvGrpSpPr>
        <p:grpSpPr>
          <a:xfrm>
            <a:off x="1371758" y="2052652"/>
            <a:ext cx="9802449" cy="2543571"/>
            <a:chOff x="4018068" y="2615599"/>
            <a:chExt cx="4155863" cy="1078377"/>
          </a:xfrm>
        </p:grpSpPr>
        <p:pic>
          <p:nvPicPr>
            <p:cNvPr id="9" name="Picture 8"/>
            <p:cNvPicPr>
              <a:picLocks noChangeAspect="1"/>
            </p:cNvPicPr>
            <p:nvPr/>
          </p:nvPicPr>
          <p:blipFill>
            <a:blip r:embed="rId3"/>
            <a:stretch>
              <a:fillRect/>
            </a:stretch>
          </p:blipFill>
          <p:spPr>
            <a:xfrm>
              <a:off x="4018068" y="3034109"/>
              <a:ext cx="4155863" cy="659867"/>
            </a:xfrm>
            <a:prstGeom prst="rect">
              <a:avLst/>
            </a:prstGeom>
            <a:ln w="6350">
              <a:solidFill>
                <a:schemeClr val="tx1"/>
              </a:solidFill>
            </a:ln>
          </p:spPr>
        </p:pic>
        <p:pic>
          <p:nvPicPr>
            <p:cNvPr id="12" name="Picture 11"/>
            <p:cNvPicPr>
              <a:picLocks noChangeAspect="1"/>
            </p:cNvPicPr>
            <p:nvPr/>
          </p:nvPicPr>
          <p:blipFill>
            <a:blip r:embed="rId4"/>
            <a:stretch>
              <a:fillRect/>
            </a:stretch>
          </p:blipFill>
          <p:spPr>
            <a:xfrm>
              <a:off x="4031137" y="2615599"/>
              <a:ext cx="4129725" cy="483467"/>
            </a:xfrm>
            <a:prstGeom prst="rect">
              <a:avLst/>
            </a:prstGeom>
            <a:ln w="6350">
              <a:solidFill>
                <a:schemeClr val="tx1"/>
              </a:solidFill>
            </a:ln>
          </p:spPr>
        </p:pic>
      </p:grpSp>
    </p:spTree>
    <p:extLst>
      <p:ext uri="{BB962C8B-B14F-4D97-AF65-F5344CB8AC3E}">
        <p14:creationId xmlns:p14="http://schemas.microsoft.com/office/powerpoint/2010/main" val="38799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480C17-9785-45B8-A670-1A382148C4E6}" type="slidenum">
              <a:rPr lang="en-US" altLang="en-US" sz="1400">
                <a:solidFill>
                  <a:srgbClr val="000066"/>
                </a:solidFill>
                <a:latin typeface="Arial" panose="020B0604020202020204" pitchFamily="34" charset="0"/>
              </a:rPr>
              <a:pPr/>
              <a:t>38</a:t>
            </a:fld>
            <a:endParaRPr lang="en-US" altLang="en-US" sz="140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pPr>
              <a:spcBef>
                <a:spcPts val="500"/>
              </a:spcBef>
              <a:spcAft>
                <a:spcPts val="500"/>
              </a:spcAft>
            </a:pPr>
            <a:r>
              <a:rPr lang="en-US">
                <a:solidFill>
                  <a:schemeClr val="tx1"/>
                </a:solidFill>
                <a:latin typeface="Arial" panose="020B0604020202020204" pitchFamily="34" charset="0"/>
              </a:rPr>
              <a:t>Secondary-Line Discrimination</a:t>
            </a:r>
          </a:p>
        </p:txBody>
      </p:sp>
      <p:sp>
        <p:nvSpPr>
          <p:cNvPr id="29702" name="Rectangle 3"/>
          <p:cNvSpPr>
            <a:spLocks noGrp="1" noChangeArrowheads="1"/>
          </p:cNvSpPr>
          <p:nvPr>
            <p:ph type="body" idx="1"/>
          </p:nvPr>
        </p:nvSpPr>
        <p:spPr/>
        <p:txBody>
          <a:bodyPr/>
          <a:lstStyle/>
          <a:p>
            <a:pPr>
              <a:lnSpc>
                <a:spcPct val="90000"/>
              </a:lnSpc>
              <a:spcBef>
                <a:spcPts val="500"/>
              </a:spcBef>
              <a:spcAft>
                <a:spcPts val="500"/>
              </a:spcAft>
            </a:pPr>
            <a:r>
              <a:rPr lang="en-US"/>
              <a:t>Firm Discriminating Alters Competition Among Its Customers</a:t>
            </a:r>
          </a:p>
          <a:p>
            <a:pPr lvl="1">
              <a:lnSpc>
                <a:spcPct val="90000"/>
              </a:lnSpc>
              <a:spcBef>
                <a:spcPts val="500"/>
              </a:spcBef>
              <a:spcAft>
                <a:spcPts val="500"/>
              </a:spcAft>
            </a:pPr>
            <a:r>
              <a:rPr lang="en-US">
                <a:solidFill>
                  <a:schemeClr val="tx1"/>
                </a:solidFill>
              </a:rPr>
              <a:t>The secondary-line case occurs where the alleged price discrimination alters competition among customers of the firm.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0" y="-2"/>
            <a:ext cx="1905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Morton Salt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pic>
        <p:nvPicPr>
          <p:cNvPr id="5" name="Picture 4"/>
          <p:cNvPicPr>
            <a:picLocks noChangeAspect="1"/>
          </p:cNvPicPr>
          <p:nvPr/>
        </p:nvPicPr>
        <p:blipFill>
          <a:blip r:embed="rId2"/>
          <a:stretch>
            <a:fillRect/>
          </a:stretch>
        </p:blipFill>
        <p:spPr>
          <a:xfrm>
            <a:off x="3965022" y="166952"/>
            <a:ext cx="3505016" cy="6310048"/>
          </a:xfrm>
          <a:prstGeom prst="rect">
            <a:avLst/>
          </a:prstGeom>
          <a:ln w="6350">
            <a:solidFill>
              <a:schemeClr val="tx1"/>
            </a:solidFill>
          </a:ln>
        </p:spPr>
      </p:pic>
      <p:sp>
        <p:nvSpPr>
          <p:cNvPr id="6" name="Text Box 5"/>
          <p:cNvSpPr txBox="1">
            <a:spLocks noChangeArrowheads="1"/>
          </p:cNvSpPr>
          <p:nvPr/>
        </p:nvSpPr>
        <p:spPr bwMode="auto">
          <a:xfrm>
            <a:off x="10049608" y="6488668"/>
            <a:ext cx="21423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334 U.S. 37 (1948)</a:t>
            </a:r>
          </a:p>
        </p:txBody>
      </p:sp>
    </p:spTree>
    <p:extLst>
      <p:ext uri="{BB962C8B-B14F-4D97-AF65-F5344CB8AC3E}">
        <p14:creationId xmlns:p14="http://schemas.microsoft.com/office/powerpoint/2010/main" val="231007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36" y="-3"/>
            <a:ext cx="5680365"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Importance of </a:t>
            </a:r>
            <a:r>
              <a:rPr lang="en-US" sz="2400" kern="1200" dirty="0" err="1">
                <a:solidFill>
                  <a:schemeClr val="accent4">
                    <a:lumMod val="75000"/>
                    <a:lumOff val="25000"/>
                  </a:schemeClr>
                </a:solidFill>
                <a:latin typeface="+mn-lt"/>
              </a:rPr>
              <a:t>Interbrand</a:t>
            </a:r>
            <a:r>
              <a:rPr lang="en-US" sz="2400" kern="1200" dirty="0">
                <a:solidFill>
                  <a:schemeClr val="accent4">
                    <a:lumMod val="75000"/>
                    <a:lumOff val="25000"/>
                  </a:schemeClr>
                </a:solidFill>
                <a:latin typeface="+mn-lt"/>
              </a:rPr>
              <a:t> Competition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9451731" y="6488668"/>
            <a:ext cx="27402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Volvo Trucks (US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D38D1BD1-B8B8-2F4D-8D48-E6940A2209F7}"/>
              </a:ext>
            </a:extLst>
          </p:cNvPr>
          <p:cNvPicPr>
            <a:picLocks noChangeAspect="1"/>
          </p:cNvPicPr>
          <p:nvPr/>
        </p:nvPicPr>
        <p:blipFill>
          <a:blip r:embed="rId2"/>
          <a:stretch>
            <a:fillRect/>
          </a:stretch>
        </p:blipFill>
        <p:spPr>
          <a:xfrm>
            <a:off x="272175" y="184662"/>
            <a:ext cx="4142350" cy="6516175"/>
          </a:xfrm>
          <a:prstGeom prst="rect">
            <a:avLst/>
          </a:prstGeom>
          <a:ln w="6350">
            <a:solidFill>
              <a:schemeClr val="tx1"/>
            </a:solidFill>
          </a:ln>
        </p:spPr>
      </p:pic>
      <p:sp>
        <p:nvSpPr>
          <p:cNvPr id="12"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98151" y="2649885"/>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“Even if the Act’s text could be construed in the manner urged by Reeder and embraced by the Court of Appeals, </a:t>
            </a:r>
            <a:r>
              <a:rPr lang="en-US" sz="3200" b="1" dirty="0">
                <a:solidFill>
                  <a:schemeClr val="accent4">
                    <a:lumMod val="50000"/>
                    <a:lumOff val="50000"/>
                  </a:schemeClr>
                </a:solidFill>
                <a:cs typeface="Times New Roman" panose="02020603050405020304" pitchFamily="18" charset="0"/>
              </a:rPr>
              <a:t>we would resist interpretation geared more to the protection of existing </a:t>
            </a:r>
            <a:r>
              <a:rPr lang="en-US" sz="3200" b="1" i="1" dirty="0">
                <a:solidFill>
                  <a:schemeClr val="accent4">
                    <a:lumMod val="50000"/>
                    <a:lumOff val="50000"/>
                  </a:schemeClr>
                </a:solidFill>
                <a:cs typeface="Times New Roman" panose="02020603050405020304" pitchFamily="18" charset="0"/>
              </a:rPr>
              <a:t>competitors</a:t>
            </a:r>
            <a:r>
              <a:rPr lang="en-US" sz="3200" b="1" dirty="0">
                <a:solidFill>
                  <a:schemeClr val="accent4">
                    <a:lumMod val="50000"/>
                    <a:lumOff val="50000"/>
                  </a:schemeClr>
                </a:solidFill>
                <a:cs typeface="Times New Roman" panose="02020603050405020304" pitchFamily="18" charset="0"/>
              </a:rPr>
              <a:t> than to the stimulation of </a:t>
            </a:r>
            <a:r>
              <a:rPr lang="en-US" sz="3200" b="1" i="1" dirty="0">
                <a:solidFill>
                  <a:schemeClr val="accent4">
                    <a:lumMod val="50000"/>
                    <a:lumOff val="50000"/>
                  </a:schemeClr>
                </a:solidFill>
                <a:cs typeface="Times New Roman" panose="02020603050405020304" pitchFamily="18" charset="0"/>
              </a:rPr>
              <a:t>competition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9861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3174" y="-2"/>
            <a:ext cx="17888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Salt Prices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601200" y="6488668"/>
            <a:ext cx="2590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Morton Salt (US 1948)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77315" y="209004"/>
            <a:ext cx="3481148"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715843" y="1070292"/>
            <a:ext cx="7773977" cy="4717416"/>
          </a:xfrm>
          <a:prstGeom prst="rect">
            <a:avLst/>
          </a:prstGeom>
          <a:ln w="6350">
            <a:solidFill>
              <a:schemeClr val="tx1"/>
            </a:solidFill>
          </a:ln>
        </p:spPr>
      </p:pic>
    </p:spTree>
    <p:extLst>
      <p:ext uri="{BB962C8B-B14F-4D97-AF65-F5344CB8AC3E}">
        <p14:creationId xmlns:p14="http://schemas.microsoft.com/office/powerpoint/2010/main" val="365987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416" y="-2"/>
            <a:ext cx="5351586" cy="4220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Chain Stores v. Independent Stores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543738" y="6488668"/>
            <a:ext cx="2648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Morton Salt (US 1948)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22786" y="211014"/>
            <a:ext cx="3485815" cy="6500538"/>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24105" y="1500978"/>
            <a:ext cx="8656579" cy="4109859"/>
          </a:xfrm>
          <a:prstGeom prst="rect">
            <a:avLst/>
          </a:prstGeom>
          <a:ln w="6350">
            <a:solidFill>
              <a:schemeClr val="tx1"/>
            </a:solidFill>
          </a:ln>
        </p:spPr>
      </p:pic>
    </p:spTree>
    <p:extLst>
      <p:ext uri="{BB962C8B-B14F-4D97-AF65-F5344CB8AC3E}">
        <p14:creationId xmlns:p14="http://schemas.microsoft.com/office/powerpoint/2010/main" val="42467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381" y="-1"/>
            <a:ext cx="439762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Form v. Substance on Prices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543738" y="6488668"/>
            <a:ext cx="2648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Morton Salt (US 1948)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5932" y="213212"/>
            <a:ext cx="3618051" cy="648762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93951" y="1376644"/>
            <a:ext cx="7358844" cy="4242157"/>
          </a:xfrm>
          <a:prstGeom prst="rect">
            <a:avLst/>
          </a:prstGeom>
          <a:ln w="6350">
            <a:solidFill>
              <a:schemeClr val="tx1"/>
            </a:solidFill>
          </a:ln>
        </p:spPr>
      </p:pic>
    </p:spTree>
    <p:extLst>
      <p:ext uri="{BB962C8B-B14F-4D97-AF65-F5344CB8AC3E}">
        <p14:creationId xmlns:p14="http://schemas.microsoft.com/office/powerpoint/2010/main" val="405371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7952" y="-2"/>
            <a:ext cx="6974049"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Reasonable Possibility of Harm to Competition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617978" y="6488668"/>
            <a:ext cx="25740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Morton Salt (US 1948)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4388" y="203432"/>
            <a:ext cx="3713395" cy="6497406"/>
          </a:xfrm>
          <a:prstGeom prst="rect">
            <a:avLst/>
          </a:prstGeom>
          <a:ln w="6350">
            <a:solidFill>
              <a:schemeClr val="tx1"/>
            </a:solidFill>
          </a:ln>
        </p:spPr>
      </p:pic>
      <p:grpSp>
        <p:nvGrpSpPr>
          <p:cNvPr id="10" name="Group 9"/>
          <p:cNvGrpSpPr>
            <a:grpSpLocks noChangeAspect="1"/>
          </p:cNvGrpSpPr>
          <p:nvPr/>
        </p:nvGrpSpPr>
        <p:grpSpPr>
          <a:xfrm>
            <a:off x="2272998" y="1463287"/>
            <a:ext cx="7427443" cy="4350117"/>
            <a:chOff x="4018068" y="2426133"/>
            <a:chExt cx="4155863" cy="2434013"/>
          </a:xfrm>
        </p:grpSpPr>
        <p:pic>
          <p:nvPicPr>
            <p:cNvPr id="8" name="Picture 7"/>
            <p:cNvPicPr>
              <a:picLocks noChangeAspect="1"/>
            </p:cNvPicPr>
            <p:nvPr/>
          </p:nvPicPr>
          <p:blipFill>
            <a:blip r:embed="rId3"/>
            <a:stretch>
              <a:fillRect/>
            </a:stretch>
          </p:blipFill>
          <p:spPr>
            <a:xfrm>
              <a:off x="4018068" y="2426133"/>
              <a:ext cx="4155863" cy="2005734"/>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4018068" y="4396279"/>
              <a:ext cx="4155863" cy="463867"/>
            </a:xfrm>
            <a:prstGeom prst="rect">
              <a:avLst/>
            </a:prstGeom>
            <a:ln w="6350">
              <a:solidFill>
                <a:schemeClr val="tx1"/>
              </a:solidFill>
            </a:ln>
          </p:spPr>
        </p:pic>
      </p:grpSp>
    </p:spTree>
    <p:extLst>
      <p:ext uri="{BB962C8B-B14F-4D97-AF65-F5344CB8AC3E}">
        <p14:creationId xmlns:p14="http://schemas.microsoft.com/office/powerpoint/2010/main" val="34265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9717" y="-2"/>
            <a:ext cx="344228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NY Great A&amp;P Tea Co.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pic>
        <p:nvPicPr>
          <p:cNvPr id="5" name="Picture 4"/>
          <p:cNvPicPr>
            <a:picLocks noChangeAspect="1"/>
          </p:cNvPicPr>
          <p:nvPr/>
        </p:nvPicPr>
        <p:blipFill>
          <a:blip r:embed="rId2"/>
          <a:stretch>
            <a:fillRect/>
          </a:stretch>
        </p:blipFill>
        <p:spPr>
          <a:xfrm>
            <a:off x="3502782" y="228598"/>
            <a:ext cx="3959829" cy="6477002"/>
          </a:xfrm>
          <a:prstGeom prst="rect">
            <a:avLst/>
          </a:prstGeom>
          <a:ln w="6350">
            <a:solidFill>
              <a:schemeClr val="tx1"/>
            </a:solidFill>
          </a:ln>
        </p:spPr>
      </p:pic>
      <p:sp>
        <p:nvSpPr>
          <p:cNvPr id="6" name="Text Box 5">
            <a:extLst>
              <a:ext uri="{FF2B5EF4-FFF2-40B4-BE49-F238E27FC236}">
                <a16:creationId xmlns:a16="http://schemas.microsoft.com/office/drawing/2014/main" id="{98AA872B-D64C-2C69-E8E8-143617F856DF}"/>
              </a:ext>
            </a:extLst>
          </p:cNvPr>
          <p:cNvSpPr txBox="1">
            <a:spLocks noChangeArrowheads="1"/>
          </p:cNvSpPr>
          <p:nvPr/>
        </p:nvSpPr>
        <p:spPr bwMode="auto">
          <a:xfrm>
            <a:off x="9248862" y="6488668"/>
            <a:ext cx="29431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173 F.2d 79 (7th Cir. 1949)</a:t>
            </a:r>
          </a:p>
        </p:txBody>
      </p:sp>
    </p:spTree>
    <p:extLst>
      <p:ext uri="{BB962C8B-B14F-4D97-AF65-F5344CB8AC3E}">
        <p14:creationId xmlns:p14="http://schemas.microsoft.com/office/powerpoint/2010/main" val="3396924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Competing in Local Markets</a:t>
            </a:r>
          </a:p>
        </p:txBody>
      </p:sp>
      <p:sp>
        <p:nvSpPr>
          <p:cNvPr id="3" name="Content Placeholder 2"/>
          <p:cNvSpPr>
            <a:spLocks noGrp="1"/>
          </p:cNvSpPr>
          <p:nvPr>
            <p:ph idx="1"/>
          </p:nvPr>
        </p:nvSpPr>
        <p:spPr/>
        <p:txBody>
          <a:bodyPr/>
          <a:lstStyle/>
          <a:p>
            <a:r>
              <a:rPr lang="en-US" dirty="0"/>
              <a:t>Hypo</a:t>
            </a:r>
          </a:p>
          <a:p>
            <a:pPr lvl="1"/>
            <a:r>
              <a:rPr lang="en-US" dirty="0"/>
              <a:t>A&amp;P has a monopoly in market X. It faces a competitor in market Y.</a:t>
            </a:r>
          </a:p>
          <a:p>
            <a:pPr lvl="1"/>
            <a:r>
              <a:rPr lang="en-US" dirty="0"/>
              <a:t>It would like to get rid of the competitor in Y.</a:t>
            </a:r>
          </a:p>
          <a:p>
            <a:r>
              <a:rPr lang="en-US" dirty="0"/>
              <a:t>What prices should it set in market X? In Y? What are the connections, if any, between those two decisions?</a:t>
            </a:r>
          </a:p>
        </p:txBody>
      </p:sp>
      <p:sp>
        <p:nvSpPr>
          <p:cNvPr id="5" name="Slide Number Placeholder 4"/>
          <p:cNvSpPr>
            <a:spLocks noGrp="1"/>
          </p:cNvSpPr>
          <p:nvPr>
            <p:ph type="sldNum" sz="quarter" idx="12"/>
          </p:nvPr>
        </p:nvSpPr>
        <p:spPr/>
        <p:txBody>
          <a:bodyPr/>
          <a:lstStyle/>
          <a:p>
            <a:fld id="{256F28CC-98B5-4798-83D1-8DF56D1F48AD}" type="slidenum">
              <a:rPr lang="en-US" altLang="en-US" smtClean="0"/>
              <a:pPr/>
              <a:t>45</a:t>
            </a:fld>
            <a:endParaRPr lang="en-US" altLang="en-US"/>
          </a:p>
        </p:txBody>
      </p:sp>
      <p:sp>
        <p:nvSpPr>
          <p:cNvPr id="6" name="Text Box 5"/>
          <p:cNvSpPr txBox="1">
            <a:spLocks noChangeArrowheads="1"/>
          </p:cNvSpPr>
          <p:nvPr/>
        </p:nvSpPr>
        <p:spPr bwMode="auto">
          <a:xfrm>
            <a:off x="10093377" y="0"/>
            <a:ext cx="20986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1828617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FAD9FF-A099-44AC-912B-885B44A77B79}" type="slidenum">
              <a:rPr lang="en-US" altLang="en-US" sz="1400">
                <a:solidFill>
                  <a:srgbClr val="000066"/>
                </a:solidFill>
                <a:latin typeface="Arial" panose="020B0604020202020204" pitchFamily="34" charset="0"/>
              </a:rPr>
              <a:pPr/>
              <a:t>46</a:t>
            </a:fld>
            <a:endParaRPr lang="en-US" altLang="en-US" sz="1400">
              <a:solidFill>
                <a:srgbClr val="000066"/>
              </a:solidFill>
              <a:latin typeface="Arial" panose="020B0604020202020204" pitchFamily="34" charset="0"/>
            </a:endParaRPr>
          </a:p>
        </p:txBody>
      </p:sp>
      <p:sp>
        <p:nvSpPr>
          <p:cNvPr id="33797" name="Rectangle 2"/>
          <p:cNvSpPr>
            <a:spLocks noGrp="1" noChangeArrowheads="1"/>
          </p:cNvSpPr>
          <p:nvPr>
            <p:ph type="title"/>
          </p:nvPr>
        </p:nvSpPr>
        <p:spPr/>
        <p:txBody>
          <a:bodyPr/>
          <a:lstStyle/>
          <a:p>
            <a:r>
              <a:rPr lang="en-US"/>
              <a:t>Setting Up A&amp;P</a:t>
            </a:r>
          </a:p>
        </p:txBody>
      </p:sp>
      <p:sp>
        <p:nvSpPr>
          <p:cNvPr id="33798" name="Rectangle 3"/>
          <p:cNvSpPr>
            <a:spLocks noGrp="1" noChangeArrowheads="1"/>
          </p:cNvSpPr>
          <p:nvPr>
            <p:ph type="body" idx="1"/>
          </p:nvPr>
        </p:nvSpPr>
        <p:spPr/>
        <p:txBody>
          <a:bodyPr/>
          <a:lstStyle/>
          <a:p>
            <a:r>
              <a:rPr lang="en-US"/>
              <a:t>Two People, One Pie: How should it be divided?</a:t>
            </a:r>
          </a:p>
        </p:txBody>
      </p:sp>
      <p:sp>
        <p:nvSpPr>
          <p:cNvPr id="33799" name="Oval 4"/>
          <p:cNvSpPr>
            <a:spLocks noChangeArrowheads="1"/>
          </p:cNvSpPr>
          <p:nvPr/>
        </p:nvSpPr>
        <p:spPr bwMode="auto">
          <a:xfrm>
            <a:off x="4491038" y="2484438"/>
            <a:ext cx="3194050" cy="3230562"/>
          </a:xfrm>
          <a:prstGeom prst="ellipse">
            <a:avLst/>
          </a:prstGeom>
          <a:solidFill>
            <a:srgbClr val="3366FF"/>
          </a:solidFill>
          <a:ln w="9525">
            <a:solidFill>
              <a:schemeClr val="tx1"/>
            </a:solidFill>
            <a:round/>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sz="4800">
                <a:solidFill>
                  <a:schemeClr val="bg1"/>
                </a:solidFill>
                <a:latin typeface="Arial" panose="020B0604020202020204" pitchFamily="34" charset="0"/>
              </a:rPr>
              <a:t>$1000</a:t>
            </a:r>
          </a:p>
        </p:txBody>
      </p:sp>
      <p:sp>
        <p:nvSpPr>
          <p:cNvPr id="7" name="Text Box 5"/>
          <p:cNvSpPr txBox="1">
            <a:spLocks noChangeArrowheads="1"/>
          </p:cNvSpPr>
          <p:nvPr/>
        </p:nvSpPr>
        <p:spPr bwMode="auto">
          <a:xfrm>
            <a:off x="10093377" y="0"/>
            <a:ext cx="20986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Setting Up A&amp;P</a:t>
            </a:r>
          </a:p>
        </p:txBody>
      </p:sp>
      <p:sp>
        <p:nvSpPr>
          <p:cNvPr id="34819" name="Content Placeholder 2"/>
          <p:cNvSpPr>
            <a:spLocks noGrp="1"/>
          </p:cNvSpPr>
          <p:nvPr>
            <p:ph idx="1"/>
          </p:nvPr>
        </p:nvSpPr>
        <p:spPr/>
        <p:txBody>
          <a:bodyPr/>
          <a:lstStyle/>
          <a:p>
            <a:r>
              <a:rPr lang="en-US" dirty="0"/>
              <a:t>Production Technology for Good</a:t>
            </a:r>
          </a:p>
          <a:p>
            <a:pPr lvl="1"/>
            <a:r>
              <a:rPr lang="en-US" dirty="0"/>
              <a:t>TC(Q) = F + </a:t>
            </a:r>
            <a:r>
              <a:rPr lang="en-US" dirty="0" err="1"/>
              <a:t>cQ</a:t>
            </a:r>
            <a:endParaRPr lang="en-US" dirty="0"/>
          </a:p>
          <a:p>
            <a:pPr lvl="1"/>
            <a:r>
              <a:rPr lang="en-US" dirty="0"/>
              <a:t>Let F = 1000 (fixed costs for manufacturing plant)</a:t>
            </a:r>
          </a:p>
          <a:p>
            <a:pPr lvl="1"/>
            <a:r>
              <a:rPr lang="en-US" dirty="0"/>
              <a:t>c =2 (marginal cost of production for each unit </a:t>
            </a:r>
            <a:r>
              <a:rPr lang="en-US"/>
              <a:t>of the good)</a:t>
            </a:r>
            <a:endParaRPr lang="en-US" dirty="0"/>
          </a:p>
          <a:p>
            <a:r>
              <a:rPr lang="en-US" dirty="0"/>
              <a:t>Assume</a:t>
            </a:r>
          </a:p>
          <a:p>
            <a:pPr lvl="1"/>
            <a:r>
              <a:rPr lang="en-US" dirty="0"/>
              <a:t>Q</a:t>
            </a:r>
            <a:r>
              <a:rPr lang="en-US" baseline="-25000" dirty="0"/>
              <a:t>A&amp;P</a:t>
            </a:r>
            <a:r>
              <a:rPr lang="en-US" dirty="0"/>
              <a:t> = 800, Q</a:t>
            </a:r>
            <a:r>
              <a:rPr lang="en-US" baseline="-25000" dirty="0"/>
              <a:t>M&amp;P</a:t>
            </a:r>
            <a:r>
              <a:rPr lang="en-US" dirty="0"/>
              <a:t> = 200</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124E176-9492-4B2C-8B18-E144D9F0AEBF}"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93377" y="0"/>
            <a:ext cx="20986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Setting Up A&amp;P</a:t>
            </a:r>
          </a:p>
        </p:txBody>
      </p:sp>
      <p:sp>
        <p:nvSpPr>
          <p:cNvPr id="34819" name="Content Placeholder 2"/>
          <p:cNvSpPr>
            <a:spLocks noGrp="1"/>
          </p:cNvSpPr>
          <p:nvPr>
            <p:ph idx="1"/>
          </p:nvPr>
        </p:nvSpPr>
        <p:spPr/>
        <p:txBody>
          <a:bodyPr/>
          <a:lstStyle/>
          <a:p>
            <a:r>
              <a:rPr lang="en-US" dirty="0"/>
              <a:t>What happens?</a:t>
            </a:r>
          </a:p>
          <a:p>
            <a:pPr lvl="1"/>
            <a:r>
              <a:rPr lang="en-US" dirty="0"/>
              <a:t>Will A&amp;P produce on its own? Will M&amp;P?</a:t>
            </a:r>
          </a:p>
          <a:p>
            <a:pPr lvl="1"/>
            <a:r>
              <a:rPr lang="en-US" dirty="0"/>
              <a:t>Will they share a producer? How will the costs of F get split if they do so? Is that likely to be influenced by their costs of self-production (vertical integration)?</a:t>
            </a:r>
          </a:p>
          <a:p>
            <a:pPr lvl="1"/>
            <a:r>
              <a:rPr lang="en-US" dirty="0"/>
              <a:t>Does it matter if the numbers are uncertain?</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124E176-9492-4B2C-8B18-E144D9F0AEBF}"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93377" y="0"/>
            <a:ext cx="20986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3129179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Setting Up A&amp;P</a:t>
            </a:r>
          </a:p>
        </p:txBody>
      </p:sp>
      <p:sp>
        <p:nvSpPr>
          <p:cNvPr id="34819" name="Content Placeholder 2"/>
          <p:cNvSpPr>
            <a:spLocks noGrp="1"/>
          </p:cNvSpPr>
          <p:nvPr>
            <p:ph idx="1"/>
          </p:nvPr>
        </p:nvSpPr>
        <p:spPr/>
        <p:txBody>
          <a:bodyPr/>
          <a:lstStyle/>
          <a:p>
            <a:r>
              <a:rPr lang="en-US" dirty="0"/>
              <a:t>Is this A&amp;P?</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124E176-9492-4B2C-8B18-E144D9F0AEBF}" type="slidenum">
              <a:rPr lang="en-US" altLang="en-US" sz="1400">
                <a:solidFill>
                  <a:srgbClr val="000066"/>
                </a:solidFill>
                <a:latin typeface="Arial" panose="020B0604020202020204" pitchFamily="34" charset="0"/>
              </a:rPr>
              <a:pPr/>
              <a:t>49</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93377" y="0"/>
            <a:ext cx="20986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a:solidFill>
                  <a:schemeClr val="accent4">
                    <a:lumMod val="75000"/>
                    <a:lumOff val="25000"/>
                  </a:schemeClr>
                </a:solidFill>
                <a:latin typeface="+mn-lt"/>
                <a:cs typeface="Times New Roman" panose="02020603050405020304" pitchFamily="18" charset="0"/>
              </a:rPr>
              <a:t>TTYN (5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0816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218" y="-2"/>
            <a:ext cx="5735783"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Declining to Extend Robinson-Patman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518469" y="6488668"/>
            <a:ext cx="26735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Volvo Trucks (US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D38D1BD1-B8B8-2F4D-8D48-E6940A2209F7}"/>
              </a:ext>
            </a:extLst>
          </p:cNvPr>
          <p:cNvPicPr>
            <a:picLocks noChangeAspect="1"/>
          </p:cNvPicPr>
          <p:nvPr/>
        </p:nvPicPr>
        <p:blipFill>
          <a:blip r:embed="rId2"/>
          <a:stretch>
            <a:fillRect/>
          </a:stretch>
        </p:blipFill>
        <p:spPr>
          <a:xfrm>
            <a:off x="304800" y="236822"/>
            <a:ext cx="4109192" cy="6464015"/>
          </a:xfrm>
          <a:prstGeom prst="rect">
            <a:avLst/>
          </a:prstGeom>
          <a:ln w="6350">
            <a:solidFill>
              <a:schemeClr val="tx1"/>
            </a:solidFill>
          </a:ln>
        </p:spPr>
      </p:pic>
      <p:sp>
        <p:nvSpPr>
          <p:cNvPr id="12"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93996" y="2907097"/>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cs typeface="Times New Roman" panose="02020603050405020304" pitchFamily="18" charset="0"/>
              </a:rPr>
              <a:t>By declining to extend Robinson–Patman’s governance to such cases, we continue to construe the Act ‘consistently with broader policies of the antitrust laws.’ </a:t>
            </a:r>
            <a:r>
              <a:rPr lang="en-US" sz="3200" i="1" dirty="0">
                <a:solidFill>
                  <a:schemeClr val="bg2"/>
                </a:solidFill>
                <a:cs typeface="Times New Roman" panose="02020603050405020304" pitchFamily="18" charset="0"/>
              </a:rPr>
              <a:t>Brooke Group</a:t>
            </a:r>
            <a:r>
              <a:rPr lang="en-US" sz="3200" dirty="0">
                <a:solidFill>
                  <a:schemeClr val="bg2"/>
                </a:solidFill>
                <a:cs typeface="Times New Roman" panose="02020603050405020304" pitchFamily="18" charset="0"/>
              </a:rPr>
              <a:t>, 509 U.S., at 220 (quoting </a:t>
            </a:r>
            <a:r>
              <a:rPr lang="en-US" sz="3200" i="1" dirty="0">
                <a:solidFill>
                  <a:schemeClr val="bg2"/>
                </a:solidFill>
                <a:cs typeface="Times New Roman" panose="02020603050405020304" pitchFamily="18" charset="0"/>
              </a:rPr>
              <a:t>Great Atlantic &amp; Pacific Tea Co. v. FTC</a:t>
            </a:r>
            <a:r>
              <a:rPr lang="en-US" sz="3200" dirty="0">
                <a:solidFill>
                  <a:schemeClr val="bg2"/>
                </a:solidFill>
                <a:cs typeface="Times New Roman" panose="02020603050405020304" pitchFamily="18" charset="0"/>
              </a:rPr>
              <a:t>, 440 U.S. 69, 80, n. 13 (1979)) …”</a:t>
            </a:r>
          </a:p>
        </p:txBody>
      </p:sp>
    </p:spTree>
    <p:extLst>
      <p:ext uri="{BB962C8B-B14F-4D97-AF65-F5344CB8AC3E}">
        <p14:creationId xmlns:p14="http://schemas.microsoft.com/office/powerpoint/2010/main" val="39909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the Numbers</a:t>
            </a:r>
          </a:p>
        </p:txBody>
      </p:sp>
      <p:sp>
        <p:nvSpPr>
          <p:cNvPr id="3" name="Content Placeholder 2"/>
          <p:cNvSpPr>
            <a:spLocks noGrp="1"/>
          </p:cNvSpPr>
          <p:nvPr>
            <p:ph idx="1"/>
          </p:nvPr>
        </p:nvSpPr>
        <p:spPr/>
        <p:txBody>
          <a:bodyPr/>
          <a:lstStyle/>
          <a:p>
            <a:r>
              <a:rPr lang="en-US" dirty="0"/>
              <a:t>Costs if Done Together</a:t>
            </a:r>
          </a:p>
          <a:p>
            <a:pPr lvl="1"/>
            <a:r>
              <a:rPr lang="en-US" dirty="0"/>
              <a:t>1000 units at MC of $2 + 1000 fixed costs = $3000 </a:t>
            </a:r>
          </a:p>
          <a:p>
            <a:pPr lvl="1"/>
            <a:r>
              <a:rPr lang="en-US" dirty="0"/>
              <a:t>Cost of $3 per unit</a:t>
            </a:r>
          </a:p>
          <a:p>
            <a:pPr lvl="1"/>
            <a:endParaRPr lang="en-US" dirty="0"/>
          </a:p>
        </p:txBody>
      </p:sp>
      <p:sp>
        <p:nvSpPr>
          <p:cNvPr id="5" name="Slide Number Placeholder 4"/>
          <p:cNvSpPr>
            <a:spLocks noGrp="1"/>
          </p:cNvSpPr>
          <p:nvPr>
            <p:ph type="sldNum" sz="quarter" idx="12"/>
          </p:nvPr>
        </p:nvSpPr>
        <p:spPr/>
        <p:txBody>
          <a:bodyPr/>
          <a:lstStyle/>
          <a:p>
            <a:fld id="{256F28CC-98B5-4798-83D1-8DF56D1F48AD}" type="slidenum">
              <a:rPr lang="en-US" altLang="en-US" smtClean="0"/>
              <a:pPr/>
              <a:t>50</a:t>
            </a:fld>
            <a:endParaRPr lang="en-US" altLang="en-US"/>
          </a:p>
        </p:txBody>
      </p:sp>
    </p:spTree>
    <p:extLst>
      <p:ext uri="{BB962C8B-B14F-4D97-AF65-F5344CB8AC3E}">
        <p14:creationId xmlns:p14="http://schemas.microsoft.com/office/powerpoint/2010/main" val="3996048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the Numbers</a:t>
            </a:r>
          </a:p>
        </p:txBody>
      </p:sp>
      <p:sp>
        <p:nvSpPr>
          <p:cNvPr id="3" name="Content Placeholder 2"/>
          <p:cNvSpPr>
            <a:spLocks noGrp="1"/>
          </p:cNvSpPr>
          <p:nvPr>
            <p:ph idx="1"/>
          </p:nvPr>
        </p:nvSpPr>
        <p:spPr/>
        <p:txBody>
          <a:bodyPr/>
          <a:lstStyle/>
          <a:p>
            <a:r>
              <a:rPr lang="en-US" dirty="0"/>
              <a:t>Costs if Done Separately</a:t>
            </a:r>
          </a:p>
          <a:p>
            <a:pPr lvl="1"/>
            <a:r>
              <a:rPr lang="en-US" dirty="0"/>
              <a:t>A&amp;P</a:t>
            </a:r>
          </a:p>
          <a:p>
            <a:pPr lvl="2"/>
            <a:r>
              <a:rPr lang="en-US" dirty="0"/>
              <a:t>800 units at MC of $2 + 1000 fixed costs = $2600 </a:t>
            </a:r>
          </a:p>
          <a:p>
            <a:pPr lvl="2"/>
            <a:r>
              <a:rPr lang="en-US" dirty="0"/>
              <a:t>Cost of $3.25 per unit</a:t>
            </a:r>
          </a:p>
          <a:p>
            <a:pPr lvl="1"/>
            <a:endParaRPr lang="en-US" dirty="0"/>
          </a:p>
        </p:txBody>
      </p:sp>
      <p:sp>
        <p:nvSpPr>
          <p:cNvPr id="5" name="Slide Number Placeholder 4"/>
          <p:cNvSpPr>
            <a:spLocks noGrp="1"/>
          </p:cNvSpPr>
          <p:nvPr>
            <p:ph type="sldNum" sz="quarter" idx="12"/>
          </p:nvPr>
        </p:nvSpPr>
        <p:spPr/>
        <p:txBody>
          <a:bodyPr/>
          <a:lstStyle/>
          <a:p>
            <a:fld id="{256F28CC-98B5-4798-83D1-8DF56D1F48AD}" type="slidenum">
              <a:rPr lang="en-US" altLang="en-US" smtClean="0"/>
              <a:pPr/>
              <a:t>51</a:t>
            </a:fld>
            <a:endParaRPr lang="en-US" altLang="en-US"/>
          </a:p>
        </p:txBody>
      </p:sp>
    </p:spTree>
    <p:extLst>
      <p:ext uri="{BB962C8B-B14F-4D97-AF65-F5344CB8AC3E}">
        <p14:creationId xmlns:p14="http://schemas.microsoft.com/office/powerpoint/2010/main" val="249523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the Numbers</a:t>
            </a:r>
          </a:p>
        </p:txBody>
      </p:sp>
      <p:sp>
        <p:nvSpPr>
          <p:cNvPr id="3" name="Content Placeholder 2"/>
          <p:cNvSpPr>
            <a:spLocks noGrp="1"/>
          </p:cNvSpPr>
          <p:nvPr>
            <p:ph idx="1"/>
          </p:nvPr>
        </p:nvSpPr>
        <p:spPr/>
        <p:txBody>
          <a:bodyPr/>
          <a:lstStyle/>
          <a:p>
            <a:r>
              <a:rPr lang="en-US" dirty="0"/>
              <a:t>Costs if Done Separately</a:t>
            </a:r>
          </a:p>
          <a:p>
            <a:pPr lvl="1"/>
            <a:r>
              <a:rPr lang="en-US" dirty="0"/>
              <a:t>M&amp;P</a:t>
            </a:r>
          </a:p>
          <a:p>
            <a:pPr lvl="2"/>
            <a:r>
              <a:rPr lang="en-US" dirty="0"/>
              <a:t>200 units at MC of $2 + 1000 fixed costs = $1400 </a:t>
            </a:r>
          </a:p>
          <a:p>
            <a:pPr lvl="2"/>
            <a:r>
              <a:rPr lang="en-US" dirty="0"/>
              <a:t>Cost of $7 per unit</a:t>
            </a:r>
          </a:p>
          <a:p>
            <a:r>
              <a:rPr lang="en-US" dirty="0"/>
              <a:t>What prices can A&amp;P negotiate for relative to M&amp;P?</a:t>
            </a:r>
          </a:p>
          <a:p>
            <a:pPr lvl="1"/>
            <a:endParaRPr lang="en-US" dirty="0"/>
          </a:p>
        </p:txBody>
      </p:sp>
      <p:sp>
        <p:nvSpPr>
          <p:cNvPr id="5" name="Slide Number Placeholder 4"/>
          <p:cNvSpPr>
            <a:spLocks noGrp="1"/>
          </p:cNvSpPr>
          <p:nvPr>
            <p:ph type="sldNum" sz="quarter" idx="12"/>
          </p:nvPr>
        </p:nvSpPr>
        <p:spPr/>
        <p:txBody>
          <a:bodyPr/>
          <a:lstStyle/>
          <a:p>
            <a:fld id="{256F28CC-98B5-4798-83D1-8DF56D1F48AD}" type="slidenum">
              <a:rPr lang="en-US" altLang="en-US" smtClean="0"/>
              <a:pPr/>
              <a:t>52</a:t>
            </a:fld>
            <a:endParaRPr lang="en-US" altLang="en-US"/>
          </a:p>
        </p:txBody>
      </p:sp>
    </p:spTree>
    <p:extLst>
      <p:ext uri="{BB962C8B-B14F-4D97-AF65-F5344CB8AC3E}">
        <p14:creationId xmlns:p14="http://schemas.microsoft.com/office/powerpoint/2010/main" val="4229995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Enriching the Example</a:t>
            </a:r>
          </a:p>
        </p:txBody>
      </p:sp>
      <p:sp>
        <p:nvSpPr>
          <p:cNvPr id="31747" name="Content Placeholder 2"/>
          <p:cNvSpPr>
            <a:spLocks noGrp="1"/>
          </p:cNvSpPr>
          <p:nvPr>
            <p:ph idx="1"/>
          </p:nvPr>
        </p:nvSpPr>
        <p:spPr/>
        <p:txBody>
          <a:bodyPr/>
          <a:lstStyle/>
          <a:p>
            <a:r>
              <a:rPr lang="en-US"/>
              <a:t>Possibilities</a:t>
            </a:r>
          </a:p>
          <a:p>
            <a:pPr lvl="1"/>
            <a:r>
              <a:rPr lang="en-US"/>
              <a:t>Efficiencies?</a:t>
            </a:r>
          </a:p>
          <a:p>
            <a:pPr lvl="2"/>
            <a:r>
              <a:rPr lang="en-US"/>
              <a:t>A&amp;P is more efficient than smaller firms through vertical integration and more</a:t>
            </a:r>
          </a:p>
          <a:p>
            <a:pPr lvl="1"/>
            <a:r>
              <a:rPr lang="en-US"/>
              <a:t>Bargaining?</a:t>
            </a:r>
          </a:p>
          <a:p>
            <a:pPr lvl="2"/>
            <a:r>
              <a:rPr lang="en-US"/>
              <a:t>A&amp;P is bigger than smaller firms and is able to better negotiate prices (“we want a price 5¢ under our competitors”)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4D05A99-7EBA-45D6-B0F1-2F6B54755317}" type="slidenum">
              <a:rPr lang="en-US" altLang="en-US" sz="1400">
                <a:solidFill>
                  <a:srgbClr val="000066"/>
                </a:solidFill>
                <a:latin typeface="Arial" panose="020B0604020202020204" pitchFamily="34" charset="0"/>
              </a:rPr>
              <a:pPr/>
              <a:t>53</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2714081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Enriching the Example</a:t>
            </a:r>
          </a:p>
        </p:txBody>
      </p:sp>
      <p:sp>
        <p:nvSpPr>
          <p:cNvPr id="32771" name="Content Placeholder 2"/>
          <p:cNvSpPr>
            <a:spLocks noGrp="1"/>
          </p:cNvSpPr>
          <p:nvPr>
            <p:ph idx="1"/>
          </p:nvPr>
        </p:nvSpPr>
        <p:spPr/>
        <p:txBody>
          <a:bodyPr/>
          <a:lstStyle/>
          <a:p>
            <a:pPr lvl="1"/>
            <a:r>
              <a:rPr lang="en-US"/>
              <a:t>Monopsony?</a:t>
            </a:r>
          </a:p>
          <a:p>
            <a:pPr lvl="2"/>
            <a:r>
              <a:rPr lang="en-US"/>
              <a:t>A&amp;P has purchasing power and is reducing output to lower its marginal cost of purchasing goods</a:t>
            </a:r>
          </a:p>
          <a:p>
            <a:pPr lvl="1"/>
            <a:r>
              <a:rPr lang="en-US"/>
              <a:t>RPA End Run?</a:t>
            </a:r>
          </a:p>
          <a:p>
            <a:pPr lvl="2"/>
            <a:r>
              <a:rPr lang="en-US"/>
              <a:t>A&amp;P is just looking for tools to evade the application of the Robinson-Patman Act</a:t>
            </a:r>
          </a:p>
          <a:p>
            <a:pPr lvl="2"/>
            <a:endParaRPr lang="en-US"/>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E3F7FEA-8C0A-48AD-BE3D-1018E38BF92C}" type="slidenum">
              <a:rPr lang="en-US" altLang="en-US" sz="1400">
                <a:solidFill>
                  <a:srgbClr val="000066"/>
                </a:solidFill>
                <a:latin typeface="Arial" panose="020B0604020202020204" pitchFamily="34" charset="0"/>
              </a:rPr>
              <a:pPr/>
              <a:t>54</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210409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B428AE-2612-9B4A-F5C7-BC610C64B814}"/>
              </a:ext>
            </a:extLst>
          </p:cNvPr>
          <p:cNvPicPr>
            <a:picLocks noChangeAspect="1"/>
          </p:cNvPicPr>
          <p:nvPr/>
        </p:nvPicPr>
        <p:blipFill>
          <a:blip r:embed="rId2"/>
          <a:stretch>
            <a:fillRect/>
          </a:stretch>
        </p:blipFill>
        <p:spPr>
          <a:xfrm>
            <a:off x="148869" y="209004"/>
            <a:ext cx="4299064" cy="6491834"/>
          </a:xfrm>
          <a:prstGeom prst="rect">
            <a:avLst/>
          </a:prstGeom>
          <a:ln w="6350">
            <a:solidFill>
              <a:schemeClr val="bg2"/>
            </a:solidFill>
          </a:ln>
        </p:spPr>
      </p:pic>
      <p:sp>
        <p:nvSpPr>
          <p:cNvPr id="2" name="Title 1"/>
          <p:cNvSpPr>
            <a:spLocks noGrp="1"/>
          </p:cNvSpPr>
          <p:nvPr>
            <p:ph type="title"/>
          </p:nvPr>
        </p:nvSpPr>
        <p:spPr>
          <a:xfrm>
            <a:off x="4942817" y="-2"/>
            <a:ext cx="72491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A&amp;P Cost Strategy: Blacklist/Vertical Integration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65326" y="1468199"/>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buying policy of A&amp;P was to so use its power as to get a lower price on its merchandise than that obtained by its competitors</a:t>
            </a:r>
            <a:r>
              <a:rPr lang="en-US" sz="3200" dirty="0"/>
              <a:t>. … </a:t>
            </a:r>
            <a:r>
              <a:rPr lang="en-US" sz="3200" b="1" dirty="0">
                <a:solidFill>
                  <a:schemeClr val="accent4">
                    <a:lumMod val="50000"/>
                    <a:lumOff val="50000"/>
                  </a:schemeClr>
                </a:solidFill>
              </a:rPr>
              <a:t>It used its large buying power to coerce suppliers to sell to it at a lower price than, to its competitors on the threat that it would place such suppliers on its private blacklist if they did not conform, or that A&amp;P would go into the manufacturing business in competition with the recalcitrant suppliers</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2064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3F81D-83E0-E310-B738-C0A1720FB4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510DB93-7520-4918-75B2-0508D40BF2A8}"/>
              </a:ext>
            </a:extLst>
          </p:cNvPr>
          <p:cNvPicPr>
            <a:picLocks noChangeAspect="1"/>
          </p:cNvPicPr>
          <p:nvPr/>
        </p:nvPicPr>
        <p:blipFill>
          <a:blip r:embed="rId2"/>
          <a:stretch>
            <a:fillRect/>
          </a:stretch>
        </p:blipFill>
        <p:spPr>
          <a:xfrm>
            <a:off x="203259" y="209004"/>
            <a:ext cx="4151826" cy="6491834"/>
          </a:xfrm>
          <a:prstGeom prst="rect">
            <a:avLst/>
          </a:prstGeom>
          <a:ln w="6350">
            <a:solidFill>
              <a:schemeClr val="tx1"/>
            </a:solidFill>
          </a:ln>
        </p:spPr>
      </p:pic>
      <p:sp>
        <p:nvSpPr>
          <p:cNvPr id="2" name="Title 1">
            <a:extLst>
              <a:ext uri="{FF2B5EF4-FFF2-40B4-BE49-F238E27FC236}">
                <a16:creationId xmlns:a16="http://schemas.microsoft.com/office/drawing/2014/main" id="{21C7954C-17E9-24A8-E433-60AC77387F19}"/>
              </a:ext>
            </a:extLst>
          </p:cNvPr>
          <p:cNvSpPr>
            <a:spLocks noGrp="1"/>
          </p:cNvSpPr>
          <p:nvPr>
            <p:ph type="title"/>
          </p:nvPr>
        </p:nvSpPr>
        <p:spPr>
          <a:xfrm>
            <a:off x="9156641" y="-2"/>
            <a:ext cx="30353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Who Was Blessed?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229B423-1169-C714-8205-1CE06B74DDA0}"/>
              </a:ext>
            </a:extLst>
          </p:cNvPr>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a:extLst>
              <a:ext uri="{FF2B5EF4-FFF2-40B4-BE49-F238E27FC236}">
                <a16:creationId xmlns:a16="http://schemas.microsoft.com/office/drawing/2014/main" id="{FB0E5D7F-5F0C-855B-75E4-693F4FADBFA7}"/>
              </a:ext>
            </a:extLst>
          </p:cNvPr>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a:extLst>
              <a:ext uri="{FF2B5EF4-FFF2-40B4-BE49-F238E27FC236}">
                <a16:creationId xmlns:a16="http://schemas.microsoft.com/office/drawing/2014/main" id="{81804B51-6317-B1D6-68A2-109C6E0552C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88E5D2B5-14A3-DFCA-3B18-6613B426F7B5}"/>
              </a:ext>
            </a:extLst>
          </p:cNvPr>
          <p:cNvSpPr txBox="1">
            <a:spLocks noChangeArrowheads="1"/>
          </p:cNvSpPr>
          <p:nvPr/>
        </p:nvSpPr>
        <p:spPr bwMode="auto">
          <a:xfrm>
            <a:off x="1165326" y="1468199"/>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This price advantage given A&amp;P by the suppliers was, it is fairly inferable, not ‘twice blessed’ like the quality of mercy that ‘</a:t>
            </a:r>
            <a:r>
              <a:rPr lang="en-US" sz="3200" dirty="0" err="1"/>
              <a:t>droppeth</a:t>
            </a:r>
            <a:r>
              <a:rPr lang="en-US" sz="3200" dirty="0"/>
              <a:t> as the gentle rain from heaven.’ It did not bless ‘him that gives and him that takes.’ </a:t>
            </a:r>
            <a:r>
              <a:rPr lang="en-US" sz="3200" b="1" dirty="0">
                <a:solidFill>
                  <a:schemeClr val="accent4">
                    <a:lumMod val="50000"/>
                    <a:lumOff val="50000"/>
                  </a:schemeClr>
                </a:solidFill>
              </a:rPr>
              <a:t>Only A&amp;P was blessed, and the supplier had to make his profit out of his other customers at higher prices, which were passed on to the competition A&amp;P met in the retail field</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27744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565-CBE4-E813-E8D9-078C4FA4C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EBFB5-FAA1-7BD8-7127-ECEC6EB74AF5}"/>
              </a:ext>
            </a:extLst>
          </p:cNvPr>
          <p:cNvSpPr>
            <a:spLocks noGrp="1"/>
          </p:cNvSpPr>
          <p:nvPr>
            <p:ph type="title"/>
          </p:nvPr>
        </p:nvSpPr>
        <p:spPr>
          <a:xfrm>
            <a:off x="9606169" y="-1"/>
            <a:ext cx="2585831" cy="40327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Waterbed Effect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8F80628-3E93-010B-23E9-7ABEC44DE9D0}"/>
              </a:ext>
            </a:extLst>
          </p:cNvPr>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a:extLst>
              <a:ext uri="{FF2B5EF4-FFF2-40B4-BE49-F238E27FC236}">
                <a16:creationId xmlns:a16="http://schemas.microsoft.com/office/drawing/2014/main" id="{79F7E4EE-5EB5-21B9-6EDE-54CC4407FF8F}"/>
              </a:ext>
            </a:extLst>
          </p:cNvPr>
          <p:cNvSpPr txBox="1">
            <a:spLocks noChangeArrowheads="1"/>
          </p:cNvSpPr>
          <p:nvPr/>
        </p:nvSpPr>
        <p:spPr bwMode="auto">
          <a:xfrm>
            <a:off x="9536570" y="6488668"/>
            <a:ext cx="26554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(3 Nov 2025)</a:t>
            </a:r>
          </a:p>
        </p:txBody>
      </p:sp>
      <p:sp>
        <p:nvSpPr>
          <p:cNvPr id="7" name="Rectangle 6">
            <a:extLst>
              <a:ext uri="{FF2B5EF4-FFF2-40B4-BE49-F238E27FC236}">
                <a16:creationId xmlns:a16="http://schemas.microsoft.com/office/drawing/2014/main" id="{8BA238E7-14B5-3904-F7F1-C5865C174F3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94039B50-B449-78BB-2188-6EFECCADD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32F8D338-F5EC-3A82-4673-BDC5EDB373F1}"/>
              </a:ext>
            </a:extLst>
          </p:cNvPr>
          <p:cNvPicPr>
            <a:picLocks noChangeAspect="1"/>
          </p:cNvPicPr>
          <p:nvPr/>
        </p:nvPicPr>
        <p:blipFill>
          <a:blip r:embed="rId2">
            <a:extLst>
              <a:ext uri="{28A0092B-C50C-407E-A947-70E740481C1C}">
                <a14:useLocalDpi xmlns:a14="http://schemas.microsoft.com/office/drawing/2010/main" val="0"/>
              </a:ext>
            </a:extLst>
          </a:blip>
          <a:srcRect l="19644" t="11936" r="16338" b="58210"/>
          <a:stretch>
            <a:fillRect/>
          </a:stretch>
        </p:blipFill>
        <p:spPr>
          <a:xfrm>
            <a:off x="2117035" y="1192694"/>
            <a:ext cx="9583386" cy="4860236"/>
          </a:xfrm>
          <a:prstGeom prst="rect">
            <a:avLst/>
          </a:prstGeom>
          <a:ln w="6350">
            <a:solidFill>
              <a:schemeClr val="tx1"/>
            </a:solidFill>
          </a:ln>
        </p:spPr>
      </p:pic>
    </p:spTree>
    <p:extLst>
      <p:ext uri="{BB962C8B-B14F-4D97-AF65-F5344CB8AC3E}">
        <p14:creationId xmlns:p14="http://schemas.microsoft.com/office/powerpoint/2010/main" val="241811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0E0E-07B1-8D20-D616-FB9065B61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1B1F6-2AAB-83CA-DCD4-7D9FA994A156}"/>
              </a:ext>
            </a:extLst>
          </p:cNvPr>
          <p:cNvSpPr>
            <a:spLocks noGrp="1"/>
          </p:cNvSpPr>
          <p:nvPr>
            <p:ph type="title"/>
          </p:nvPr>
        </p:nvSpPr>
        <p:spPr>
          <a:xfrm>
            <a:off x="7366782" y="-1"/>
            <a:ext cx="482521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Very Insightful Restatement”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C753CBE-3B56-DC8F-21FC-06B2662E725E}"/>
              </a:ext>
            </a:extLst>
          </p:cNvPr>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a:extLst>
              <a:ext uri="{FF2B5EF4-FFF2-40B4-BE49-F238E27FC236}">
                <a16:creationId xmlns:a16="http://schemas.microsoft.com/office/drawing/2014/main" id="{127F6450-C38A-C2D5-DDDB-FC0777ACF646}"/>
              </a:ext>
            </a:extLst>
          </p:cNvPr>
          <p:cNvSpPr txBox="1">
            <a:spLocks noChangeArrowheads="1"/>
          </p:cNvSpPr>
          <p:nvPr/>
        </p:nvSpPr>
        <p:spPr bwMode="auto">
          <a:xfrm>
            <a:off x="9536570" y="6488668"/>
            <a:ext cx="26554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(3 Nov 2025)</a:t>
            </a:r>
          </a:p>
        </p:txBody>
      </p:sp>
      <p:sp>
        <p:nvSpPr>
          <p:cNvPr id="7" name="Rectangle 6">
            <a:extLst>
              <a:ext uri="{FF2B5EF4-FFF2-40B4-BE49-F238E27FC236}">
                <a16:creationId xmlns:a16="http://schemas.microsoft.com/office/drawing/2014/main" id="{F1531E20-F747-EED8-FC06-890FB35D468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90744322-4E49-3431-CB5D-B86226886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25" y="209004"/>
            <a:ext cx="5969502"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DB67A9EA-4BEF-4904-7A32-6ED0C0F7D212}"/>
              </a:ext>
            </a:extLst>
          </p:cNvPr>
          <p:cNvPicPr>
            <a:picLocks noChangeAspect="1"/>
          </p:cNvPicPr>
          <p:nvPr/>
        </p:nvPicPr>
        <p:blipFill>
          <a:blip r:embed="rId3">
            <a:extLst>
              <a:ext uri="{28A0092B-C50C-407E-A947-70E740481C1C}">
                <a14:useLocalDpi xmlns:a14="http://schemas.microsoft.com/office/drawing/2010/main" val="0"/>
              </a:ext>
            </a:extLst>
          </a:blip>
          <a:srcRect l="20713" t="15481" r="15609" b="58413"/>
          <a:stretch>
            <a:fillRect/>
          </a:stretch>
        </p:blipFill>
        <p:spPr>
          <a:xfrm>
            <a:off x="2432017" y="1527191"/>
            <a:ext cx="9009111" cy="4016657"/>
          </a:xfrm>
          <a:prstGeom prst="rect">
            <a:avLst/>
          </a:prstGeom>
          <a:ln w="6350">
            <a:solidFill>
              <a:schemeClr val="tx1"/>
            </a:solidFill>
          </a:ln>
        </p:spPr>
      </p:pic>
    </p:spTree>
    <p:extLst>
      <p:ext uri="{BB962C8B-B14F-4D97-AF65-F5344CB8AC3E}">
        <p14:creationId xmlns:p14="http://schemas.microsoft.com/office/powerpoint/2010/main" val="209839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75757-7BBA-79A5-261A-7CECB0FEA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BF348-096D-8B75-CF1F-55A625E6BC68}"/>
              </a:ext>
            </a:extLst>
          </p:cNvPr>
          <p:cNvSpPr>
            <a:spLocks noGrp="1"/>
          </p:cNvSpPr>
          <p:nvPr>
            <p:ph type="title"/>
          </p:nvPr>
        </p:nvSpPr>
        <p:spPr>
          <a:xfrm>
            <a:off x="7726919" y="-2"/>
            <a:ext cx="446508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Buyer-Driven v. Seller-Driven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9009AA2-3AF8-3044-1029-D5CBE7AD030A}"/>
              </a:ext>
            </a:extLst>
          </p:cNvPr>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a:extLst>
              <a:ext uri="{FF2B5EF4-FFF2-40B4-BE49-F238E27FC236}">
                <a16:creationId xmlns:a16="http://schemas.microsoft.com/office/drawing/2014/main" id="{4A46B5AF-DB3F-EF75-32CE-5627905D3D01}"/>
              </a:ext>
            </a:extLst>
          </p:cNvPr>
          <p:cNvSpPr txBox="1">
            <a:spLocks noChangeArrowheads="1"/>
          </p:cNvSpPr>
          <p:nvPr/>
        </p:nvSpPr>
        <p:spPr bwMode="auto">
          <a:xfrm>
            <a:off x="9536570" y="6488668"/>
            <a:ext cx="26554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(3 Nov 2025)</a:t>
            </a:r>
          </a:p>
        </p:txBody>
      </p:sp>
      <p:sp>
        <p:nvSpPr>
          <p:cNvPr id="7" name="Rectangle 6">
            <a:extLst>
              <a:ext uri="{FF2B5EF4-FFF2-40B4-BE49-F238E27FC236}">
                <a16:creationId xmlns:a16="http://schemas.microsoft.com/office/drawing/2014/main" id="{146702C4-C829-3049-233E-53F2BDD002E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27A45F12-919F-180A-F640-7CD46E0F99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25" y="209004"/>
            <a:ext cx="5969502"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7D80A1AC-E87C-91BD-FDA9-5E363F60BFA3}"/>
              </a:ext>
            </a:extLst>
          </p:cNvPr>
          <p:cNvPicPr>
            <a:picLocks noChangeAspect="1"/>
          </p:cNvPicPr>
          <p:nvPr/>
        </p:nvPicPr>
        <p:blipFill>
          <a:blip r:embed="rId3">
            <a:extLst>
              <a:ext uri="{28A0092B-C50C-407E-A947-70E740481C1C}">
                <a14:useLocalDpi xmlns:a14="http://schemas.microsoft.com/office/drawing/2010/main" val="0"/>
              </a:ext>
            </a:extLst>
          </a:blip>
          <a:srcRect l="20152" t="41292" r="2938" b="19991"/>
          <a:stretch>
            <a:fillRect/>
          </a:stretch>
        </p:blipFill>
        <p:spPr>
          <a:xfrm>
            <a:off x="1642089" y="876099"/>
            <a:ext cx="9854411" cy="5394750"/>
          </a:xfrm>
          <a:prstGeom prst="rect">
            <a:avLst/>
          </a:prstGeom>
          <a:ln w="6350">
            <a:solidFill>
              <a:schemeClr val="tx1"/>
            </a:solidFill>
          </a:ln>
        </p:spPr>
      </p:pic>
    </p:spTree>
    <p:extLst>
      <p:ext uri="{BB962C8B-B14F-4D97-AF65-F5344CB8AC3E}">
        <p14:creationId xmlns:p14="http://schemas.microsoft.com/office/powerpoint/2010/main" val="28316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5963" y="-3"/>
            <a:ext cx="3616037" cy="391611"/>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Leading Chains in 1914</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347199" y="6488668"/>
            <a:ext cx="28447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Printers’ Ink (8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Printers_ink.pdf - Adobe Acrobat Pro DC">
            <a:extLst>
              <a:ext uri="{FF2B5EF4-FFF2-40B4-BE49-F238E27FC236}">
                <a16:creationId xmlns:a16="http://schemas.microsoft.com/office/drawing/2014/main" id="{EB41B0AB-2201-E044-9CA7-D08F6C341A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68" t="11879" r="25497" b="20424"/>
          <a:stretch/>
        </p:blipFill>
        <p:spPr>
          <a:xfrm>
            <a:off x="248457" y="195802"/>
            <a:ext cx="3855270" cy="6505036"/>
          </a:xfrm>
          <a:prstGeom prst="rect">
            <a:avLst/>
          </a:prstGeom>
          <a:ln w="6350">
            <a:solidFill>
              <a:schemeClr val="tx1"/>
            </a:solidFill>
          </a:ln>
        </p:spPr>
      </p:pic>
      <p:pic>
        <p:nvPicPr>
          <p:cNvPr id="11" name="Picture 10" descr="Printers_ink.pdf - Adobe Acrobat Pro DC">
            <a:extLst>
              <a:ext uri="{FF2B5EF4-FFF2-40B4-BE49-F238E27FC236}">
                <a16:creationId xmlns:a16="http://schemas.microsoft.com/office/drawing/2014/main" id="{0FB2582C-FB63-2D4E-AEBA-C3A9CF9B7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05" t="59189" r="57924" b="20424"/>
          <a:stretch/>
        </p:blipFill>
        <p:spPr>
          <a:xfrm>
            <a:off x="3197933" y="1293635"/>
            <a:ext cx="3440993" cy="3771092"/>
          </a:xfrm>
          <a:prstGeom prst="rect">
            <a:avLst/>
          </a:prstGeom>
          <a:ln w="6350">
            <a:solidFill>
              <a:schemeClr val="tx1"/>
            </a:solidFill>
          </a:ln>
        </p:spPr>
      </p:pic>
      <p:pic>
        <p:nvPicPr>
          <p:cNvPr id="12" name="Picture 11" descr="Printers_ink.pdf - Adobe Acrobat Pro DC">
            <a:extLst>
              <a:ext uri="{FF2B5EF4-FFF2-40B4-BE49-F238E27FC236}">
                <a16:creationId xmlns:a16="http://schemas.microsoft.com/office/drawing/2014/main" id="{10DBA323-6BED-7B41-9323-9FEE9FED71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218" t="20317" r="27827" b="37850"/>
          <a:stretch/>
        </p:blipFill>
        <p:spPr>
          <a:xfrm>
            <a:off x="6890459" y="544008"/>
            <a:ext cx="2780106" cy="5983850"/>
          </a:xfrm>
          <a:prstGeom prst="rect">
            <a:avLst/>
          </a:prstGeom>
          <a:ln w="6350">
            <a:solidFill>
              <a:schemeClr val="tx1"/>
            </a:solidFill>
          </a:ln>
        </p:spPr>
      </p:pic>
    </p:spTree>
    <p:extLst>
      <p:ext uri="{BB962C8B-B14F-4D97-AF65-F5344CB8AC3E}">
        <p14:creationId xmlns:p14="http://schemas.microsoft.com/office/powerpoint/2010/main" val="9290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1135-AC4C-1E63-C38C-CF8579E5F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D27C8-6C74-8AA8-A0A2-05605457F4C5}"/>
              </a:ext>
            </a:extLst>
          </p:cNvPr>
          <p:cNvSpPr>
            <a:spLocks noGrp="1"/>
          </p:cNvSpPr>
          <p:nvPr>
            <p:ph type="title"/>
          </p:nvPr>
        </p:nvSpPr>
        <p:spPr>
          <a:xfrm>
            <a:off x="9347199" y="-2"/>
            <a:ext cx="28448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Chat Showing Off</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D7723A8-9BF2-4EFF-FC83-3CA07A2002CA}"/>
              </a:ext>
            </a:extLst>
          </p:cNvPr>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a:extLst>
              <a:ext uri="{FF2B5EF4-FFF2-40B4-BE49-F238E27FC236}">
                <a16:creationId xmlns:a16="http://schemas.microsoft.com/office/drawing/2014/main" id="{2BE89EDF-D625-3AB7-923C-4021B493C2A6}"/>
              </a:ext>
            </a:extLst>
          </p:cNvPr>
          <p:cNvSpPr txBox="1">
            <a:spLocks noChangeArrowheads="1"/>
          </p:cNvSpPr>
          <p:nvPr/>
        </p:nvSpPr>
        <p:spPr bwMode="auto">
          <a:xfrm>
            <a:off x="9536570" y="6488668"/>
            <a:ext cx="26554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(3 Nov 2025)</a:t>
            </a:r>
          </a:p>
        </p:txBody>
      </p:sp>
      <p:sp>
        <p:nvSpPr>
          <p:cNvPr id="7" name="Rectangle 6">
            <a:extLst>
              <a:ext uri="{FF2B5EF4-FFF2-40B4-BE49-F238E27FC236}">
                <a16:creationId xmlns:a16="http://schemas.microsoft.com/office/drawing/2014/main" id="{403B3B9A-F970-8D17-1AB5-259C42CEBCE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AI-generated content may be incorrect.">
            <a:extLst>
              <a:ext uri="{FF2B5EF4-FFF2-40B4-BE49-F238E27FC236}">
                <a16:creationId xmlns:a16="http://schemas.microsoft.com/office/drawing/2014/main" id="{47E948F2-67A7-059D-0A62-819344C38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09" y="193192"/>
            <a:ext cx="5984043" cy="6507646"/>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FAB13508-C457-04FA-844B-9C442EEDF75B}"/>
              </a:ext>
            </a:extLst>
          </p:cNvPr>
          <p:cNvPicPr>
            <a:picLocks noChangeAspect="1"/>
          </p:cNvPicPr>
          <p:nvPr/>
        </p:nvPicPr>
        <p:blipFill>
          <a:blip r:embed="rId3">
            <a:extLst>
              <a:ext uri="{28A0092B-C50C-407E-A947-70E740481C1C}">
                <a14:useLocalDpi xmlns:a14="http://schemas.microsoft.com/office/drawing/2010/main" val="0"/>
              </a:ext>
            </a:extLst>
          </a:blip>
          <a:srcRect l="19575" t="11413" r="15482" b="36964"/>
          <a:stretch>
            <a:fillRect/>
          </a:stretch>
        </p:blipFill>
        <p:spPr>
          <a:xfrm>
            <a:off x="3186930" y="493963"/>
            <a:ext cx="6846842" cy="5918753"/>
          </a:xfrm>
          <a:prstGeom prst="rect">
            <a:avLst/>
          </a:prstGeom>
          <a:ln w="6350">
            <a:solidFill>
              <a:schemeClr val="tx1"/>
            </a:solidFill>
          </a:ln>
        </p:spPr>
      </p:pic>
    </p:spTree>
    <p:extLst>
      <p:ext uri="{BB962C8B-B14F-4D97-AF65-F5344CB8AC3E}">
        <p14:creationId xmlns:p14="http://schemas.microsoft.com/office/powerpoint/2010/main" val="31538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1005" y="209004"/>
            <a:ext cx="4017262" cy="6491834"/>
          </a:xfrm>
          <a:prstGeom prst="rect">
            <a:avLst/>
          </a:prstGeom>
          <a:ln w="6350">
            <a:solidFill>
              <a:schemeClr val="tx1"/>
            </a:solidFill>
          </a:ln>
        </p:spPr>
      </p:pic>
      <p:sp>
        <p:nvSpPr>
          <p:cNvPr id="2" name="Title 1"/>
          <p:cNvSpPr>
            <a:spLocks noGrp="1"/>
          </p:cNvSpPr>
          <p:nvPr>
            <p:ph type="title"/>
          </p:nvPr>
        </p:nvSpPr>
        <p:spPr>
          <a:xfrm>
            <a:off x="7475095" y="-2"/>
            <a:ext cx="471690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Predatory Vertical Integration?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65326" y="1468199"/>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As we have indicated, </a:t>
            </a:r>
            <a:r>
              <a:rPr lang="en-US" sz="3200" b="1" dirty="0">
                <a:solidFill>
                  <a:schemeClr val="accent4">
                    <a:lumMod val="50000"/>
                    <a:lumOff val="50000"/>
                  </a:schemeClr>
                </a:solidFill>
              </a:rPr>
              <a:t>A&amp;P owned and controlled, through the vertical integration of its system</a:t>
            </a:r>
            <a:r>
              <a:rPr lang="en-US" sz="3200" dirty="0">
                <a:solidFill>
                  <a:srgbClr val="000000"/>
                </a:solidFill>
              </a:rPr>
              <a:t>, certain corporations that were engaged in the manufacturing and processing of merchandise for sale by A&amp;P in its stores. …</a:t>
            </a:r>
            <a:r>
              <a:rPr lang="en-US" sz="3200" dirty="0">
                <a:solidFill>
                  <a:srgbClr val="000000"/>
                </a:solidFill>
                <a:cs typeface="Times New Roman" panose="02020603050405020304" pitchFamily="18" charset="0"/>
              </a:rPr>
              <a:t>. </a:t>
            </a:r>
            <a:r>
              <a:rPr lang="en-US" sz="3200" b="1" dirty="0">
                <a:solidFill>
                  <a:schemeClr val="accent4">
                    <a:lumMod val="50000"/>
                    <a:lumOff val="50000"/>
                  </a:schemeClr>
                </a:solidFill>
              </a:rPr>
              <a:t>These corporations were tools in the hands of A&amp;P, used and useful in maintaining the two-price level to enable it to maintain its position of dominance in the retail food business</a:t>
            </a:r>
            <a:r>
              <a:rPr lang="en-US" sz="3200" dirty="0">
                <a:solidFill>
                  <a:srgbClr val="000000"/>
                </a:solidFill>
              </a:rPr>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92764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4218" y="209004"/>
            <a:ext cx="3861649" cy="6491834"/>
          </a:xfrm>
          <a:prstGeom prst="rect">
            <a:avLst/>
          </a:prstGeom>
          <a:ln w="6350">
            <a:solidFill>
              <a:schemeClr val="tx1"/>
            </a:solidFill>
          </a:ln>
        </p:spPr>
      </p:pic>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Predatory Pricing?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65326" y="1468199"/>
            <a:ext cx="10524443" cy="452431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The record is replete with instances of </a:t>
            </a:r>
            <a:r>
              <a:rPr lang="en-US" sz="3200" b="1" dirty="0">
                <a:solidFill>
                  <a:schemeClr val="accent4">
                    <a:lumMod val="50000"/>
                    <a:lumOff val="50000"/>
                  </a:schemeClr>
                </a:solidFill>
              </a:rPr>
              <a:t>deliberate reductions of gross profit rates in selected areas</a:t>
            </a:r>
            <a:r>
              <a:rPr lang="en-US" sz="3200" dirty="0">
                <a:solidFill>
                  <a:srgbClr val="000000"/>
                </a:solidFill>
              </a:rPr>
              <a:t>. Thus </a:t>
            </a:r>
            <a:r>
              <a:rPr lang="en-US" sz="3200" b="1" dirty="0">
                <a:solidFill>
                  <a:schemeClr val="accent4">
                    <a:lumMod val="50000"/>
                    <a:lumOff val="50000"/>
                  </a:schemeClr>
                </a:solidFill>
              </a:rPr>
              <a:t>Area Y</a:t>
            </a:r>
            <a:r>
              <a:rPr lang="en-US" sz="3200" dirty="0">
                <a:solidFill>
                  <a:srgbClr val="000000"/>
                </a:solidFill>
              </a:rPr>
              <a:t>, at the desire of the policy makers of A&amp;P, </a:t>
            </a:r>
            <a:r>
              <a:rPr lang="en-US" sz="3200" b="1" dirty="0">
                <a:solidFill>
                  <a:schemeClr val="accent4">
                    <a:lumMod val="50000"/>
                    <a:lumOff val="50000"/>
                  </a:schemeClr>
                </a:solidFill>
              </a:rPr>
              <a:t>can be brought to aid in the struggle in Area X, which in numerous instances, as the record shows, sustained heavy net losses for periods extending over a substantial number of consecutive years</a:t>
            </a:r>
            <a:r>
              <a:rPr lang="en-US" sz="3200" dirty="0">
                <a:solidFill>
                  <a:srgbClr val="000000"/>
                </a:solidFill>
                <a:cs typeface="Times New Roman" panose="02020603050405020304" pitchFamily="18" charset="0"/>
              </a:rPr>
              <a:t>. </a:t>
            </a:r>
            <a:r>
              <a:rPr lang="en-US" sz="3200" dirty="0">
                <a:solidFill>
                  <a:srgbClr val="000000"/>
                </a:solidFill>
              </a:rPr>
              <a:t>There </a:t>
            </a:r>
            <a:r>
              <a:rPr lang="en-US" sz="3200" b="1" dirty="0">
                <a:solidFill>
                  <a:schemeClr val="accent4">
                    <a:lumMod val="50000"/>
                    <a:lumOff val="50000"/>
                  </a:schemeClr>
                </a:solidFill>
              </a:rPr>
              <a:t>must inevitably be a compensation somewhere in the system for a loss somewhere else</a:t>
            </a:r>
            <a:r>
              <a:rPr lang="en-US" sz="3200" dirty="0">
                <a:solidFill>
                  <a:srgbClr val="000000"/>
                </a:solidFill>
              </a:rPr>
              <a:t>, as the overall policy of the company is to earn $7 per share per annum on its stock</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5437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4218" y="209004"/>
            <a:ext cx="3861649" cy="6491834"/>
          </a:xfrm>
          <a:prstGeom prst="rect">
            <a:avLst/>
          </a:prstGeom>
          <a:ln w="6350">
            <a:solidFill>
              <a:schemeClr val="tx1"/>
            </a:solidFill>
          </a:ln>
        </p:spPr>
      </p:pic>
      <p:sp>
        <p:nvSpPr>
          <p:cNvPr id="2" name="Title 1"/>
          <p:cNvSpPr>
            <a:spLocks noGrp="1"/>
          </p:cNvSpPr>
          <p:nvPr>
            <p:ph type="title"/>
          </p:nvPr>
        </p:nvSpPr>
        <p:spPr>
          <a:xfrm>
            <a:off x="10653931" y="-2"/>
            <a:ext cx="15380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Boycott?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230975" y="1168089"/>
            <a:ext cx="10524443" cy="501675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When A&amp;P did not get the preferential discount or allowance it demanded, it did not simply exercise its right to refuse to contract with the supplier</a:t>
            </a:r>
            <a:r>
              <a:rPr lang="en-US" sz="3200" dirty="0"/>
              <a:t>. It went further and served notice on the supplier that if that supplier did not meet the price dictated by A&amp;P, not only would the supplier lose the business at the moment under negotiation, but </a:t>
            </a:r>
            <a:r>
              <a:rPr lang="en-US" sz="3200" b="1" dirty="0">
                <a:solidFill>
                  <a:schemeClr val="accent4">
                    <a:lumMod val="50000"/>
                    <a:lumOff val="50000"/>
                  </a:schemeClr>
                </a:solidFill>
              </a:rPr>
              <a:t>it would be put upon the unsatisfactory list or private blacklist of A&amp;P and could expect no more business from the latter. This was a boycott and in and of itself is a violation of the Sherman Act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8089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2208" y="209004"/>
            <a:ext cx="3918457" cy="6461960"/>
          </a:xfrm>
          <a:prstGeom prst="rect">
            <a:avLst/>
          </a:prstGeom>
          <a:ln w="6350">
            <a:solidFill>
              <a:schemeClr val="tx1"/>
            </a:solidFill>
          </a:ln>
        </p:spPr>
      </p:pic>
      <p:sp>
        <p:nvSpPr>
          <p:cNvPr id="2" name="Title 1"/>
          <p:cNvSpPr>
            <a:spLocks noGrp="1"/>
          </p:cNvSpPr>
          <p:nvPr>
            <p:ph type="title"/>
          </p:nvPr>
        </p:nvSpPr>
        <p:spPr>
          <a:xfrm>
            <a:off x="7924800" y="-2"/>
            <a:ext cx="4267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Attempted Monopolization?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65326" y="2058910"/>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The purpose of these unlawful preferences and advantages was to carry out the avowed policy of A&amp;P to </a:t>
            </a:r>
            <a:r>
              <a:rPr lang="en-US" sz="3200" b="1" dirty="0">
                <a:solidFill>
                  <a:schemeClr val="accent4">
                    <a:lumMod val="50000"/>
                    <a:lumOff val="50000"/>
                  </a:schemeClr>
                </a:solidFill>
              </a:rPr>
              <a:t>maintain this two-price level which could not help but restrain trade and tend toward monopoly</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87833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583" y="159126"/>
            <a:ext cx="3966817" cy="6541711"/>
          </a:xfrm>
          <a:prstGeom prst="rect">
            <a:avLst/>
          </a:prstGeom>
          <a:ln w="6350">
            <a:solidFill>
              <a:schemeClr val="tx1"/>
            </a:solidFill>
          </a:ln>
        </p:spPr>
      </p:pic>
      <p:sp>
        <p:nvSpPr>
          <p:cNvPr id="2" name="Title 1"/>
          <p:cNvSpPr>
            <a:spLocks noGrp="1"/>
          </p:cNvSpPr>
          <p:nvPr>
            <p:ph type="title"/>
          </p:nvPr>
        </p:nvSpPr>
        <p:spPr>
          <a:xfrm>
            <a:off x="7924800" y="-2"/>
            <a:ext cx="4267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Attempted Monopolization?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65326" y="2058910"/>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Furthermore, to obtain these preferences, </a:t>
            </a:r>
            <a:r>
              <a:rPr lang="en-US" sz="3200" b="1" dirty="0">
                <a:solidFill>
                  <a:schemeClr val="accent4">
                    <a:lumMod val="50000"/>
                    <a:lumOff val="50000"/>
                  </a:schemeClr>
                </a:solidFill>
              </a:rPr>
              <a:t>pressure was put on suppliers not by the use but by the abuse of A&amp;P’s tremendous buying power. The means as well as the end were unlawful</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4058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428" y="209004"/>
            <a:ext cx="3936572" cy="6491834"/>
          </a:xfrm>
          <a:prstGeom prst="rect">
            <a:avLst/>
          </a:prstGeom>
          <a:ln w="6350">
            <a:solidFill>
              <a:schemeClr val="tx1"/>
            </a:solidFill>
          </a:ln>
        </p:spPr>
      </p:pic>
      <p:sp>
        <p:nvSpPr>
          <p:cNvPr id="2" name="Title 1"/>
          <p:cNvSpPr>
            <a:spLocks noGrp="1"/>
          </p:cNvSpPr>
          <p:nvPr>
            <p:ph type="title"/>
          </p:nvPr>
        </p:nvSpPr>
        <p:spPr>
          <a:xfrm>
            <a:off x="7924800" y="-2"/>
            <a:ext cx="4267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Attempted Monopolization?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8159646" y="6488668"/>
            <a:ext cx="4032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Great A&amp;P Tea Co.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C6A9301-AB95-524F-A4CD-3179AAE04EC0}"/>
              </a:ext>
            </a:extLst>
          </p:cNvPr>
          <p:cNvSpPr txBox="1">
            <a:spLocks noChangeArrowheads="1"/>
          </p:cNvSpPr>
          <p:nvPr/>
        </p:nvSpPr>
        <p:spPr bwMode="auto">
          <a:xfrm>
            <a:off x="1165326" y="2058910"/>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With the concessions on the buying level acquired by the predatory application of its massed purchasing power, </a:t>
            </a:r>
            <a:r>
              <a:rPr lang="en-US" sz="3200" b="1" dirty="0">
                <a:solidFill>
                  <a:schemeClr val="accent4">
                    <a:lumMod val="50000"/>
                    <a:lumOff val="50000"/>
                  </a:schemeClr>
                </a:solidFill>
              </a:rPr>
              <a:t>A&amp;P was enabled to pressure its competitors on the selling level even to the extent of selling below cost and making up the loss in areas where competitive conditions were more favorable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63881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9101" y="-2"/>
            <a:ext cx="27528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Sanctions in A&amp;P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711119" y="6488668"/>
            <a:ext cx="348088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(28 Sept 1946)</a:t>
            </a:r>
          </a:p>
        </p:txBody>
      </p:sp>
      <p:pic>
        <p:nvPicPr>
          <p:cNvPr id="5" name="Picture 4"/>
          <p:cNvPicPr>
            <a:picLocks noChangeAspect="1"/>
          </p:cNvPicPr>
          <p:nvPr/>
        </p:nvPicPr>
        <p:blipFill>
          <a:blip r:embed="rId2"/>
          <a:stretch>
            <a:fillRect/>
          </a:stretch>
        </p:blipFill>
        <p:spPr>
          <a:xfrm>
            <a:off x="2424248" y="443569"/>
            <a:ext cx="7184620" cy="6045099"/>
          </a:xfrm>
          <a:prstGeom prst="rect">
            <a:avLst/>
          </a:prstGeom>
          <a:ln w="6350">
            <a:solidFill>
              <a:schemeClr val="tx1"/>
            </a:solidFill>
          </a:ln>
        </p:spPr>
      </p:pic>
    </p:spTree>
    <p:extLst>
      <p:ext uri="{BB962C8B-B14F-4D97-AF65-F5344CB8AC3E}">
        <p14:creationId xmlns:p14="http://schemas.microsoft.com/office/powerpoint/2010/main" val="3946019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191" y="-2"/>
            <a:ext cx="28048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Sanctions in A&amp;P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8711119" y="6488668"/>
            <a:ext cx="348088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(28 Sept 1946)</a:t>
            </a:r>
          </a:p>
        </p:txBody>
      </p:sp>
      <p:pic>
        <p:nvPicPr>
          <p:cNvPr id="5" name="Picture 4"/>
          <p:cNvPicPr>
            <a:picLocks noChangeAspect="1"/>
          </p:cNvPicPr>
          <p:nvPr/>
        </p:nvPicPr>
        <p:blipFill>
          <a:blip r:embed="rId2"/>
          <a:stretch>
            <a:fillRect/>
          </a:stretch>
        </p:blipFill>
        <p:spPr>
          <a:xfrm>
            <a:off x="114106" y="209004"/>
            <a:ext cx="7764038" cy="6532618"/>
          </a:xfrm>
          <a:prstGeom prst="rect">
            <a:avLst/>
          </a:prstGeom>
          <a:ln w="6350">
            <a:solidFill>
              <a:schemeClr val="bg2"/>
            </a:solidFill>
          </a:ln>
        </p:spPr>
      </p:pic>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5767365" y="745445"/>
            <a:ext cx="2873925" cy="5743223"/>
          </a:xfrm>
          <a:prstGeom prst="rect">
            <a:avLst/>
          </a:prstGeom>
          <a:ln>
            <a:solidFill>
              <a:schemeClr val="bg2"/>
            </a:solidFill>
          </a:ln>
        </p:spPr>
      </p:pic>
      <p:pic>
        <p:nvPicPr>
          <p:cNvPr id="10" name="Picture 9"/>
          <p:cNvPicPr>
            <a:picLocks noChangeAspect="1"/>
          </p:cNvPicPr>
          <p:nvPr/>
        </p:nvPicPr>
        <p:blipFill>
          <a:blip r:embed="rId4"/>
          <a:stretch>
            <a:fillRect/>
          </a:stretch>
        </p:blipFill>
        <p:spPr>
          <a:xfrm>
            <a:off x="8905394" y="745445"/>
            <a:ext cx="3172500" cy="4488001"/>
          </a:xfrm>
          <a:prstGeom prst="rect">
            <a:avLst/>
          </a:prstGeom>
          <a:ln>
            <a:solidFill>
              <a:schemeClr val="bg2"/>
            </a:solidFill>
          </a:ln>
        </p:spPr>
      </p:pic>
    </p:spTree>
    <p:extLst>
      <p:ext uri="{BB962C8B-B14F-4D97-AF65-F5344CB8AC3E}">
        <p14:creationId xmlns:p14="http://schemas.microsoft.com/office/powerpoint/2010/main" val="419100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8043" y="-1"/>
            <a:ext cx="4263958"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Dec 2010: A&amp;P Ch. 11 Filing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8740302" y="6488668"/>
            <a:ext cx="34516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(13 Dec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E946D2D-B42C-B508-C998-A418B9B2690B}"/>
              </a:ext>
            </a:extLst>
          </p:cNvPr>
          <p:cNvPicPr>
            <a:picLocks noChangeAspect="1"/>
          </p:cNvPicPr>
          <p:nvPr/>
        </p:nvPicPr>
        <p:blipFill>
          <a:blip r:embed="rId2"/>
          <a:stretch>
            <a:fillRect/>
          </a:stretch>
        </p:blipFill>
        <p:spPr>
          <a:xfrm>
            <a:off x="247181" y="209004"/>
            <a:ext cx="3517222" cy="6488668"/>
          </a:xfrm>
          <a:prstGeom prst="rect">
            <a:avLst/>
          </a:prstGeom>
          <a:ln w="6350">
            <a:solidFill>
              <a:schemeClr val="bg2"/>
            </a:solidFill>
          </a:ln>
        </p:spPr>
      </p:pic>
      <p:pic>
        <p:nvPicPr>
          <p:cNvPr id="9" name="Picture 8">
            <a:extLst>
              <a:ext uri="{FF2B5EF4-FFF2-40B4-BE49-F238E27FC236}">
                <a16:creationId xmlns:a16="http://schemas.microsoft.com/office/drawing/2014/main" id="{59BC1162-119C-CCA6-64FA-9F3798132EBB}"/>
              </a:ext>
            </a:extLst>
          </p:cNvPr>
          <p:cNvPicPr>
            <a:picLocks noChangeAspect="1"/>
          </p:cNvPicPr>
          <p:nvPr/>
        </p:nvPicPr>
        <p:blipFill rotWithShape="1">
          <a:blip r:embed="rId3"/>
          <a:srcRect b="60999"/>
          <a:stretch/>
        </p:blipFill>
        <p:spPr>
          <a:xfrm>
            <a:off x="3536607" y="1276705"/>
            <a:ext cx="3821938" cy="4044325"/>
          </a:xfrm>
          <a:prstGeom prst="rect">
            <a:avLst/>
          </a:prstGeom>
          <a:ln w="6350">
            <a:solidFill>
              <a:schemeClr val="bg2"/>
            </a:solidFill>
          </a:ln>
        </p:spPr>
      </p:pic>
      <p:pic>
        <p:nvPicPr>
          <p:cNvPr id="12" name="Picture 11">
            <a:extLst>
              <a:ext uri="{FF2B5EF4-FFF2-40B4-BE49-F238E27FC236}">
                <a16:creationId xmlns:a16="http://schemas.microsoft.com/office/drawing/2014/main" id="{669BA682-BA39-0115-0EC2-2CCB534DA35D}"/>
              </a:ext>
            </a:extLst>
          </p:cNvPr>
          <p:cNvPicPr>
            <a:picLocks noChangeAspect="1"/>
          </p:cNvPicPr>
          <p:nvPr/>
        </p:nvPicPr>
        <p:blipFill>
          <a:blip r:embed="rId4"/>
          <a:stretch>
            <a:fillRect/>
          </a:stretch>
        </p:blipFill>
        <p:spPr>
          <a:xfrm>
            <a:off x="7821637" y="1276705"/>
            <a:ext cx="3396163" cy="4495738"/>
          </a:xfrm>
          <a:prstGeom prst="rect">
            <a:avLst/>
          </a:prstGeom>
          <a:ln w="6350">
            <a:solidFill>
              <a:schemeClr val="bg2"/>
            </a:solidFill>
          </a:ln>
        </p:spPr>
      </p:pic>
    </p:spTree>
    <p:extLst>
      <p:ext uri="{BB962C8B-B14F-4D97-AF65-F5344CB8AC3E}">
        <p14:creationId xmlns:p14="http://schemas.microsoft.com/office/powerpoint/2010/main" val="8840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09" y="-2"/>
            <a:ext cx="4849091"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Leading Grocery Chains in 1914</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222971" y="6488668"/>
            <a:ext cx="29690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Printers’ Ink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Printers_ink.pdf - Adobe Acrobat Pro DC">
            <a:extLst>
              <a:ext uri="{FF2B5EF4-FFF2-40B4-BE49-F238E27FC236}">
                <a16:creationId xmlns:a16="http://schemas.microsoft.com/office/drawing/2014/main" id="{B11F1D3D-BF3B-344C-A693-9802C0E369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73" t="11067" r="30203" b="20334"/>
          <a:stretch/>
        </p:blipFill>
        <p:spPr>
          <a:xfrm>
            <a:off x="240588" y="184664"/>
            <a:ext cx="3840622" cy="6516174"/>
          </a:xfrm>
          <a:prstGeom prst="rect">
            <a:avLst/>
          </a:prstGeom>
          <a:ln w="6350">
            <a:solidFill>
              <a:schemeClr val="tx1"/>
            </a:solidFill>
          </a:ln>
        </p:spPr>
      </p:pic>
      <p:pic>
        <p:nvPicPr>
          <p:cNvPr id="11" name="Picture 4" descr="Printers_ink.pdf - Adobe Acrobat Pro">
            <a:extLst>
              <a:ext uri="{FF2B5EF4-FFF2-40B4-BE49-F238E27FC236}">
                <a16:creationId xmlns:a16="http://schemas.microsoft.com/office/drawing/2014/main" id="{0C9E479D-5884-3F4F-B749-CB2BB35FA84A}"/>
              </a:ext>
            </a:extLst>
          </p:cNvPr>
          <p:cNvPicPr>
            <a:picLocks noChangeAspect="1"/>
          </p:cNvPicPr>
          <p:nvPr/>
        </p:nvPicPr>
        <p:blipFill rotWithShape="1">
          <a:blip r:embed="rId3">
            <a:extLst>
              <a:ext uri="{28A0092B-C50C-407E-A947-70E740481C1C}">
                <a14:useLocalDpi xmlns:a14="http://schemas.microsoft.com/office/drawing/2010/main" val="0"/>
              </a:ext>
            </a:extLst>
          </a:blip>
          <a:srcRect l="46856" t="43684" r="16431" b="3880"/>
          <a:stretch/>
        </p:blipFill>
        <p:spPr bwMode="auto">
          <a:xfrm>
            <a:off x="3453593" y="681429"/>
            <a:ext cx="4603211" cy="5719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62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368" y="-2"/>
            <a:ext cx="34166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Wholesale Outlet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202189" y="6488668"/>
            <a:ext cx="29898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1126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pic>
        <p:nvPicPr>
          <p:cNvPr id="8" name="Picture 7">
            <a:extLst>
              <a:ext uri="{FF2B5EF4-FFF2-40B4-BE49-F238E27FC236}">
                <a16:creationId xmlns:a16="http://schemas.microsoft.com/office/drawing/2014/main" id="{6D9DDF13-7308-CA9B-1EDB-4DE113FAA2D0}"/>
              </a:ext>
            </a:extLst>
          </p:cNvPr>
          <p:cNvPicPr>
            <a:picLocks noChangeAspect="1"/>
          </p:cNvPicPr>
          <p:nvPr/>
        </p:nvPicPr>
        <p:blipFill>
          <a:blip r:embed="rId2"/>
          <a:stretch>
            <a:fillRect/>
          </a:stretch>
        </p:blipFill>
        <p:spPr>
          <a:xfrm>
            <a:off x="3691550" y="209004"/>
            <a:ext cx="4399323" cy="6424246"/>
          </a:xfrm>
          <a:prstGeom prst="rect">
            <a:avLst/>
          </a:prstGeom>
          <a:ln w="6350">
            <a:solidFill>
              <a:schemeClr val="bg2"/>
            </a:solidFill>
          </a:ln>
        </p:spPr>
      </p:pic>
    </p:spTree>
    <p:extLst>
      <p:ext uri="{BB962C8B-B14F-4D97-AF65-F5344CB8AC3E}">
        <p14:creationId xmlns:p14="http://schemas.microsoft.com/office/powerpoint/2010/main" val="42459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368" y="-2"/>
            <a:ext cx="34166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Wholesale Outlet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64CDA07-59AE-8E7D-3444-D3A3325682F1}"/>
              </a:ext>
            </a:extLst>
          </p:cNvPr>
          <p:cNvPicPr>
            <a:picLocks noChangeAspect="1"/>
          </p:cNvPicPr>
          <p:nvPr/>
        </p:nvPicPr>
        <p:blipFill>
          <a:blip r:embed="rId2"/>
          <a:stretch>
            <a:fillRect/>
          </a:stretch>
        </p:blipFill>
        <p:spPr>
          <a:xfrm>
            <a:off x="231101" y="209003"/>
            <a:ext cx="4065990" cy="6491835"/>
          </a:xfrm>
          <a:prstGeom prst="rect">
            <a:avLst/>
          </a:prstGeom>
          <a:ln w="6350">
            <a:solidFill>
              <a:schemeClr val="bg2"/>
            </a:solidFill>
          </a:ln>
        </p:spPr>
      </p:pic>
      <p:pic>
        <p:nvPicPr>
          <p:cNvPr id="8" name="Picture 7">
            <a:extLst>
              <a:ext uri="{FF2B5EF4-FFF2-40B4-BE49-F238E27FC236}">
                <a16:creationId xmlns:a16="http://schemas.microsoft.com/office/drawing/2014/main" id="{C7B840E5-3924-C140-BCD1-F92106029418}"/>
              </a:ext>
            </a:extLst>
          </p:cNvPr>
          <p:cNvPicPr>
            <a:picLocks noChangeAspect="1"/>
          </p:cNvPicPr>
          <p:nvPr/>
        </p:nvPicPr>
        <p:blipFill rotWithShape="1">
          <a:blip r:embed="rId2"/>
          <a:srcRect l="7045" t="6529" r="3733" b="55042"/>
          <a:stretch/>
        </p:blipFill>
        <p:spPr>
          <a:xfrm>
            <a:off x="3011556" y="1002194"/>
            <a:ext cx="7407325" cy="5093806"/>
          </a:xfrm>
          <a:prstGeom prst="rect">
            <a:avLst/>
          </a:prstGeom>
          <a:ln w="6350">
            <a:solidFill>
              <a:schemeClr val="bg2"/>
            </a:solidFill>
          </a:ln>
        </p:spPr>
      </p:pic>
    </p:spTree>
    <p:extLst>
      <p:ext uri="{BB962C8B-B14F-4D97-AF65-F5344CB8AC3E}">
        <p14:creationId xmlns:p14="http://schemas.microsoft.com/office/powerpoint/2010/main" val="38419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9786" y="-1"/>
            <a:ext cx="305221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Price Gap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C29436A-84AE-8EB7-3B42-B549B1FF5C28}"/>
              </a:ext>
            </a:extLst>
          </p:cNvPr>
          <p:cNvPicPr>
            <a:picLocks noChangeAspect="1"/>
          </p:cNvPicPr>
          <p:nvPr/>
        </p:nvPicPr>
        <p:blipFill>
          <a:blip r:embed="rId2"/>
          <a:stretch>
            <a:fillRect/>
          </a:stretch>
        </p:blipFill>
        <p:spPr>
          <a:xfrm>
            <a:off x="232142" y="209004"/>
            <a:ext cx="4123651" cy="6491834"/>
          </a:xfrm>
          <a:prstGeom prst="rect">
            <a:avLst/>
          </a:prstGeom>
          <a:ln w="6350">
            <a:solidFill>
              <a:schemeClr val="bg2"/>
            </a:solidFill>
          </a:ln>
        </p:spPr>
      </p:pic>
      <p:sp>
        <p:nvSpPr>
          <p:cNvPr id="8" name="Text Box 5">
            <a:extLst>
              <a:ext uri="{FF2B5EF4-FFF2-40B4-BE49-F238E27FC236}">
                <a16:creationId xmlns:a16="http://schemas.microsoft.com/office/drawing/2014/main" id="{A8502D5F-29B3-275A-ED12-2767898FE916}"/>
              </a:ext>
            </a:extLst>
          </p:cNvPr>
          <p:cNvSpPr txBox="1">
            <a:spLocks noChangeArrowheads="1"/>
          </p:cNvSpPr>
          <p:nvPr/>
        </p:nvSpPr>
        <p:spPr bwMode="auto">
          <a:xfrm>
            <a:off x="1165326" y="2058910"/>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During the time period at issue here, </a:t>
            </a:r>
            <a:r>
              <a:rPr lang="en-US" sz="3200" b="1" dirty="0">
                <a:solidFill>
                  <a:schemeClr val="accent4">
                    <a:lumMod val="50000"/>
                    <a:lumOff val="50000"/>
                  </a:schemeClr>
                </a:solidFill>
              </a:rPr>
              <a:t>Living Essentials charged the Wholesalers a list price of $1.45 per bottle of ‘regular’ and $1.60 per bottle of ‘extra-strength’ 5-hour Energy, while Costco paid a list price of ten cents per bottle less: $1.35 and $1.50, respectively</a:t>
            </a:r>
            <a:r>
              <a:rPr lang="en-US" sz="3200" dirty="0"/>
              <a:t>. Living Essentials also provided the Wholesalers and Costco with varying rebates, allowances, and discounts affecting the net price of each bottle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5663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004" y="-1"/>
            <a:ext cx="664099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Plain-Vanilla Secondary Case (If Competing)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93717EC-3E4A-FA47-AC70-0EF879841ACD}"/>
              </a:ext>
            </a:extLst>
          </p:cNvPr>
          <p:cNvPicPr>
            <a:picLocks noChangeAspect="1"/>
          </p:cNvPicPr>
          <p:nvPr/>
        </p:nvPicPr>
        <p:blipFill>
          <a:blip r:embed="rId2"/>
          <a:stretch>
            <a:fillRect/>
          </a:stretch>
        </p:blipFill>
        <p:spPr>
          <a:xfrm>
            <a:off x="210317" y="209004"/>
            <a:ext cx="4040684" cy="6491834"/>
          </a:xfrm>
          <a:prstGeom prst="rect">
            <a:avLst/>
          </a:prstGeom>
          <a:ln w="6350">
            <a:solidFill>
              <a:schemeClr val="bg2"/>
            </a:solidFill>
          </a:ln>
        </p:spPr>
      </p:pic>
      <p:sp>
        <p:nvSpPr>
          <p:cNvPr id="8" name="Text Box 5">
            <a:extLst>
              <a:ext uri="{FF2B5EF4-FFF2-40B4-BE49-F238E27FC236}">
                <a16:creationId xmlns:a16="http://schemas.microsoft.com/office/drawing/2014/main" id="{BE17C686-EEE4-CF41-1CA8-F1B5DD53D0DD}"/>
              </a:ext>
            </a:extLst>
          </p:cNvPr>
          <p:cNvSpPr txBox="1">
            <a:spLocks noChangeArrowheads="1"/>
          </p:cNvSpPr>
          <p:nvPr/>
        </p:nvSpPr>
        <p:spPr bwMode="auto">
          <a:xfrm>
            <a:off x="1165326" y="2058910"/>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Section 2(a) … bars a seller from discriminating in price between competing purchasers of commodities of like grade and quality. 15 U.S.C. § 13(a). </a:t>
            </a:r>
            <a:r>
              <a:rPr lang="en-US" sz="3200" b="1" dirty="0">
                <a:solidFill>
                  <a:schemeClr val="accent4">
                    <a:lumMod val="50000"/>
                    <a:lumOff val="50000"/>
                  </a:schemeClr>
                </a:solidFill>
              </a:rPr>
              <a:t>One form of prohibited discrimination under section 2(a) is secondary-line price discrimination, ‘which means a seller gives one purchaser a more favorable price than another</a:t>
            </a:r>
            <a:r>
              <a:rPr lang="en-US" sz="3200" dirty="0"/>
              <a:t>.’ </a:t>
            </a:r>
            <a:r>
              <a:rPr lang="en-US" sz="3200" i="1" dirty="0" err="1"/>
              <a:t>Aerotec</a:t>
            </a:r>
            <a:r>
              <a:rPr lang="en-US" sz="3200" i="1" dirty="0"/>
              <a:t> Int’l, Inc. v. Honeywell Int’l, Inc.</a:t>
            </a:r>
            <a:r>
              <a:rPr lang="en-US" sz="3200" dirty="0"/>
              <a:t>, 836 F.3d 1171, 1187 (9th Cir. 2016)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108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7995" y="-2"/>
            <a:ext cx="28840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Comparing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6546166" y="6488668"/>
            <a:ext cx="56458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Jury Instructions (21 Oct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27A2AAD-C4CA-A404-20C8-E159FC447F07}"/>
              </a:ext>
            </a:extLst>
          </p:cNvPr>
          <p:cNvPicPr>
            <a:picLocks noChangeAspect="1"/>
          </p:cNvPicPr>
          <p:nvPr/>
        </p:nvPicPr>
        <p:blipFill>
          <a:blip r:embed="rId2"/>
          <a:stretch>
            <a:fillRect/>
          </a:stretch>
        </p:blipFill>
        <p:spPr>
          <a:xfrm>
            <a:off x="160313" y="209004"/>
            <a:ext cx="4952104" cy="6491834"/>
          </a:xfrm>
          <a:prstGeom prst="rect">
            <a:avLst/>
          </a:prstGeom>
          <a:ln w="6350">
            <a:solidFill>
              <a:schemeClr val="bg2"/>
            </a:solidFill>
          </a:ln>
        </p:spPr>
      </p:pic>
      <p:pic>
        <p:nvPicPr>
          <p:cNvPr id="8" name="Picture 7">
            <a:extLst>
              <a:ext uri="{FF2B5EF4-FFF2-40B4-BE49-F238E27FC236}">
                <a16:creationId xmlns:a16="http://schemas.microsoft.com/office/drawing/2014/main" id="{3559E0D2-7468-F06E-B781-AABCA77C7E9F}"/>
              </a:ext>
            </a:extLst>
          </p:cNvPr>
          <p:cNvPicPr>
            <a:picLocks noChangeAspect="1"/>
          </p:cNvPicPr>
          <p:nvPr/>
        </p:nvPicPr>
        <p:blipFill rotWithShape="1">
          <a:blip r:embed="rId2"/>
          <a:srcRect l="16588" t="8136" r="5940" b="49991"/>
          <a:stretch/>
        </p:blipFill>
        <p:spPr>
          <a:xfrm>
            <a:off x="2703443" y="867189"/>
            <a:ext cx="7231145" cy="5123622"/>
          </a:xfrm>
          <a:prstGeom prst="rect">
            <a:avLst/>
          </a:prstGeom>
          <a:ln w="6350">
            <a:solidFill>
              <a:schemeClr val="bg2"/>
            </a:solidFill>
          </a:ln>
        </p:spPr>
      </p:pic>
    </p:spTree>
    <p:extLst>
      <p:ext uri="{BB962C8B-B14F-4D97-AF65-F5344CB8AC3E}">
        <p14:creationId xmlns:p14="http://schemas.microsoft.com/office/powerpoint/2010/main" val="130057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9057" y="-1"/>
            <a:ext cx="6322944" cy="33289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Should this Instruction Have Been Given?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6546166" y="6488668"/>
            <a:ext cx="56458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Jury Instructions (21 Oct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A052BC5-B8E5-6B57-921E-803B3524F563}"/>
              </a:ext>
            </a:extLst>
          </p:cNvPr>
          <p:cNvPicPr>
            <a:picLocks noChangeAspect="1"/>
          </p:cNvPicPr>
          <p:nvPr/>
        </p:nvPicPr>
        <p:blipFill>
          <a:blip r:embed="rId2"/>
          <a:stretch>
            <a:fillRect/>
          </a:stretch>
        </p:blipFill>
        <p:spPr>
          <a:xfrm>
            <a:off x="173710" y="209004"/>
            <a:ext cx="4971129" cy="6491834"/>
          </a:xfrm>
          <a:prstGeom prst="rect">
            <a:avLst/>
          </a:prstGeom>
          <a:ln w="6350">
            <a:solidFill>
              <a:schemeClr val="bg2"/>
            </a:solidFill>
          </a:ln>
        </p:spPr>
      </p:pic>
      <p:pic>
        <p:nvPicPr>
          <p:cNvPr id="8" name="Picture 7">
            <a:extLst>
              <a:ext uri="{FF2B5EF4-FFF2-40B4-BE49-F238E27FC236}">
                <a16:creationId xmlns:a16="http://schemas.microsoft.com/office/drawing/2014/main" id="{5141EED1-2122-BA63-E2C0-7E1264915AC5}"/>
              </a:ext>
            </a:extLst>
          </p:cNvPr>
          <p:cNvPicPr>
            <a:picLocks noChangeAspect="1"/>
          </p:cNvPicPr>
          <p:nvPr/>
        </p:nvPicPr>
        <p:blipFill rotWithShape="1">
          <a:blip r:embed="rId2"/>
          <a:srcRect l="17632" t="8212" r="5092" b="43944"/>
          <a:stretch/>
        </p:blipFill>
        <p:spPr>
          <a:xfrm>
            <a:off x="3186157" y="712304"/>
            <a:ext cx="6720018" cy="5433392"/>
          </a:xfrm>
          <a:prstGeom prst="rect">
            <a:avLst/>
          </a:prstGeom>
          <a:ln w="6350">
            <a:solidFill>
              <a:schemeClr val="bg2"/>
            </a:solidFill>
          </a:ln>
        </p:spPr>
      </p:pic>
    </p:spTree>
    <p:extLst>
      <p:ext uri="{BB962C8B-B14F-4D97-AF65-F5344CB8AC3E}">
        <p14:creationId xmlns:p14="http://schemas.microsoft.com/office/powerpoint/2010/main" val="1891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700" y="-1"/>
            <a:ext cx="6187302" cy="33289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Instruction If Prove Is Overwhelming?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454EC49-9792-8149-F97D-83068B627A3F}"/>
              </a:ext>
            </a:extLst>
          </p:cNvPr>
          <p:cNvPicPr>
            <a:picLocks noChangeAspect="1"/>
          </p:cNvPicPr>
          <p:nvPr/>
        </p:nvPicPr>
        <p:blipFill>
          <a:blip r:embed="rId2"/>
          <a:stretch>
            <a:fillRect/>
          </a:stretch>
        </p:blipFill>
        <p:spPr>
          <a:xfrm>
            <a:off x="179883" y="209004"/>
            <a:ext cx="4133814" cy="6491834"/>
          </a:xfrm>
          <a:prstGeom prst="rect">
            <a:avLst/>
          </a:prstGeom>
          <a:ln w="6350">
            <a:solidFill>
              <a:schemeClr val="bg2"/>
            </a:solidFill>
          </a:ln>
        </p:spPr>
      </p:pic>
      <p:sp>
        <p:nvSpPr>
          <p:cNvPr id="8" name="Text Box 5">
            <a:extLst>
              <a:ext uri="{FF2B5EF4-FFF2-40B4-BE49-F238E27FC236}">
                <a16:creationId xmlns:a16="http://schemas.microsoft.com/office/drawing/2014/main" id="{0781994F-6996-17CD-2236-28E151404AB8}"/>
              </a:ext>
            </a:extLst>
          </p:cNvPr>
          <p:cNvSpPr txBox="1">
            <a:spLocks noChangeArrowheads="1"/>
          </p:cNvSpPr>
          <p:nvPr/>
        </p:nvSpPr>
        <p:spPr bwMode="auto">
          <a:xfrm>
            <a:off x="1165326" y="2058910"/>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The Wholesalers’ position appears to be that when the plaintiff has the burden of proving an element of its case, a district court should decline to instruct the jury on that element if the court determines the plaintiff has proved it too convincingly. We are unaware of any authority for that proposition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8650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0764" y="-2"/>
            <a:ext cx="4101237"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Wrong Procedural Posture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FEC206D-F362-9EBF-AE6D-28E81AD8D418}"/>
              </a:ext>
            </a:extLst>
          </p:cNvPr>
          <p:cNvPicPr>
            <a:picLocks noChangeAspect="1"/>
          </p:cNvPicPr>
          <p:nvPr/>
        </p:nvPicPr>
        <p:blipFill>
          <a:blip r:embed="rId2"/>
          <a:stretch>
            <a:fillRect/>
          </a:stretch>
        </p:blipFill>
        <p:spPr>
          <a:xfrm>
            <a:off x="186132" y="209004"/>
            <a:ext cx="4040790" cy="6541279"/>
          </a:xfrm>
          <a:prstGeom prst="rect">
            <a:avLst/>
          </a:prstGeom>
          <a:ln w="6350">
            <a:solidFill>
              <a:schemeClr val="bg2"/>
            </a:solidFill>
          </a:ln>
        </p:spPr>
      </p:pic>
      <p:sp>
        <p:nvSpPr>
          <p:cNvPr id="8" name="Text Box 5">
            <a:extLst>
              <a:ext uri="{FF2B5EF4-FFF2-40B4-BE49-F238E27FC236}">
                <a16:creationId xmlns:a16="http://schemas.microsoft.com/office/drawing/2014/main" id="{EA8CFE78-1A46-4D07-D12B-D0123E43A5D7}"/>
              </a:ext>
            </a:extLst>
          </p:cNvPr>
          <p:cNvSpPr txBox="1">
            <a:spLocks noChangeArrowheads="1"/>
          </p:cNvSpPr>
          <p:nvPr/>
        </p:nvSpPr>
        <p:spPr bwMode="auto">
          <a:xfrm>
            <a:off x="1165326" y="2058910"/>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But although the Wholesalers did move for judgment as a matter of law, </a:t>
            </a:r>
            <a:r>
              <a:rPr lang="en-US" sz="3200" b="1" dirty="0">
                <a:solidFill>
                  <a:schemeClr val="accent4">
                    <a:lumMod val="50000"/>
                    <a:lumOff val="50000"/>
                  </a:schemeClr>
                </a:solidFill>
              </a:rPr>
              <a:t>they have not challenged the denial of that motion on appeal</a:t>
            </a:r>
            <a:r>
              <a:rPr lang="en-US" sz="3200" dirty="0"/>
              <a:t>. The Wholesalers may not bypass that procedure by challenging a jury instruction on an element of their prima facie case.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00708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0278" y="-2"/>
            <a:ext cx="3821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Judge Gilman Disagrees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9B676BC-2ECC-BE2D-B53C-371F7B56C165}"/>
              </a:ext>
            </a:extLst>
          </p:cNvPr>
          <p:cNvPicPr>
            <a:picLocks noChangeAspect="1"/>
          </p:cNvPicPr>
          <p:nvPr/>
        </p:nvPicPr>
        <p:blipFill>
          <a:blip r:embed="rId2"/>
          <a:stretch>
            <a:fillRect/>
          </a:stretch>
        </p:blipFill>
        <p:spPr>
          <a:xfrm>
            <a:off x="217281" y="209005"/>
            <a:ext cx="4125472" cy="6491834"/>
          </a:xfrm>
          <a:prstGeom prst="rect">
            <a:avLst/>
          </a:prstGeom>
          <a:ln w="6350">
            <a:solidFill>
              <a:schemeClr val="bg2"/>
            </a:solidFill>
          </a:ln>
        </p:spPr>
      </p:pic>
      <p:sp>
        <p:nvSpPr>
          <p:cNvPr id="8" name="Text Box 5">
            <a:extLst>
              <a:ext uri="{FF2B5EF4-FFF2-40B4-BE49-F238E27FC236}">
                <a16:creationId xmlns:a16="http://schemas.microsoft.com/office/drawing/2014/main" id="{8E86AB65-8A22-CFBC-B6A3-C71FC1052C36}"/>
              </a:ext>
            </a:extLst>
          </p:cNvPr>
          <p:cNvSpPr txBox="1">
            <a:spLocks noChangeArrowheads="1"/>
          </p:cNvSpPr>
          <p:nvPr/>
        </p:nvSpPr>
        <p:spPr bwMode="auto">
          <a:xfrm>
            <a:off x="1165326" y="2058910"/>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The Wholesalers clearly objected to the ‘reasonably contemporaneous’ instruction, and I find no evidence to support giving that instruction. </a:t>
            </a:r>
            <a:r>
              <a:rPr lang="en-US" sz="3200" dirty="0"/>
              <a:t>I am therefore of the opinion that </a:t>
            </a:r>
            <a:r>
              <a:rPr lang="en-US" sz="3200" b="1" dirty="0">
                <a:solidFill>
                  <a:schemeClr val="accent4">
                    <a:lumMod val="50000"/>
                    <a:lumOff val="50000"/>
                  </a:schemeClr>
                </a:solidFill>
              </a:rPr>
              <a:t>so instructing the jury was an abuse of the district court’s discretion</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66345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2678" y="-1"/>
            <a:ext cx="747932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CA2(d) Fight: Are the Customers Competing?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202B1BD-61B5-20B8-DFFF-8F8B64B95A58}"/>
              </a:ext>
            </a:extLst>
          </p:cNvPr>
          <p:cNvPicPr>
            <a:picLocks noChangeAspect="1"/>
          </p:cNvPicPr>
          <p:nvPr/>
        </p:nvPicPr>
        <p:blipFill>
          <a:blip r:embed="rId2"/>
          <a:stretch>
            <a:fillRect/>
          </a:stretch>
        </p:blipFill>
        <p:spPr>
          <a:xfrm>
            <a:off x="373715" y="190263"/>
            <a:ext cx="4095122" cy="6477473"/>
          </a:xfrm>
          <a:prstGeom prst="rect">
            <a:avLst/>
          </a:prstGeom>
          <a:ln w="6350">
            <a:solidFill>
              <a:schemeClr val="bg2"/>
            </a:solidFill>
          </a:ln>
        </p:spPr>
      </p:pic>
      <p:sp>
        <p:nvSpPr>
          <p:cNvPr id="8" name="Text Box 5">
            <a:extLst>
              <a:ext uri="{FF2B5EF4-FFF2-40B4-BE49-F238E27FC236}">
                <a16:creationId xmlns:a16="http://schemas.microsoft.com/office/drawing/2014/main" id="{1EAB5CE1-28CF-4702-D662-09062902B29D}"/>
              </a:ext>
            </a:extLst>
          </p:cNvPr>
          <p:cNvSpPr txBox="1">
            <a:spLocks noChangeArrowheads="1"/>
          </p:cNvSpPr>
          <p:nvPr/>
        </p:nvSpPr>
        <p:spPr bwMode="auto">
          <a:xfrm>
            <a:off x="1165326" y="2058910"/>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key issue in this case is whether Costco and the Wholesalers (both customers of Living Essentials) are “customers competing” </a:t>
            </a:r>
            <a:r>
              <a:rPr lang="en-US" sz="3200" dirty="0"/>
              <a:t>with each other as to resales of 5-hour Energy for purposes of section 2(d).</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4829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9831" y="-2"/>
            <a:ext cx="4312170"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Price </a:t>
            </a:r>
            <a:r>
              <a:rPr lang="en-US" sz="2400" kern="1200" dirty="0" err="1">
                <a:solidFill>
                  <a:schemeClr val="accent4">
                    <a:lumMod val="75000"/>
                    <a:lumOff val="25000"/>
                  </a:schemeClr>
                </a:solidFill>
                <a:latin typeface="+mn-lt"/>
              </a:rPr>
              <a:t>Discrim</a:t>
            </a:r>
            <a:r>
              <a:rPr lang="en-US" sz="2400" kern="1200" dirty="0">
                <a:solidFill>
                  <a:schemeClr val="accent4">
                    <a:lumMod val="75000"/>
                    <a:lumOff val="25000"/>
                  </a:schemeClr>
                </a:solidFill>
                <a:latin typeface="+mn-lt"/>
              </a:rPr>
              <a:t> in Clayton Act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256221" y="6488668"/>
            <a:ext cx="29357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CAE5E2ED-EC79-D746-AB57-8DB63F234D92}"/>
              </a:ext>
            </a:extLst>
          </p:cNvPr>
          <p:cNvPicPr>
            <a:picLocks noChangeAspect="1"/>
          </p:cNvPicPr>
          <p:nvPr/>
        </p:nvPicPr>
        <p:blipFill>
          <a:blip r:embed="rId2"/>
          <a:stretch>
            <a:fillRect/>
          </a:stretch>
        </p:blipFill>
        <p:spPr>
          <a:xfrm>
            <a:off x="304800" y="213903"/>
            <a:ext cx="4473125" cy="6486935"/>
          </a:xfrm>
          <a:prstGeom prst="rect">
            <a:avLst/>
          </a:prstGeom>
          <a:ln w="6350">
            <a:solidFill>
              <a:schemeClr val="tx1"/>
            </a:solidFill>
          </a:ln>
        </p:spPr>
      </p:pic>
      <p:grpSp>
        <p:nvGrpSpPr>
          <p:cNvPr id="12" name="Group 11">
            <a:extLst>
              <a:ext uri="{FF2B5EF4-FFF2-40B4-BE49-F238E27FC236}">
                <a16:creationId xmlns:a16="http://schemas.microsoft.com/office/drawing/2014/main" id="{DCB28EC5-A592-6F46-BC26-89F51CCAD350}"/>
              </a:ext>
            </a:extLst>
          </p:cNvPr>
          <p:cNvGrpSpPr>
            <a:grpSpLocks noChangeAspect="1"/>
          </p:cNvGrpSpPr>
          <p:nvPr/>
        </p:nvGrpSpPr>
        <p:grpSpPr>
          <a:xfrm>
            <a:off x="1867593" y="580207"/>
            <a:ext cx="9488053" cy="5352696"/>
            <a:chOff x="3656228" y="2198485"/>
            <a:chExt cx="4879543" cy="2752800"/>
          </a:xfrm>
        </p:grpSpPr>
        <p:pic>
          <p:nvPicPr>
            <p:cNvPr id="13" name="Picture 12">
              <a:extLst>
                <a:ext uri="{FF2B5EF4-FFF2-40B4-BE49-F238E27FC236}">
                  <a16:creationId xmlns:a16="http://schemas.microsoft.com/office/drawing/2014/main" id="{BE2755F9-2257-444F-894E-FD68121DB706}"/>
                </a:ext>
              </a:extLst>
            </p:cNvPr>
            <p:cNvPicPr>
              <a:picLocks noChangeAspect="1"/>
            </p:cNvPicPr>
            <p:nvPr/>
          </p:nvPicPr>
          <p:blipFill>
            <a:blip r:embed="rId3"/>
            <a:stretch>
              <a:fillRect/>
            </a:stretch>
          </p:blipFill>
          <p:spPr>
            <a:xfrm>
              <a:off x="3656228" y="2198485"/>
              <a:ext cx="4879543" cy="2461029"/>
            </a:xfrm>
            <a:prstGeom prst="rect">
              <a:avLst/>
            </a:prstGeom>
            <a:ln w="6350">
              <a:solidFill>
                <a:schemeClr val="tx1"/>
              </a:solidFill>
            </a:ln>
          </p:spPr>
        </p:pic>
        <p:pic>
          <p:nvPicPr>
            <p:cNvPr id="14" name="Picture 13">
              <a:extLst>
                <a:ext uri="{FF2B5EF4-FFF2-40B4-BE49-F238E27FC236}">
                  <a16:creationId xmlns:a16="http://schemas.microsoft.com/office/drawing/2014/main" id="{75767AFE-9A4B-D348-B783-14E027DC63F7}"/>
                </a:ext>
              </a:extLst>
            </p:cNvPr>
            <p:cNvPicPr>
              <a:picLocks noChangeAspect="1"/>
            </p:cNvPicPr>
            <p:nvPr/>
          </p:nvPicPr>
          <p:blipFill>
            <a:blip r:embed="rId4"/>
            <a:stretch>
              <a:fillRect/>
            </a:stretch>
          </p:blipFill>
          <p:spPr>
            <a:xfrm>
              <a:off x="3656228" y="4659514"/>
              <a:ext cx="4777886" cy="291771"/>
            </a:xfrm>
            <a:prstGeom prst="rect">
              <a:avLst/>
            </a:prstGeom>
            <a:ln w="6350">
              <a:solidFill>
                <a:schemeClr val="tx1"/>
              </a:solidFill>
            </a:ln>
          </p:spPr>
        </p:pic>
      </p:grpSp>
    </p:spTree>
    <p:extLst>
      <p:ext uri="{BB962C8B-B14F-4D97-AF65-F5344CB8AC3E}">
        <p14:creationId xmlns:p14="http://schemas.microsoft.com/office/powerpoint/2010/main" val="192194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5765" y="-2"/>
            <a:ext cx="3336236" cy="31603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Both Sell to Retailers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4B57FB0-F93F-7045-4A60-49100E3A0170}"/>
              </a:ext>
            </a:extLst>
          </p:cNvPr>
          <p:cNvPicPr>
            <a:picLocks noChangeAspect="1"/>
          </p:cNvPicPr>
          <p:nvPr/>
        </p:nvPicPr>
        <p:blipFill>
          <a:blip r:embed="rId2"/>
          <a:stretch>
            <a:fillRect/>
          </a:stretch>
        </p:blipFill>
        <p:spPr>
          <a:xfrm>
            <a:off x="216612" y="209004"/>
            <a:ext cx="4064278" cy="6491834"/>
          </a:xfrm>
          <a:prstGeom prst="rect">
            <a:avLst/>
          </a:prstGeom>
          <a:ln w="6350">
            <a:solidFill>
              <a:schemeClr val="bg2"/>
            </a:solidFill>
          </a:ln>
        </p:spPr>
      </p:pic>
      <p:sp>
        <p:nvSpPr>
          <p:cNvPr id="3" name="Text Box 5">
            <a:extLst>
              <a:ext uri="{FF2B5EF4-FFF2-40B4-BE49-F238E27FC236}">
                <a16:creationId xmlns:a16="http://schemas.microsoft.com/office/drawing/2014/main" id="{4DF5311D-C15C-B3BB-B80E-00DC81DF7731}"/>
              </a:ext>
            </a:extLst>
          </p:cNvPr>
          <p:cNvSpPr txBox="1">
            <a:spLocks noChangeArrowheads="1"/>
          </p:cNvSpPr>
          <p:nvPr/>
        </p:nvSpPr>
        <p:spPr bwMode="auto">
          <a:xfrm>
            <a:off x="1181951" y="1797059"/>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Second, </a:t>
            </a:r>
            <a:r>
              <a:rPr lang="en-US" sz="3200" b="1" dirty="0">
                <a:solidFill>
                  <a:schemeClr val="accent4">
                    <a:lumMod val="50000"/>
                    <a:lumOff val="50000"/>
                  </a:schemeClr>
                </a:solidFill>
              </a:rPr>
              <a:t>the district court erred in holding that Costco and the Wholesalers did not operate at the same functional level</a:t>
            </a:r>
            <a:r>
              <a:rPr lang="en-US" sz="3200" dirty="0"/>
              <a:t>. The district court stated that Costco was a retailer and made the vast majority of its sales to the ultimate consumer. This </a:t>
            </a:r>
            <a:r>
              <a:rPr lang="en-US" sz="3200" b="1" dirty="0">
                <a:solidFill>
                  <a:schemeClr val="accent4">
                    <a:lumMod val="50000"/>
                    <a:lumOff val="50000"/>
                  </a:schemeClr>
                </a:solidFill>
              </a:rPr>
              <a:t>finding is unsupported by the record, which contains no evidence that Costco sold 5-hour Energy to consumers. Rather, the evidence supports the conclusion that Costco sold 5-hour Energy to retailers</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072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2796" y="-2"/>
            <a:ext cx="63992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Competition If No Retailer Switches?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210844" y="6488668"/>
            <a:ext cx="39811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Wholesale Outlet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D6E61D3-F2B9-2EF6-BCE3-11F56D620B00}"/>
              </a:ext>
            </a:extLst>
          </p:cNvPr>
          <p:cNvPicPr>
            <a:picLocks noChangeAspect="1"/>
          </p:cNvPicPr>
          <p:nvPr/>
        </p:nvPicPr>
        <p:blipFill>
          <a:blip r:embed="rId2"/>
          <a:stretch>
            <a:fillRect/>
          </a:stretch>
        </p:blipFill>
        <p:spPr>
          <a:xfrm>
            <a:off x="199756" y="209004"/>
            <a:ext cx="4088725" cy="6491834"/>
          </a:xfrm>
          <a:prstGeom prst="rect">
            <a:avLst/>
          </a:prstGeom>
          <a:ln w="6350">
            <a:solidFill>
              <a:schemeClr val="bg2"/>
            </a:solidFill>
          </a:ln>
        </p:spPr>
      </p:pic>
      <p:sp>
        <p:nvSpPr>
          <p:cNvPr id="8" name="Text Box 5">
            <a:extLst>
              <a:ext uri="{FF2B5EF4-FFF2-40B4-BE49-F238E27FC236}">
                <a16:creationId xmlns:a16="http://schemas.microsoft.com/office/drawing/2014/main" id="{97F66FA4-0125-A411-ABEF-BDA114E6015A}"/>
              </a:ext>
            </a:extLst>
          </p:cNvPr>
          <p:cNvSpPr txBox="1">
            <a:spLocks noChangeArrowheads="1"/>
          </p:cNvSpPr>
          <p:nvPr/>
        </p:nvSpPr>
        <p:spPr bwMode="auto">
          <a:xfrm>
            <a:off x="1165326" y="2058910"/>
            <a:ext cx="10524443"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Dr. Williams </a:t>
            </a:r>
            <a:r>
              <a:rPr lang="en-US" sz="3200" b="1" dirty="0">
                <a:solidFill>
                  <a:schemeClr val="accent4">
                    <a:lumMod val="50000"/>
                    <a:lumOff val="50000"/>
                  </a:schemeClr>
                </a:solidFill>
              </a:rPr>
              <a:t>based this conclusion on evidence that the Wholesalers’ buyers continued to purchase 5-hour Energy from the Wholesalers regardless of changes in relative prices between the Wholesalers and Costco</a:t>
            </a:r>
            <a:r>
              <a:rPr lang="en-US" sz="3200" dirty="0"/>
              <a:t>. This </a:t>
            </a:r>
            <a:r>
              <a:rPr lang="en-US" sz="3200" b="1" dirty="0">
                <a:solidFill>
                  <a:schemeClr val="accent4">
                    <a:lumMod val="50000"/>
                    <a:lumOff val="50000"/>
                  </a:schemeClr>
                </a:solidFill>
              </a:rPr>
              <a:t>argument fails, however, because the question whether one business lost buyers to another does not shed light on whether the businesses are in competition, but only on whether there has been an injury to competition</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8364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315" y="-2"/>
            <a:ext cx="5051685" cy="36811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World’s Largest Retailers (1920s)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10432472" y="6488668"/>
            <a:ext cx="17595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Great A&amp;P</a:t>
            </a:r>
          </a:p>
        </p:txBody>
      </p:sp>
      <p:pic>
        <p:nvPicPr>
          <p:cNvPr id="11" name="Picture 5" descr="Randy's Kindle for PC - The Great A&amp;P and the Struggle for Small Business in America">
            <a:extLst>
              <a:ext uri="{FF2B5EF4-FFF2-40B4-BE49-F238E27FC236}">
                <a16:creationId xmlns:a16="http://schemas.microsoft.com/office/drawing/2014/main" id="{1834FF5F-6FDC-2C4E-B089-997E5A13B8E9}"/>
              </a:ext>
            </a:extLst>
          </p:cNvPr>
          <p:cNvPicPr>
            <a:picLocks noChangeAspect="1"/>
          </p:cNvPicPr>
          <p:nvPr/>
        </p:nvPicPr>
        <p:blipFill>
          <a:blip r:embed="rId2">
            <a:extLst>
              <a:ext uri="{28A0092B-C50C-407E-A947-70E740481C1C}">
                <a14:useLocalDpi xmlns:a14="http://schemas.microsoft.com/office/drawing/2010/main" val="0"/>
              </a:ext>
            </a:extLst>
          </a:blip>
          <a:srcRect l="32201" t="39252" r="30637" b="42770"/>
          <a:stretch>
            <a:fillRect/>
          </a:stretch>
        </p:blipFill>
        <p:spPr bwMode="auto">
          <a:xfrm>
            <a:off x="313533" y="1060837"/>
            <a:ext cx="11573667" cy="44948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35985"/>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6420</TotalTime>
  <Words>3578</Words>
  <Application>Microsoft Office PowerPoint</Application>
  <PresentationFormat>Widescreen</PresentationFormat>
  <Paragraphs>352</Paragraphs>
  <Slides>81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Helvetica</vt:lpstr>
      <vt:lpstr>Monotype Sorts</vt:lpstr>
      <vt:lpstr>Times New Roman</vt:lpstr>
      <vt:lpstr>Wingdings</vt:lpstr>
      <vt:lpstr>Generic (Standard)</vt:lpstr>
      <vt:lpstr>Class 16: Mon 3 Nov 2025  Antitrust Fall 2025   Robinson-Patman Act</vt:lpstr>
      <vt:lpstr>Volvo Trucks </vt:lpstr>
      <vt:lpstr>Importance of Interbrand Competition</vt:lpstr>
      <vt:lpstr>Importance of Interbrand Competition</vt:lpstr>
      <vt:lpstr>Declining to Extend Robinson-Patman</vt:lpstr>
      <vt:lpstr>Leading Chains in 1914</vt:lpstr>
      <vt:lpstr>Leading Grocery Chains in 1914</vt:lpstr>
      <vt:lpstr>Price Discrim in Clayton Act</vt:lpstr>
      <vt:lpstr>World’s Largest Retailers (1920s)</vt:lpstr>
      <vt:lpstr>The Rise of Chain Stores</vt:lpstr>
      <vt:lpstr>FTC Report on Chain Stores</vt:lpstr>
      <vt:lpstr>The State of Retail in 1929</vt:lpstr>
      <vt:lpstr>Growth of Grocery Chain Stores</vt:lpstr>
      <vt:lpstr>Change in Vertical Distribution for Chains</vt:lpstr>
      <vt:lpstr>Chain Store Bargaining Over Prices</vt:lpstr>
      <vt:lpstr>Robinson-Patman Legislative History</vt:lpstr>
      <vt:lpstr>“Equality of Opportunity”</vt:lpstr>
      <vt:lpstr>Strengthen Clayton Act Rules</vt:lpstr>
      <vt:lpstr>CA2(a): Unlawful Price Discrimination</vt:lpstr>
      <vt:lpstr>Effects of Discrimination: Normal Incipiency Or Injury to Competition</vt:lpstr>
      <vt:lpstr>Four Provisos: Different Costs</vt:lpstr>
      <vt:lpstr>CA2(b): Rebuttal of Price-Facie Case</vt:lpstr>
      <vt:lpstr>Matching Competitive Prices</vt:lpstr>
      <vt:lpstr>CA2(d): Contracting for Sales Services </vt:lpstr>
      <vt:lpstr>CA2(e): Proportionate Treatment of Purchasers</vt:lpstr>
      <vt:lpstr>CA2(f): Inducing or Receiving Discrim</vt:lpstr>
      <vt:lpstr>Primary-Line Discrimination</vt:lpstr>
      <vt:lpstr>Bork on Robinson-Patman and Utah Pie</vt:lpstr>
      <vt:lpstr>Utah Pie</vt:lpstr>
      <vt:lpstr>Evolution of Pie Market in Utah (TTYN (1 of 5))  </vt:lpstr>
      <vt:lpstr>Evolution of Pie Market in Utah (TTYN (2 of 5))  </vt:lpstr>
      <vt:lpstr>Analyzing the Pie Market</vt:lpstr>
      <vt:lpstr>Analyzing the Pie Market</vt:lpstr>
      <vt:lpstr>Analyzing the Pie Market</vt:lpstr>
      <vt:lpstr>Primary-Line Discrimination</vt:lpstr>
      <vt:lpstr>Primary-Line Discrimination</vt:lpstr>
      <vt:lpstr>Lessening of Competition</vt:lpstr>
      <vt:lpstr>Secondary-Line Discrimination</vt:lpstr>
      <vt:lpstr>Morton Salt</vt:lpstr>
      <vt:lpstr>Salt Prices  </vt:lpstr>
      <vt:lpstr>Chain Stores v. Independent Stores</vt:lpstr>
      <vt:lpstr>Form v. Substance on Prices  </vt:lpstr>
      <vt:lpstr>Reasonable Possibility of Harm to Competition  </vt:lpstr>
      <vt:lpstr>NY Great A&amp;P Tea Co.</vt:lpstr>
      <vt:lpstr>Competing in Local Markets</vt:lpstr>
      <vt:lpstr>Setting Up A&amp;P</vt:lpstr>
      <vt:lpstr>Setting Up A&amp;P</vt:lpstr>
      <vt:lpstr>Setting Up A&amp;P</vt:lpstr>
      <vt:lpstr>Setting Up A&amp;P</vt:lpstr>
      <vt:lpstr>Doing the Numbers</vt:lpstr>
      <vt:lpstr>Doing the Numbers</vt:lpstr>
      <vt:lpstr>Doing the Numbers</vt:lpstr>
      <vt:lpstr>Enriching the Example</vt:lpstr>
      <vt:lpstr>Enriching the Example</vt:lpstr>
      <vt:lpstr>A&amp;P Cost Strategy: Blacklist/Vertical Integration</vt:lpstr>
      <vt:lpstr>Who Was Blessed?</vt:lpstr>
      <vt:lpstr>Waterbed Effect</vt:lpstr>
      <vt:lpstr>“A Very Insightful Restatement”</vt:lpstr>
      <vt:lpstr>Buyer-Driven v. Seller-Driven</vt:lpstr>
      <vt:lpstr>Chat Showing Off</vt:lpstr>
      <vt:lpstr>Predatory Vertical Integration?</vt:lpstr>
      <vt:lpstr>Predatory Pricing?</vt:lpstr>
      <vt:lpstr>Boycott?</vt:lpstr>
      <vt:lpstr>Attempted Monopolization?</vt:lpstr>
      <vt:lpstr>Attempted Monopolization?</vt:lpstr>
      <vt:lpstr>Attempted Monopolization?</vt:lpstr>
      <vt:lpstr>Sanctions in A&amp;P</vt:lpstr>
      <vt:lpstr>Sanctions in A&amp;P</vt:lpstr>
      <vt:lpstr>Dec 2010: A&amp;P Ch. 11 Filing</vt:lpstr>
      <vt:lpstr>U.S. Wholesale Outlet</vt:lpstr>
      <vt:lpstr>U.S. Wholesale Outlet</vt:lpstr>
      <vt:lpstr>The Price Gap Here</vt:lpstr>
      <vt:lpstr>Plain-Vanilla Secondary Case (If Competing)</vt:lpstr>
      <vt:lpstr>Comparing Prices</vt:lpstr>
      <vt:lpstr>Should this Instruction Have Been Given?</vt:lpstr>
      <vt:lpstr>No Instruction If Prove Is Overwhelming?</vt:lpstr>
      <vt:lpstr>Wrong Procedural Posture</vt:lpstr>
      <vt:lpstr>Judge Gilman Disagrees</vt:lpstr>
      <vt:lpstr>The CA2(d) Fight: Are the Customers Competing?</vt:lpstr>
      <vt:lpstr>Both Sell to Retailers</vt:lpstr>
      <vt:lpstr>What Competition If No Retailer Switches?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635</cp:revision>
  <cp:lastPrinted>2019-02-21T20:19:43Z</cp:lastPrinted>
  <dcterms:created xsi:type="dcterms:W3CDTF">1999-10-27T15:27:59Z</dcterms:created>
  <dcterms:modified xsi:type="dcterms:W3CDTF">2025-11-03T20:15:45Z</dcterms:modified>
</cp:coreProperties>
</file>