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81"/>
  </p:notesMasterIdLst>
  <p:handoutMasterIdLst>
    <p:handoutMasterId r:id="rId82"/>
  </p:handoutMasterIdLst>
  <p:sldIdLst>
    <p:sldId id="1271" r:id="rId2"/>
    <p:sldId id="1470" r:id="rId3"/>
    <p:sldId id="1471" r:id="rId4"/>
    <p:sldId id="1472" r:id="rId5"/>
    <p:sldId id="1475" r:id="rId6"/>
    <p:sldId id="1476" r:id="rId7"/>
    <p:sldId id="1478" r:id="rId8"/>
    <p:sldId id="1480" r:id="rId9"/>
    <p:sldId id="1481" r:id="rId10"/>
    <p:sldId id="1479" r:id="rId11"/>
    <p:sldId id="1473" r:id="rId12"/>
    <p:sldId id="1287" r:id="rId13"/>
    <p:sldId id="1288" r:id="rId14"/>
    <p:sldId id="1451" r:id="rId15"/>
    <p:sldId id="1452" r:id="rId16"/>
    <p:sldId id="1530" r:id="rId17"/>
    <p:sldId id="1502" r:id="rId18"/>
    <p:sldId id="1503" r:id="rId19"/>
    <p:sldId id="1531" r:id="rId20"/>
    <p:sldId id="1534" r:id="rId21"/>
    <p:sldId id="1535" r:id="rId22"/>
    <p:sldId id="1536" r:id="rId23"/>
    <p:sldId id="1563" r:id="rId24"/>
    <p:sldId id="1565" r:id="rId25"/>
    <p:sldId id="1504" r:id="rId26"/>
    <p:sldId id="1468" r:id="rId27"/>
    <p:sldId id="1469" r:id="rId28"/>
    <p:sldId id="1291" r:id="rId29"/>
    <p:sldId id="1381" r:id="rId30"/>
    <p:sldId id="1456" r:id="rId31"/>
    <p:sldId id="1457" r:id="rId32"/>
    <p:sldId id="1458" r:id="rId33"/>
    <p:sldId id="1459" r:id="rId34"/>
    <p:sldId id="1460" r:id="rId35"/>
    <p:sldId id="1461" r:id="rId36"/>
    <p:sldId id="1464" r:id="rId37"/>
    <p:sldId id="1423" r:id="rId38"/>
    <p:sldId id="1419" r:id="rId39"/>
    <p:sldId id="1290" r:id="rId40"/>
    <p:sldId id="1292" r:id="rId41"/>
    <p:sldId id="1382" r:id="rId42"/>
    <p:sldId id="1293" r:id="rId43"/>
    <p:sldId id="1294" r:id="rId44"/>
    <p:sldId id="1416" r:id="rId45"/>
    <p:sldId id="1449" r:id="rId46"/>
    <p:sldId id="1450" r:id="rId47"/>
    <p:sldId id="1432" r:id="rId48"/>
    <p:sldId id="1315" r:id="rId49"/>
    <p:sldId id="1430" r:id="rId50"/>
    <p:sldId id="1433" r:id="rId51"/>
    <p:sldId id="1435" r:id="rId52"/>
    <p:sldId id="1436" r:id="rId53"/>
    <p:sldId id="1453" r:id="rId54"/>
    <p:sldId id="1424" r:id="rId55"/>
    <p:sldId id="1418" r:id="rId56"/>
    <p:sldId id="1397" r:id="rId57"/>
    <p:sldId id="1401" r:id="rId58"/>
    <p:sldId id="1407" r:id="rId59"/>
    <p:sldId id="1437" r:id="rId60"/>
    <p:sldId id="1322" r:id="rId61"/>
    <p:sldId id="1403" r:id="rId62"/>
    <p:sldId id="1438" r:id="rId63"/>
    <p:sldId id="1439" r:id="rId64"/>
    <p:sldId id="1445" r:id="rId65"/>
    <p:sldId id="1440" r:id="rId66"/>
    <p:sldId id="1448" r:id="rId67"/>
    <p:sldId id="1441" r:id="rId68"/>
    <p:sldId id="1442" r:id="rId69"/>
    <p:sldId id="1696" r:id="rId70"/>
    <p:sldId id="1697" r:id="rId71"/>
    <p:sldId id="1698" r:id="rId72"/>
    <p:sldId id="1699" r:id="rId73"/>
    <p:sldId id="1446" r:id="rId74"/>
    <p:sldId id="1447" r:id="rId75"/>
    <p:sldId id="1700" r:id="rId76"/>
    <p:sldId id="1701" r:id="rId77"/>
    <p:sldId id="1705" r:id="rId78"/>
    <p:sldId id="1702" r:id="rId79"/>
    <p:sldId id="1693" r:id="rId80"/>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00FF"/>
    <a:srgbClr val="FFFFFF"/>
    <a:srgbClr val="990033"/>
    <a:srgbClr val="000066"/>
    <a:srgbClr val="CC66FF"/>
    <a:srgbClr val="CCCCFF"/>
    <a:srgbClr val="6699FF"/>
    <a:srgbClr val="003399"/>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136" d="100"/>
          <a:sy n="136" d="100"/>
        </p:scale>
        <p:origin x="64" y="468"/>
      </p:cViewPr>
      <p:guideLst>
        <p:guide orient="horz" pos="2160"/>
        <p:guide pos="3840"/>
      </p:guideLst>
    </p:cSldViewPr>
  </p:slideViewPr>
  <p:outlineViewPr>
    <p:cViewPr>
      <p:scale>
        <a:sx n="50" d="100"/>
        <a:sy n="50" d="100"/>
      </p:scale>
      <p:origin x="0" y="-21691"/>
    </p:cViewPr>
    <p:sldLst>
      <p:sld r:id="rId1" collapse="1"/>
    </p:sldLst>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1" d="100"/>
          <a:sy n="81" d="100"/>
        </p:scale>
        <p:origin x="-195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3037628" cy="464184"/>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lvl1pPr defTabSz="931700">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2773" y="0"/>
            <a:ext cx="3037628" cy="464184"/>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lvl1pPr algn="r" defTabSz="931700">
              <a:defRPr kumimoji="0" sz="1200"/>
            </a:lvl1pPr>
          </a:lstStyle>
          <a:p>
            <a:pPr>
              <a:defRPr/>
            </a:pPr>
            <a:fld id="{E1E25E42-47E7-4934-9DB4-0F8299E2D5EA}" type="datetime1">
              <a:rPr lang="en-US" altLang="en-US" smtClean="0"/>
              <a:t>1/22/2024</a:t>
            </a:fld>
            <a:endParaRPr lang="en-US" altLang="en-US"/>
          </a:p>
        </p:txBody>
      </p:sp>
      <p:sp>
        <p:nvSpPr>
          <p:cNvPr id="14340" name="Rectangle 4"/>
          <p:cNvSpPr>
            <a:spLocks noGrp="1" noChangeArrowheads="1"/>
          </p:cNvSpPr>
          <p:nvPr>
            <p:ph type="ftr" sz="quarter" idx="2"/>
          </p:nvPr>
        </p:nvSpPr>
        <p:spPr bwMode="auto">
          <a:xfrm>
            <a:off x="1" y="8832216"/>
            <a:ext cx="3037628" cy="464184"/>
          </a:xfrm>
          <a:prstGeom prst="rect">
            <a:avLst/>
          </a:prstGeom>
          <a:noFill/>
          <a:ln w="9525">
            <a:noFill/>
            <a:miter lim="800000"/>
            <a:headEnd/>
            <a:tailEnd/>
          </a:ln>
        </p:spPr>
        <p:txBody>
          <a:bodyPr vert="horz" wrap="square" lIns="93149" tIns="46574" rIns="93149" bIns="46574" numCol="1" anchor="b" anchorCtr="0" compatLnSpc="1">
            <a:prstTxWarp prst="textNoShape">
              <a:avLst/>
            </a:prstTxWarp>
          </a:bodyPr>
          <a:lstStyle>
            <a:lvl1pPr defTabSz="931700">
              <a:defRPr kumimoji="0" sz="1200"/>
            </a:lvl1pPr>
          </a:lstStyle>
          <a:p>
            <a:pPr>
              <a:defRPr/>
            </a:pPr>
            <a:r>
              <a:rPr lang="en-US" altLang="en-US"/>
              <a:t>Antitrust</a:t>
            </a:r>
          </a:p>
        </p:txBody>
      </p:sp>
      <p:sp>
        <p:nvSpPr>
          <p:cNvPr id="14341" name="Rectangle 5"/>
          <p:cNvSpPr>
            <a:spLocks noGrp="1" noChangeArrowheads="1"/>
          </p:cNvSpPr>
          <p:nvPr>
            <p:ph type="sldNum" sz="quarter" idx="3"/>
          </p:nvPr>
        </p:nvSpPr>
        <p:spPr bwMode="auto">
          <a:xfrm>
            <a:off x="3972773" y="8832216"/>
            <a:ext cx="3037628" cy="464184"/>
          </a:xfrm>
          <a:prstGeom prst="rect">
            <a:avLst/>
          </a:prstGeom>
          <a:noFill/>
          <a:ln w="9525">
            <a:noFill/>
            <a:miter lim="800000"/>
            <a:headEnd/>
            <a:tailEnd/>
          </a:ln>
        </p:spPr>
        <p:txBody>
          <a:bodyPr vert="horz" wrap="square" lIns="93149" tIns="46574" rIns="93149" bIns="46574" numCol="1" anchor="b" anchorCtr="0" compatLnSpc="1">
            <a:prstTxWarp prst="textNoShape">
              <a:avLst/>
            </a:prstTxWarp>
          </a:bodyPr>
          <a:lstStyle>
            <a:lvl1pPr algn="r" defTabSz="931602">
              <a:defRPr kumimoji="0" sz="1200"/>
            </a:lvl1pPr>
          </a:lstStyle>
          <a:p>
            <a:fld id="{E72C1F93-E402-42AD-B335-6EDC02FEDA36}" type="slidenum">
              <a:rPr lang="en-US" altLang="en-US"/>
              <a:pPr/>
              <a:t>‹#›</a:t>
            </a:fld>
            <a:endParaRPr lang="en-US" altLang="en-US"/>
          </a:p>
        </p:txBody>
      </p:sp>
    </p:spTree>
    <p:extLst>
      <p:ext uri="{BB962C8B-B14F-4D97-AF65-F5344CB8AC3E}">
        <p14:creationId xmlns:p14="http://schemas.microsoft.com/office/powerpoint/2010/main" val="31513654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1" y="0"/>
            <a:ext cx="3037628" cy="464184"/>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lvl1pPr defTabSz="931700">
              <a:defRPr kumimoji="0" sz="1200"/>
            </a:lvl1pPr>
          </a:lstStyle>
          <a:p>
            <a:pPr>
              <a:defRPr/>
            </a:pPr>
            <a:endParaRPr lang="en-US" altLang="en-US"/>
          </a:p>
        </p:txBody>
      </p:sp>
      <p:sp>
        <p:nvSpPr>
          <p:cNvPr id="51203"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144" y="4416109"/>
            <a:ext cx="5140112" cy="4182427"/>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2773" y="0"/>
            <a:ext cx="3037628" cy="464184"/>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lvl1pPr algn="r" defTabSz="931700">
              <a:defRPr kumimoji="0" sz="1200"/>
            </a:lvl1pPr>
          </a:lstStyle>
          <a:p>
            <a:pPr>
              <a:defRPr/>
            </a:pPr>
            <a:fld id="{3DC721D9-5FE5-438B-AC99-B44AFC7400B9}" type="datetime1">
              <a:rPr lang="en-US" altLang="en-US" smtClean="0"/>
              <a:t>1/22/2024</a:t>
            </a:fld>
            <a:endParaRPr lang="en-US" altLang="en-US"/>
          </a:p>
        </p:txBody>
      </p:sp>
      <p:sp>
        <p:nvSpPr>
          <p:cNvPr id="2060" name="Rectangle 12"/>
          <p:cNvSpPr>
            <a:spLocks noGrp="1" noChangeArrowheads="1"/>
          </p:cNvSpPr>
          <p:nvPr>
            <p:ph type="ftr" sz="quarter" idx="4"/>
          </p:nvPr>
        </p:nvSpPr>
        <p:spPr bwMode="auto">
          <a:xfrm>
            <a:off x="1" y="8832216"/>
            <a:ext cx="3037628" cy="464184"/>
          </a:xfrm>
          <a:prstGeom prst="rect">
            <a:avLst/>
          </a:prstGeom>
          <a:noFill/>
          <a:ln w="9525">
            <a:noFill/>
            <a:miter lim="800000"/>
            <a:headEnd/>
            <a:tailEnd/>
          </a:ln>
        </p:spPr>
        <p:txBody>
          <a:bodyPr vert="horz" wrap="square" lIns="93149" tIns="46574" rIns="93149" bIns="46574" numCol="1" anchor="b" anchorCtr="0" compatLnSpc="1">
            <a:prstTxWarp prst="textNoShape">
              <a:avLst/>
            </a:prstTxWarp>
          </a:bodyPr>
          <a:lstStyle>
            <a:lvl1pPr defTabSz="931700">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2773" y="8832216"/>
            <a:ext cx="3037628" cy="464184"/>
          </a:xfrm>
          <a:prstGeom prst="rect">
            <a:avLst/>
          </a:prstGeom>
          <a:noFill/>
          <a:ln w="9525">
            <a:noFill/>
            <a:miter lim="800000"/>
            <a:headEnd/>
            <a:tailEnd/>
          </a:ln>
        </p:spPr>
        <p:txBody>
          <a:bodyPr vert="horz" wrap="square" lIns="93149" tIns="46574" rIns="93149" bIns="46574" numCol="1" anchor="b" anchorCtr="0" compatLnSpc="1">
            <a:prstTxWarp prst="textNoShape">
              <a:avLst/>
            </a:prstTxWarp>
          </a:bodyPr>
          <a:lstStyle>
            <a:lvl1pPr algn="r" defTabSz="931602">
              <a:defRPr kumimoji="0" sz="1200"/>
            </a:lvl1pPr>
          </a:lstStyle>
          <a:p>
            <a:fld id="{0155B86A-2831-41CD-B794-455BE84BF354}" type="slidenum">
              <a:rPr lang="en-US" altLang="en-US"/>
              <a:pPr/>
              <a:t>‹#›</a:t>
            </a:fld>
            <a:endParaRPr lang="en-US" altLang="en-US"/>
          </a:p>
        </p:txBody>
      </p:sp>
    </p:spTree>
    <p:extLst>
      <p:ext uri="{BB962C8B-B14F-4D97-AF65-F5344CB8AC3E}">
        <p14:creationId xmlns:p14="http://schemas.microsoft.com/office/powerpoint/2010/main" val="2131366363"/>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8CCEBFD1-C39C-4911-B676-FCBE7EA58348}" type="datetime1">
              <a:rPr kumimoji="0" lang="en-US" altLang="en-US" sz="1200"/>
              <a:t>1/22/2024</a:t>
            </a:fld>
            <a:endParaRPr kumimoji="0" lang="en-US" altLang="en-US" sz="1200"/>
          </a:p>
        </p:txBody>
      </p:sp>
      <p:sp>
        <p:nvSpPr>
          <p:cNvPr id="5222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989AEC7B-3A22-4615-9D17-A06DD26CB29E}" type="slidenum">
              <a:rPr kumimoji="0" lang="en-US" altLang="en-US" sz="1200"/>
              <a:pPr/>
              <a:t>1</a:t>
            </a:fld>
            <a:endParaRPr kumimoji="0" lang="en-US" altLang="en-US" sz="1200"/>
          </a:p>
        </p:txBody>
      </p:sp>
      <p:sp>
        <p:nvSpPr>
          <p:cNvPr id="52228" name="Rectangle 2"/>
          <p:cNvSpPr>
            <a:spLocks noGrp="1" noRot="1" noChangeAspect="1" noChangeArrowheads="1" noTextEdit="1"/>
          </p:cNvSpPr>
          <p:nvPr>
            <p:ph type="sldImg"/>
          </p:nvPr>
        </p:nvSpPr>
        <p:spPr>
          <a:xfrm>
            <a:off x="406400" y="698500"/>
            <a:ext cx="6197600" cy="3486150"/>
          </a:xfrm>
          <a:ln/>
        </p:spPr>
      </p:sp>
      <p:sp>
        <p:nvSpPr>
          <p:cNvPr id="522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85413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38</a:t>
            </a:fld>
            <a:endParaRPr lang="en-US" altLang="en-US"/>
          </a:p>
        </p:txBody>
      </p:sp>
    </p:spTree>
    <p:extLst>
      <p:ext uri="{BB962C8B-B14F-4D97-AF65-F5344CB8AC3E}">
        <p14:creationId xmlns:p14="http://schemas.microsoft.com/office/powerpoint/2010/main" val="1423556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2EB2D052-486B-4389-B710-83A639E72891}" type="datetime1">
              <a:rPr kumimoji="0" lang="en-US" altLang="en-US" sz="1200"/>
              <a:t>1/22/2024</a:t>
            </a:fld>
            <a:endParaRPr kumimoji="0" lang="en-US" altLang="en-US" sz="1200"/>
          </a:p>
        </p:txBody>
      </p:sp>
      <p:sp>
        <p:nvSpPr>
          <p:cNvPr id="5632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505B6497-C8A9-480D-A5CC-BD960FE6A7B8}" type="slidenum">
              <a:rPr kumimoji="0" lang="en-US" altLang="en-US" sz="1200"/>
              <a:pPr/>
              <a:t>39</a:t>
            </a:fld>
            <a:endParaRPr kumimoji="0" lang="en-US" altLang="en-US" sz="1200"/>
          </a:p>
        </p:txBody>
      </p:sp>
      <p:sp>
        <p:nvSpPr>
          <p:cNvPr id="56324" name="Rectangle 2"/>
          <p:cNvSpPr>
            <a:spLocks noGrp="1" noRot="1" noChangeAspect="1" noChangeArrowheads="1" noTextEdit="1"/>
          </p:cNvSpPr>
          <p:nvPr>
            <p:ph type="sldImg"/>
          </p:nvPr>
        </p:nvSpPr>
        <p:spPr>
          <a:xfrm>
            <a:off x="406400" y="698500"/>
            <a:ext cx="6197600" cy="3486150"/>
          </a:xfrm>
          <a:ln/>
        </p:spPr>
      </p:sp>
      <p:sp>
        <p:nvSpPr>
          <p:cNvPr id="563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548984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788E7765-142D-41CF-8F8D-40A24A65B8E1}" type="datetime1">
              <a:rPr kumimoji="0" lang="en-US" altLang="en-US" sz="1200"/>
              <a:t>1/22/2024</a:t>
            </a:fld>
            <a:endParaRPr kumimoji="0" lang="en-US" altLang="en-US" sz="1200"/>
          </a:p>
        </p:txBody>
      </p:sp>
      <p:sp>
        <p:nvSpPr>
          <p:cNvPr id="6041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A08BF43D-6650-4C7B-8E05-E41711DA659A}" type="slidenum">
              <a:rPr kumimoji="0" lang="en-US" altLang="en-US" sz="1200"/>
              <a:pPr/>
              <a:t>40</a:t>
            </a:fld>
            <a:endParaRPr kumimoji="0" lang="en-US" altLang="en-US" sz="1200"/>
          </a:p>
        </p:txBody>
      </p:sp>
      <p:sp>
        <p:nvSpPr>
          <p:cNvPr id="60420" name="Rectangle 2"/>
          <p:cNvSpPr>
            <a:spLocks noGrp="1" noRot="1" noChangeAspect="1" noChangeArrowheads="1" noTextEdit="1"/>
          </p:cNvSpPr>
          <p:nvPr>
            <p:ph type="sldImg"/>
          </p:nvPr>
        </p:nvSpPr>
        <p:spPr>
          <a:xfrm>
            <a:off x="406400" y="698500"/>
            <a:ext cx="6197600" cy="3486150"/>
          </a:xfrm>
          <a:ln/>
        </p:spPr>
      </p:sp>
      <p:sp>
        <p:nvSpPr>
          <p:cNvPr id="604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988800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788E7765-142D-41CF-8F8D-40A24A65B8E1}" type="datetime1">
              <a:rPr kumimoji="0" lang="en-US" altLang="en-US" sz="1200"/>
              <a:t>1/22/2024</a:t>
            </a:fld>
            <a:endParaRPr kumimoji="0" lang="en-US" altLang="en-US" sz="1200"/>
          </a:p>
        </p:txBody>
      </p:sp>
      <p:sp>
        <p:nvSpPr>
          <p:cNvPr id="6041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A08BF43D-6650-4C7B-8E05-E41711DA659A}" type="slidenum">
              <a:rPr kumimoji="0" lang="en-US" altLang="en-US" sz="1200"/>
              <a:pPr/>
              <a:t>41</a:t>
            </a:fld>
            <a:endParaRPr kumimoji="0" lang="en-US" altLang="en-US" sz="1200"/>
          </a:p>
        </p:txBody>
      </p:sp>
      <p:sp>
        <p:nvSpPr>
          <p:cNvPr id="60420" name="Rectangle 2"/>
          <p:cNvSpPr>
            <a:spLocks noGrp="1" noRot="1" noChangeAspect="1" noChangeArrowheads="1" noTextEdit="1"/>
          </p:cNvSpPr>
          <p:nvPr>
            <p:ph type="sldImg"/>
          </p:nvPr>
        </p:nvSpPr>
        <p:spPr>
          <a:xfrm>
            <a:off x="406400" y="698500"/>
            <a:ext cx="6197600" cy="3486150"/>
          </a:xfrm>
          <a:ln/>
        </p:spPr>
      </p:sp>
      <p:sp>
        <p:nvSpPr>
          <p:cNvPr id="604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307868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566D8574-ED59-4365-87CA-B51A0143C127}" type="datetime1">
              <a:rPr kumimoji="0" lang="en-US" altLang="en-US" sz="1200"/>
              <a:t>1/22/2024</a:t>
            </a:fld>
            <a:endParaRPr kumimoji="0" lang="en-US" altLang="en-US" sz="1200"/>
          </a:p>
        </p:txBody>
      </p:sp>
      <p:sp>
        <p:nvSpPr>
          <p:cNvPr id="6553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0A2974BD-B8F5-4CD4-A054-6810CF3F6250}" type="slidenum">
              <a:rPr kumimoji="0" lang="en-US" altLang="en-US" sz="1200"/>
              <a:pPr/>
              <a:t>42</a:t>
            </a:fld>
            <a:endParaRPr kumimoji="0" lang="en-US" altLang="en-US" sz="1200"/>
          </a:p>
        </p:txBody>
      </p:sp>
      <p:sp>
        <p:nvSpPr>
          <p:cNvPr id="65540" name="Rectangle 2"/>
          <p:cNvSpPr>
            <a:spLocks noGrp="1" noRot="1" noChangeAspect="1" noChangeArrowheads="1" noTextEdit="1"/>
          </p:cNvSpPr>
          <p:nvPr>
            <p:ph type="sldImg"/>
          </p:nvPr>
        </p:nvSpPr>
        <p:spPr>
          <a:xfrm>
            <a:off x="406400" y="698500"/>
            <a:ext cx="6197600" cy="3486150"/>
          </a:xfrm>
          <a:ln/>
        </p:spPr>
      </p:sp>
      <p:sp>
        <p:nvSpPr>
          <p:cNvPr id="655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722589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76E7A48E-BC32-42D6-BDAC-14E828AE6D53}" type="datetime1">
              <a:rPr kumimoji="0" lang="en-US" altLang="en-US" sz="1200"/>
              <a:t>1/22/2024</a:t>
            </a:fld>
            <a:endParaRPr kumimoji="0" lang="en-US" altLang="en-US" sz="1200"/>
          </a:p>
        </p:txBody>
      </p:sp>
      <p:sp>
        <p:nvSpPr>
          <p:cNvPr id="6656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2B4B73BB-32C7-4844-8260-5C267450A1CB}" type="slidenum">
              <a:rPr kumimoji="0" lang="en-US" altLang="en-US" sz="1200"/>
              <a:pPr/>
              <a:t>43</a:t>
            </a:fld>
            <a:endParaRPr kumimoji="0" lang="en-US" altLang="en-US" sz="1200"/>
          </a:p>
        </p:txBody>
      </p:sp>
      <p:sp>
        <p:nvSpPr>
          <p:cNvPr id="66564" name="Rectangle 2"/>
          <p:cNvSpPr>
            <a:spLocks noGrp="1" noRot="1" noChangeAspect="1" noChangeArrowheads="1" noTextEdit="1"/>
          </p:cNvSpPr>
          <p:nvPr>
            <p:ph type="sldImg"/>
          </p:nvPr>
        </p:nvSpPr>
        <p:spPr>
          <a:xfrm>
            <a:off x="406400" y="698500"/>
            <a:ext cx="6197600" cy="348615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4163757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76E7A48E-BC32-42D6-BDAC-14E828AE6D53}" type="datetime1">
              <a:rPr kumimoji="0" lang="en-US" altLang="en-US" sz="1200"/>
              <a:t>1/22/2024</a:t>
            </a:fld>
            <a:endParaRPr kumimoji="0" lang="en-US" altLang="en-US" sz="1200"/>
          </a:p>
        </p:txBody>
      </p:sp>
      <p:sp>
        <p:nvSpPr>
          <p:cNvPr id="6656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2B4B73BB-32C7-4844-8260-5C267450A1CB}" type="slidenum">
              <a:rPr kumimoji="0" lang="en-US" altLang="en-US" sz="1200"/>
              <a:pPr/>
              <a:t>44</a:t>
            </a:fld>
            <a:endParaRPr kumimoji="0" lang="en-US" altLang="en-US" sz="1200"/>
          </a:p>
        </p:txBody>
      </p:sp>
      <p:sp>
        <p:nvSpPr>
          <p:cNvPr id="66564" name="Rectangle 2"/>
          <p:cNvSpPr>
            <a:spLocks noGrp="1" noRot="1" noChangeAspect="1" noChangeArrowheads="1" noTextEdit="1"/>
          </p:cNvSpPr>
          <p:nvPr>
            <p:ph type="sldImg"/>
          </p:nvPr>
        </p:nvSpPr>
        <p:spPr>
          <a:xfrm>
            <a:off x="406400" y="698500"/>
            <a:ext cx="6197600" cy="348615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8581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45</a:t>
            </a:fld>
            <a:endParaRPr lang="en-US" altLang="en-US"/>
          </a:p>
        </p:txBody>
      </p:sp>
    </p:spTree>
    <p:extLst>
      <p:ext uri="{BB962C8B-B14F-4D97-AF65-F5344CB8AC3E}">
        <p14:creationId xmlns:p14="http://schemas.microsoft.com/office/powerpoint/2010/main" val="2789721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46</a:t>
            </a:fld>
            <a:endParaRPr lang="en-US" altLang="en-US"/>
          </a:p>
        </p:txBody>
      </p:sp>
    </p:spTree>
    <p:extLst>
      <p:ext uri="{BB962C8B-B14F-4D97-AF65-F5344CB8AC3E}">
        <p14:creationId xmlns:p14="http://schemas.microsoft.com/office/powerpoint/2010/main" val="2853909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47</a:t>
            </a:fld>
            <a:endParaRPr lang="en-US" altLang="en-US"/>
          </a:p>
        </p:txBody>
      </p:sp>
    </p:spTree>
    <p:extLst>
      <p:ext uri="{BB962C8B-B14F-4D97-AF65-F5344CB8AC3E}">
        <p14:creationId xmlns:p14="http://schemas.microsoft.com/office/powerpoint/2010/main" val="3053951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49DFDE77-7A18-438A-AF8E-D19D33752497}" type="datetime1">
              <a:rPr kumimoji="0" lang="en-US" altLang="en-US" sz="1200"/>
              <a:t>1/22/2024</a:t>
            </a:fld>
            <a:endParaRPr kumimoji="0" lang="en-US" altLang="en-US" sz="1200"/>
          </a:p>
        </p:txBody>
      </p:sp>
      <p:sp>
        <p:nvSpPr>
          <p:cNvPr id="5427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B8990515-279B-443D-A947-C979BC626A3A}" type="slidenum">
              <a:rPr kumimoji="0" lang="en-US" altLang="en-US" sz="1200"/>
              <a:pPr/>
              <a:t>12</a:t>
            </a:fld>
            <a:endParaRPr kumimoji="0" lang="en-US" altLang="en-US" sz="1200"/>
          </a:p>
        </p:txBody>
      </p:sp>
      <p:sp>
        <p:nvSpPr>
          <p:cNvPr id="54276" name="Rectangle 2"/>
          <p:cNvSpPr>
            <a:spLocks noGrp="1" noRot="1" noChangeAspect="1" noChangeArrowheads="1" noTextEdit="1"/>
          </p:cNvSpPr>
          <p:nvPr>
            <p:ph type="sldImg"/>
          </p:nvPr>
        </p:nvSpPr>
        <p:spPr>
          <a:xfrm>
            <a:off x="406400" y="698500"/>
            <a:ext cx="6197600" cy="3486150"/>
          </a:xfrm>
          <a:ln/>
        </p:spPr>
      </p:sp>
      <p:sp>
        <p:nvSpPr>
          <p:cNvPr id="542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302591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3B6BC90E-5E45-45FF-AF07-2C4EA1095C44}" type="datetime1">
              <a:rPr kumimoji="0" lang="en-US" altLang="en-US" sz="1200"/>
              <a:t>1/22/2024</a:t>
            </a:fld>
            <a:endParaRPr kumimoji="0" lang="en-US" altLang="en-US" sz="1200"/>
          </a:p>
        </p:txBody>
      </p:sp>
      <p:sp>
        <p:nvSpPr>
          <p:cNvPr id="6861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C236F284-3119-4CB6-A94F-BCDBE955C618}" type="slidenum">
              <a:rPr kumimoji="0" lang="en-US" altLang="en-US" sz="1200"/>
              <a:pPr/>
              <a:t>48</a:t>
            </a:fld>
            <a:endParaRPr kumimoji="0" lang="en-US" altLang="en-US" sz="1200"/>
          </a:p>
        </p:txBody>
      </p:sp>
      <p:sp>
        <p:nvSpPr>
          <p:cNvPr id="68612" name="Rectangle 2"/>
          <p:cNvSpPr>
            <a:spLocks noGrp="1" noRot="1" noChangeAspect="1" noChangeArrowheads="1" noTextEdit="1"/>
          </p:cNvSpPr>
          <p:nvPr>
            <p:ph type="sldImg"/>
          </p:nvPr>
        </p:nvSpPr>
        <p:spPr>
          <a:xfrm>
            <a:off x="406400" y="698500"/>
            <a:ext cx="6197600" cy="3486150"/>
          </a:xfrm>
          <a:ln/>
        </p:spPr>
      </p:sp>
      <p:sp>
        <p:nvSpPr>
          <p:cNvPr id="68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743625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49</a:t>
            </a:fld>
            <a:endParaRPr lang="en-US" altLang="en-US"/>
          </a:p>
        </p:txBody>
      </p:sp>
    </p:spTree>
    <p:extLst>
      <p:ext uri="{BB962C8B-B14F-4D97-AF65-F5344CB8AC3E}">
        <p14:creationId xmlns:p14="http://schemas.microsoft.com/office/powerpoint/2010/main" val="693423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50</a:t>
            </a:fld>
            <a:endParaRPr lang="en-US" altLang="en-US"/>
          </a:p>
        </p:txBody>
      </p:sp>
    </p:spTree>
    <p:extLst>
      <p:ext uri="{BB962C8B-B14F-4D97-AF65-F5344CB8AC3E}">
        <p14:creationId xmlns:p14="http://schemas.microsoft.com/office/powerpoint/2010/main" val="3002579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51</a:t>
            </a:fld>
            <a:endParaRPr lang="en-US" altLang="en-US"/>
          </a:p>
        </p:txBody>
      </p:sp>
    </p:spTree>
    <p:extLst>
      <p:ext uri="{BB962C8B-B14F-4D97-AF65-F5344CB8AC3E}">
        <p14:creationId xmlns:p14="http://schemas.microsoft.com/office/powerpoint/2010/main" val="3868880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52</a:t>
            </a:fld>
            <a:endParaRPr lang="en-US" altLang="en-US"/>
          </a:p>
        </p:txBody>
      </p:sp>
    </p:spTree>
    <p:extLst>
      <p:ext uri="{BB962C8B-B14F-4D97-AF65-F5344CB8AC3E}">
        <p14:creationId xmlns:p14="http://schemas.microsoft.com/office/powerpoint/2010/main" val="673066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54</a:t>
            </a:fld>
            <a:endParaRPr lang="en-US" altLang="en-US"/>
          </a:p>
        </p:txBody>
      </p:sp>
    </p:spTree>
    <p:extLst>
      <p:ext uri="{BB962C8B-B14F-4D97-AF65-F5344CB8AC3E}">
        <p14:creationId xmlns:p14="http://schemas.microsoft.com/office/powerpoint/2010/main" val="175830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55</a:t>
            </a:fld>
            <a:endParaRPr lang="en-US" altLang="en-US"/>
          </a:p>
        </p:txBody>
      </p:sp>
    </p:spTree>
    <p:extLst>
      <p:ext uri="{BB962C8B-B14F-4D97-AF65-F5344CB8AC3E}">
        <p14:creationId xmlns:p14="http://schemas.microsoft.com/office/powerpoint/2010/main" val="1640657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000">
              <a:defRPr kumimoji="1" sz="2400">
                <a:solidFill>
                  <a:schemeClr val="tx1"/>
                </a:solidFill>
                <a:latin typeface="Times New Roman" pitchFamily="18" charset="0"/>
              </a:defRPr>
            </a:lvl1pPr>
            <a:lvl2pPr marL="745126" indent="-286587" defTabSz="933000">
              <a:defRPr kumimoji="1" sz="2400">
                <a:solidFill>
                  <a:schemeClr val="tx1"/>
                </a:solidFill>
                <a:latin typeface="Times New Roman" pitchFamily="18" charset="0"/>
              </a:defRPr>
            </a:lvl2pPr>
            <a:lvl3pPr marL="1146349" indent="-229269" defTabSz="933000">
              <a:defRPr kumimoji="1" sz="2400">
                <a:solidFill>
                  <a:schemeClr val="tx1"/>
                </a:solidFill>
                <a:latin typeface="Times New Roman" pitchFamily="18" charset="0"/>
              </a:defRPr>
            </a:lvl3pPr>
            <a:lvl4pPr marL="1604887" indent="-229269" defTabSz="933000">
              <a:defRPr kumimoji="1" sz="2400">
                <a:solidFill>
                  <a:schemeClr val="tx1"/>
                </a:solidFill>
                <a:latin typeface="Times New Roman" pitchFamily="18" charset="0"/>
              </a:defRPr>
            </a:lvl4pPr>
            <a:lvl5pPr marL="2063426" indent="-229269" defTabSz="933000">
              <a:defRPr kumimoji="1" sz="2400">
                <a:solidFill>
                  <a:schemeClr val="tx1"/>
                </a:solidFill>
                <a:latin typeface="Times New Roman" pitchFamily="18" charset="0"/>
              </a:defRPr>
            </a:lvl5pPr>
            <a:lvl6pPr marL="2521966" indent="-229269" defTabSz="933000" eaLnBrk="0" fontAlgn="base" hangingPunct="0">
              <a:spcBef>
                <a:spcPct val="0"/>
              </a:spcBef>
              <a:spcAft>
                <a:spcPct val="0"/>
              </a:spcAft>
              <a:defRPr kumimoji="1" sz="2400">
                <a:solidFill>
                  <a:schemeClr val="tx1"/>
                </a:solidFill>
                <a:latin typeface="Times New Roman" pitchFamily="18" charset="0"/>
              </a:defRPr>
            </a:lvl6pPr>
            <a:lvl7pPr marL="2980505" indent="-229269" defTabSz="933000" eaLnBrk="0" fontAlgn="base" hangingPunct="0">
              <a:spcBef>
                <a:spcPct val="0"/>
              </a:spcBef>
              <a:spcAft>
                <a:spcPct val="0"/>
              </a:spcAft>
              <a:defRPr kumimoji="1" sz="2400">
                <a:solidFill>
                  <a:schemeClr val="tx1"/>
                </a:solidFill>
                <a:latin typeface="Times New Roman" pitchFamily="18" charset="0"/>
              </a:defRPr>
            </a:lvl7pPr>
            <a:lvl8pPr marL="3439044" indent="-229269" defTabSz="933000" eaLnBrk="0" fontAlgn="base" hangingPunct="0">
              <a:spcBef>
                <a:spcPct val="0"/>
              </a:spcBef>
              <a:spcAft>
                <a:spcPct val="0"/>
              </a:spcAft>
              <a:defRPr kumimoji="1" sz="2400">
                <a:solidFill>
                  <a:schemeClr val="tx1"/>
                </a:solidFill>
                <a:latin typeface="Times New Roman" pitchFamily="18" charset="0"/>
              </a:defRPr>
            </a:lvl8pPr>
            <a:lvl9pPr marL="3897583" indent="-229269" defTabSz="933000" eaLnBrk="0" fontAlgn="base" hangingPunct="0">
              <a:spcBef>
                <a:spcPct val="0"/>
              </a:spcBef>
              <a:spcAft>
                <a:spcPct val="0"/>
              </a:spcAft>
              <a:defRPr kumimoji="1" sz="2400">
                <a:solidFill>
                  <a:schemeClr val="tx1"/>
                </a:solidFill>
                <a:latin typeface="Times New Roman" pitchFamily="18" charset="0"/>
              </a:defRPr>
            </a:lvl9pPr>
          </a:lstStyle>
          <a:p>
            <a:fld id="{447F82B8-44EB-4739-B24F-D35D8785AB07}" type="datetime1">
              <a:rPr kumimoji="0" lang="en-US" altLang="en-US" sz="1200"/>
              <a:t>1/22/2024</a:t>
            </a:fld>
            <a:endParaRPr kumimoji="0" lang="en-US" altLang="en-US" sz="1200"/>
          </a:p>
        </p:txBody>
      </p:sp>
      <p:sp>
        <p:nvSpPr>
          <p:cNvPr id="7168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000">
              <a:defRPr kumimoji="1" sz="2400">
                <a:solidFill>
                  <a:schemeClr val="tx1"/>
                </a:solidFill>
                <a:latin typeface="Times New Roman" pitchFamily="18" charset="0"/>
              </a:defRPr>
            </a:lvl1pPr>
            <a:lvl2pPr marL="745126" indent="-286587" defTabSz="933000">
              <a:defRPr kumimoji="1" sz="2400">
                <a:solidFill>
                  <a:schemeClr val="tx1"/>
                </a:solidFill>
                <a:latin typeface="Times New Roman" pitchFamily="18" charset="0"/>
              </a:defRPr>
            </a:lvl2pPr>
            <a:lvl3pPr marL="1146349" indent="-229269" defTabSz="933000">
              <a:defRPr kumimoji="1" sz="2400">
                <a:solidFill>
                  <a:schemeClr val="tx1"/>
                </a:solidFill>
                <a:latin typeface="Times New Roman" pitchFamily="18" charset="0"/>
              </a:defRPr>
            </a:lvl3pPr>
            <a:lvl4pPr marL="1604887" indent="-229269" defTabSz="933000">
              <a:defRPr kumimoji="1" sz="2400">
                <a:solidFill>
                  <a:schemeClr val="tx1"/>
                </a:solidFill>
                <a:latin typeface="Times New Roman" pitchFamily="18" charset="0"/>
              </a:defRPr>
            </a:lvl4pPr>
            <a:lvl5pPr marL="2063426" indent="-229269" defTabSz="933000">
              <a:defRPr kumimoji="1" sz="2400">
                <a:solidFill>
                  <a:schemeClr val="tx1"/>
                </a:solidFill>
                <a:latin typeface="Times New Roman" pitchFamily="18" charset="0"/>
              </a:defRPr>
            </a:lvl5pPr>
            <a:lvl6pPr marL="2521966" indent="-229269" defTabSz="933000" eaLnBrk="0" fontAlgn="base" hangingPunct="0">
              <a:spcBef>
                <a:spcPct val="0"/>
              </a:spcBef>
              <a:spcAft>
                <a:spcPct val="0"/>
              </a:spcAft>
              <a:defRPr kumimoji="1" sz="2400">
                <a:solidFill>
                  <a:schemeClr val="tx1"/>
                </a:solidFill>
                <a:latin typeface="Times New Roman" pitchFamily="18" charset="0"/>
              </a:defRPr>
            </a:lvl6pPr>
            <a:lvl7pPr marL="2980505" indent="-229269" defTabSz="933000" eaLnBrk="0" fontAlgn="base" hangingPunct="0">
              <a:spcBef>
                <a:spcPct val="0"/>
              </a:spcBef>
              <a:spcAft>
                <a:spcPct val="0"/>
              </a:spcAft>
              <a:defRPr kumimoji="1" sz="2400">
                <a:solidFill>
                  <a:schemeClr val="tx1"/>
                </a:solidFill>
                <a:latin typeface="Times New Roman" pitchFamily="18" charset="0"/>
              </a:defRPr>
            </a:lvl7pPr>
            <a:lvl8pPr marL="3439044" indent="-229269" defTabSz="933000" eaLnBrk="0" fontAlgn="base" hangingPunct="0">
              <a:spcBef>
                <a:spcPct val="0"/>
              </a:spcBef>
              <a:spcAft>
                <a:spcPct val="0"/>
              </a:spcAft>
              <a:defRPr kumimoji="1" sz="2400">
                <a:solidFill>
                  <a:schemeClr val="tx1"/>
                </a:solidFill>
                <a:latin typeface="Times New Roman" pitchFamily="18" charset="0"/>
              </a:defRPr>
            </a:lvl8pPr>
            <a:lvl9pPr marL="3897583" indent="-229269" defTabSz="933000" eaLnBrk="0" fontAlgn="base" hangingPunct="0">
              <a:spcBef>
                <a:spcPct val="0"/>
              </a:spcBef>
              <a:spcAft>
                <a:spcPct val="0"/>
              </a:spcAft>
              <a:defRPr kumimoji="1" sz="2400">
                <a:solidFill>
                  <a:schemeClr val="tx1"/>
                </a:solidFill>
                <a:latin typeface="Times New Roman" pitchFamily="18" charset="0"/>
              </a:defRPr>
            </a:lvl9pPr>
          </a:lstStyle>
          <a:p>
            <a:fld id="{3EF21E7B-8FDA-4811-A53D-D7AEC23E2618}" type="slidenum">
              <a:rPr kumimoji="0" lang="en-US" altLang="en-US" sz="1200"/>
              <a:pPr/>
              <a:t>56</a:t>
            </a:fld>
            <a:endParaRPr kumimoji="0" lang="en-US" altLang="en-US" sz="1200"/>
          </a:p>
        </p:txBody>
      </p:sp>
      <p:sp>
        <p:nvSpPr>
          <p:cNvPr id="71684" name="Rectangle 2"/>
          <p:cNvSpPr>
            <a:spLocks noGrp="1" noRot="1" noChangeAspect="1" noChangeArrowheads="1" noTextEdit="1"/>
          </p:cNvSpPr>
          <p:nvPr>
            <p:ph type="sldImg"/>
          </p:nvPr>
        </p:nvSpPr>
        <p:spPr>
          <a:xfrm>
            <a:off x="406400" y="698500"/>
            <a:ext cx="6197600" cy="3486150"/>
          </a:xfrm>
          <a:ln/>
        </p:spPr>
      </p:sp>
      <p:sp>
        <p:nvSpPr>
          <p:cNvPr id="716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175371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000">
              <a:defRPr kumimoji="1" sz="2400">
                <a:solidFill>
                  <a:schemeClr val="tx1"/>
                </a:solidFill>
                <a:latin typeface="Times New Roman" pitchFamily="18" charset="0"/>
              </a:defRPr>
            </a:lvl1pPr>
            <a:lvl2pPr marL="745126" indent="-286587" defTabSz="933000">
              <a:defRPr kumimoji="1" sz="2400">
                <a:solidFill>
                  <a:schemeClr val="tx1"/>
                </a:solidFill>
                <a:latin typeface="Times New Roman" pitchFamily="18" charset="0"/>
              </a:defRPr>
            </a:lvl2pPr>
            <a:lvl3pPr marL="1146349" indent="-229269" defTabSz="933000">
              <a:defRPr kumimoji="1" sz="2400">
                <a:solidFill>
                  <a:schemeClr val="tx1"/>
                </a:solidFill>
                <a:latin typeface="Times New Roman" pitchFamily="18" charset="0"/>
              </a:defRPr>
            </a:lvl3pPr>
            <a:lvl4pPr marL="1604887" indent="-229269" defTabSz="933000">
              <a:defRPr kumimoji="1" sz="2400">
                <a:solidFill>
                  <a:schemeClr val="tx1"/>
                </a:solidFill>
                <a:latin typeface="Times New Roman" pitchFamily="18" charset="0"/>
              </a:defRPr>
            </a:lvl4pPr>
            <a:lvl5pPr marL="2063426" indent="-229269" defTabSz="933000">
              <a:defRPr kumimoji="1" sz="2400">
                <a:solidFill>
                  <a:schemeClr val="tx1"/>
                </a:solidFill>
                <a:latin typeface="Times New Roman" pitchFamily="18" charset="0"/>
              </a:defRPr>
            </a:lvl5pPr>
            <a:lvl6pPr marL="2521966" indent="-229269" defTabSz="933000" eaLnBrk="0" fontAlgn="base" hangingPunct="0">
              <a:spcBef>
                <a:spcPct val="0"/>
              </a:spcBef>
              <a:spcAft>
                <a:spcPct val="0"/>
              </a:spcAft>
              <a:defRPr kumimoji="1" sz="2400">
                <a:solidFill>
                  <a:schemeClr val="tx1"/>
                </a:solidFill>
                <a:latin typeface="Times New Roman" pitchFamily="18" charset="0"/>
              </a:defRPr>
            </a:lvl6pPr>
            <a:lvl7pPr marL="2980505" indent="-229269" defTabSz="933000" eaLnBrk="0" fontAlgn="base" hangingPunct="0">
              <a:spcBef>
                <a:spcPct val="0"/>
              </a:spcBef>
              <a:spcAft>
                <a:spcPct val="0"/>
              </a:spcAft>
              <a:defRPr kumimoji="1" sz="2400">
                <a:solidFill>
                  <a:schemeClr val="tx1"/>
                </a:solidFill>
                <a:latin typeface="Times New Roman" pitchFamily="18" charset="0"/>
              </a:defRPr>
            </a:lvl7pPr>
            <a:lvl8pPr marL="3439044" indent="-229269" defTabSz="933000" eaLnBrk="0" fontAlgn="base" hangingPunct="0">
              <a:spcBef>
                <a:spcPct val="0"/>
              </a:spcBef>
              <a:spcAft>
                <a:spcPct val="0"/>
              </a:spcAft>
              <a:defRPr kumimoji="1" sz="2400">
                <a:solidFill>
                  <a:schemeClr val="tx1"/>
                </a:solidFill>
                <a:latin typeface="Times New Roman" pitchFamily="18" charset="0"/>
              </a:defRPr>
            </a:lvl8pPr>
            <a:lvl9pPr marL="3897583" indent="-229269" defTabSz="933000" eaLnBrk="0" fontAlgn="base" hangingPunct="0">
              <a:spcBef>
                <a:spcPct val="0"/>
              </a:spcBef>
              <a:spcAft>
                <a:spcPct val="0"/>
              </a:spcAft>
              <a:defRPr kumimoji="1" sz="2400">
                <a:solidFill>
                  <a:schemeClr val="tx1"/>
                </a:solidFill>
                <a:latin typeface="Times New Roman" pitchFamily="18" charset="0"/>
              </a:defRPr>
            </a:lvl9pPr>
          </a:lstStyle>
          <a:p>
            <a:fld id="{447F82B8-44EB-4739-B24F-D35D8785AB07}" type="datetime1">
              <a:rPr kumimoji="0" lang="en-US" altLang="en-US" sz="1200"/>
              <a:t>1/22/2024</a:t>
            </a:fld>
            <a:endParaRPr kumimoji="0" lang="en-US" altLang="en-US" sz="1200"/>
          </a:p>
        </p:txBody>
      </p:sp>
      <p:sp>
        <p:nvSpPr>
          <p:cNvPr id="7168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000">
              <a:defRPr kumimoji="1" sz="2400">
                <a:solidFill>
                  <a:schemeClr val="tx1"/>
                </a:solidFill>
                <a:latin typeface="Times New Roman" pitchFamily="18" charset="0"/>
              </a:defRPr>
            </a:lvl1pPr>
            <a:lvl2pPr marL="745126" indent="-286587" defTabSz="933000">
              <a:defRPr kumimoji="1" sz="2400">
                <a:solidFill>
                  <a:schemeClr val="tx1"/>
                </a:solidFill>
                <a:latin typeface="Times New Roman" pitchFamily="18" charset="0"/>
              </a:defRPr>
            </a:lvl2pPr>
            <a:lvl3pPr marL="1146349" indent="-229269" defTabSz="933000">
              <a:defRPr kumimoji="1" sz="2400">
                <a:solidFill>
                  <a:schemeClr val="tx1"/>
                </a:solidFill>
                <a:latin typeface="Times New Roman" pitchFamily="18" charset="0"/>
              </a:defRPr>
            </a:lvl3pPr>
            <a:lvl4pPr marL="1604887" indent="-229269" defTabSz="933000">
              <a:defRPr kumimoji="1" sz="2400">
                <a:solidFill>
                  <a:schemeClr val="tx1"/>
                </a:solidFill>
                <a:latin typeface="Times New Roman" pitchFamily="18" charset="0"/>
              </a:defRPr>
            </a:lvl4pPr>
            <a:lvl5pPr marL="2063426" indent="-229269" defTabSz="933000">
              <a:defRPr kumimoji="1" sz="2400">
                <a:solidFill>
                  <a:schemeClr val="tx1"/>
                </a:solidFill>
                <a:latin typeface="Times New Roman" pitchFamily="18" charset="0"/>
              </a:defRPr>
            </a:lvl5pPr>
            <a:lvl6pPr marL="2521966" indent="-229269" defTabSz="933000" eaLnBrk="0" fontAlgn="base" hangingPunct="0">
              <a:spcBef>
                <a:spcPct val="0"/>
              </a:spcBef>
              <a:spcAft>
                <a:spcPct val="0"/>
              </a:spcAft>
              <a:defRPr kumimoji="1" sz="2400">
                <a:solidFill>
                  <a:schemeClr val="tx1"/>
                </a:solidFill>
                <a:latin typeface="Times New Roman" pitchFamily="18" charset="0"/>
              </a:defRPr>
            </a:lvl6pPr>
            <a:lvl7pPr marL="2980505" indent="-229269" defTabSz="933000" eaLnBrk="0" fontAlgn="base" hangingPunct="0">
              <a:spcBef>
                <a:spcPct val="0"/>
              </a:spcBef>
              <a:spcAft>
                <a:spcPct val="0"/>
              </a:spcAft>
              <a:defRPr kumimoji="1" sz="2400">
                <a:solidFill>
                  <a:schemeClr val="tx1"/>
                </a:solidFill>
                <a:latin typeface="Times New Roman" pitchFamily="18" charset="0"/>
              </a:defRPr>
            </a:lvl7pPr>
            <a:lvl8pPr marL="3439044" indent="-229269" defTabSz="933000" eaLnBrk="0" fontAlgn="base" hangingPunct="0">
              <a:spcBef>
                <a:spcPct val="0"/>
              </a:spcBef>
              <a:spcAft>
                <a:spcPct val="0"/>
              </a:spcAft>
              <a:defRPr kumimoji="1" sz="2400">
                <a:solidFill>
                  <a:schemeClr val="tx1"/>
                </a:solidFill>
                <a:latin typeface="Times New Roman" pitchFamily="18" charset="0"/>
              </a:defRPr>
            </a:lvl8pPr>
            <a:lvl9pPr marL="3897583" indent="-229269" defTabSz="933000" eaLnBrk="0" fontAlgn="base" hangingPunct="0">
              <a:spcBef>
                <a:spcPct val="0"/>
              </a:spcBef>
              <a:spcAft>
                <a:spcPct val="0"/>
              </a:spcAft>
              <a:defRPr kumimoji="1" sz="2400">
                <a:solidFill>
                  <a:schemeClr val="tx1"/>
                </a:solidFill>
                <a:latin typeface="Times New Roman" pitchFamily="18" charset="0"/>
              </a:defRPr>
            </a:lvl9pPr>
          </a:lstStyle>
          <a:p>
            <a:fld id="{3EF21E7B-8FDA-4811-A53D-D7AEC23E2618}" type="slidenum">
              <a:rPr kumimoji="0" lang="en-US" altLang="en-US" sz="1200"/>
              <a:pPr/>
              <a:t>57</a:t>
            </a:fld>
            <a:endParaRPr kumimoji="0" lang="en-US" altLang="en-US" sz="1200"/>
          </a:p>
        </p:txBody>
      </p:sp>
      <p:sp>
        <p:nvSpPr>
          <p:cNvPr id="71684" name="Rectangle 2"/>
          <p:cNvSpPr>
            <a:spLocks noGrp="1" noRot="1" noChangeAspect="1" noChangeArrowheads="1" noTextEdit="1"/>
          </p:cNvSpPr>
          <p:nvPr>
            <p:ph type="sldImg"/>
          </p:nvPr>
        </p:nvSpPr>
        <p:spPr>
          <a:xfrm>
            <a:off x="406400" y="698500"/>
            <a:ext cx="6197600" cy="3486150"/>
          </a:xfrm>
          <a:ln/>
        </p:spPr>
      </p:sp>
      <p:sp>
        <p:nvSpPr>
          <p:cNvPr id="716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691809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A58DD150-542C-4F82-B385-B87E46248C2F}" type="datetime1">
              <a:rPr kumimoji="0" lang="en-US" altLang="en-US" sz="1200"/>
              <a:t>1/22/2024</a:t>
            </a:fld>
            <a:endParaRPr kumimoji="0" lang="en-US" altLang="en-US" sz="1200"/>
          </a:p>
        </p:txBody>
      </p:sp>
      <p:sp>
        <p:nvSpPr>
          <p:cNvPr id="7373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C9B6CA94-FB0E-4C8F-A8A2-156BAA7BC250}" type="slidenum">
              <a:rPr kumimoji="0" lang="en-US" altLang="en-US" sz="1200"/>
              <a:pPr/>
              <a:t>58</a:t>
            </a:fld>
            <a:endParaRPr kumimoji="0" lang="en-US" altLang="en-US" sz="1200"/>
          </a:p>
        </p:txBody>
      </p:sp>
      <p:sp>
        <p:nvSpPr>
          <p:cNvPr id="73732" name="Rectangle 2"/>
          <p:cNvSpPr>
            <a:spLocks noGrp="1" noRot="1" noChangeAspect="1" noChangeArrowheads="1" noTextEdit="1"/>
          </p:cNvSpPr>
          <p:nvPr>
            <p:ph type="sldImg"/>
          </p:nvPr>
        </p:nvSpPr>
        <p:spPr>
          <a:xfrm>
            <a:off x="406400" y="698500"/>
            <a:ext cx="6197600" cy="3486150"/>
          </a:xfrm>
          <a:ln/>
        </p:spPr>
      </p:sp>
      <p:sp>
        <p:nvSpPr>
          <p:cNvPr id="73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795211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B57258BC-45DA-4A71-9D1D-764856AADC96}" type="datetime1">
              <a:rPr kumimoji="0" lang="en-US" altLang="en-US" sz="1200"/>
              <a:t>1/22/2024</a:t>
            </a:fld>
            <a:endParaRPr kumimoji="0" lang="en-US" altLang="en-US" sz="1200"/>
          </a:p>
        </p:txBody>
      </p:sp>
      <p:sp>
        <p:nvSpPr>
          <p:cNvPr id="552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0CFE7CA1-3643-4702-BD91-3FCFF0906091}" type="slidenum">
              <a:rPr kumimoji="0" lang="en-US" altLang="en-US" sz="1200"/>
              <a:pPr/>
              <a:t>13</a:t>
            </a:fld>
            <a:endParaRPr kumimoji="0" lang="en-US" altLang="en-US" sz="1200"/>
          </a:p>
        </p:txBody>
      </p:sp>
      <p:sp>
        <p:nvSpPr>
          <p:cNvPr id="55300" name="Rectangle 2"/>
          <p:cNvSpPr>
            <a:spLocks noGrp="1" noRot="1" noChangeAspect="1" noChangeArrowheads="1" noTextEdit="1"/>
          </p:cNvSpPr>
          <p:nvPr>
            <p:ph type="sldImg"/>
          </p:nvPr>
        </p:nvSpPr>
        <p:spPr>
          <a:xfrm>
            <a:off x="406400" y="698500"/>
            <a:ext cx="6197600" cy="3486150"/>
          </a:xfrm>
          <a:ln/>
        </p:spPr>
      </p:sp>
      <p:sp>
        <p:nvSpPr>
          <p:cNvPr id="55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501529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59</a:t>
            </a:fld>
            <a:endParaRPr lang="en-US" altLang="en-US"/>
          </a:p>
        </p:txBody>
      </p:sp>
    </p:spTree>
    <p:extLst>
      <p:ext uri="{BB962C8B-B14F-4D97-AF65-F5344CB8AC3E}">
        <p14:creationId xmlns:p14="http://schemas.microsoft.com/office/powerpoint/2010/main" val="2390838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D419CE1F-58EA-4AE4-88CC-B352770CE053}" type="datetime1">
              <a:rPr kumimoji="0" lang="en-US" altLang="en-US" sz="1200"/>
              <a:t>1/22/2024</a:t>
            </a:fld>
            <a:endParaRPr kumimoji="0" lang="en-US" altLang="en-US" sz="1200"/>
          </a:p>
        </p:txBody>
      </p:sp>
      <p:sp>
        <p:nvSpPr>
          <p:cNvPr id="7475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EB950F1B-8FF5-45E9-82B1-5F0A62142053}" type="slidenum">
              <a:rPr kumimoji="0" lang="en-US" altLang="en-US" sz="1200"/>
              <a:pPr/>
              <a:t>60</a:t>
            </a:fld>
            <a:endParaRPr kumimoji="0" lang="en-US" altLang="en-US" sz="1200"/>
          </a:p>
        </p:txBody>
      </p:sp>
      <p:sp>
        <p:nvSpPr>
          <p:cNvPr id="74756" name="Rectangle 2"/>
          <p:cNvSpPr>
            <a:spLocks noGrp="1" noRot="1" noChangeAspect="1" noChangeArrowheads="1" noTextEdit="1"/>
          </p:cNvSpPr>
          <p:nvPr>
            <p:ph type="sldImg"/>
          </p:nvPr>
        </p:nvSpPr>
        <p:spPr>
          <a:xfrm>
            <a:off x="406400" y="698500"/>
            <a:ext cx="6197600" cy="3486150"/>
          </a:xfrm>
          <a:ln/>
        </p:spPr>
      </p:sp>
      <p:sp>
        <p:nvSpPr>
          <p:cNvPr id="747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094145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210CE6C2-DC98-42DA-85F8-7345C1629ACB}" type="datetime1">
              <a:rPr kumimoji="0" lang="en-US" altLang="en-US" sz="1200"/>
              <a:t>1/22/2024</a:t>
            </a:fld>
            <a:endParaRPr kumimoji="0" lang="en-US" altLang="en-US" sz="1200"/>
          </a:p>
        </p:txBody>
      </p:sp>
      <p:sp>
        <p:nvSpPr>
          <p:cNvPr id="7270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27AC72B1-CE75-44AB-8B12-541B2858265F}" type="slidenum">
              <a:rPr kumimoji="0" lang="en-US" altLang="en-US" sz="1200"/>
              <a:pPr/>
              <a:t>61</a:t>
            </a:fld>
            <a:endParaRPr kumimoji="0" lang="en-US" altLang="en-US" sz="1200"/>
          </a:p>
        </p:txBody>
      </p:sp>
      <p:sp>
        <p:nvSpPr>
          <p:cNvPr id="72708" name="Rectangle 2"/>
          <p:cNvSpPr>
            <a:spLocks noGrp="1" noRot="1" noChangeAspect="1" noChangeArrowheads="1" noTextEdit="1"/>
          </p:cNvSpPr>
          <p:nvPr>
            <p:ph type="sldImg"/>
          </p:nvPr>
        </p:nvSpPr>
        <p:spPr>
          <a:xfrm>
            <a:off x="406400" y="698500"/>
            <a:ext cx="6197600" cy="3486150"/>
          </a:xfrm>
          <a:ln/>
        </p:spPr>
      </p:sp>
      <p:sp>
        <p:nvSpPr>
          <p:cNvPr id="727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1909724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62</a:t>
            </a:fld>
            <a:endParaRPr lang="en-US" altLang="en-US"/>
          </a:p>
        </p:txBody>
      </p:sp>
    </p:spTree>
    <p:extLst>
      <p:ext uri="{BB962C8B-B14F-4D97-AF65-F5344CB8AC3E}">
        <p14:creationId xmlns:p14="http://schemas.microsoft.com/office/powerpoint/2010/main" val="15389207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63</a:t>
            </a:fld>
            <a:endParaRPr lang="en-US" altLang="en-US"/>
          </a:p>
        </p:txBody>
      </p:sp>
    </p:spTree>
    <p:extLst>
      <p:ext uri="{BB962C8B-B14F-4D97-AF65-F5344CB8AC3E}">
        <p14:creationId xmlns:p14="http://schemas.microsoft.com/office/powerpoint/2010/main" val="1535904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64</a:t>
            </a:fld>
            <a:endParaRPr lang="en-US" altLang="en-US"/>
          </a:p>
        </p:txBody>
      </p:sp>
    </p:spTree>
    <p:extLst>
      <p:ext uri="{BB962C8B-B14F-4D97-AF65-F5344CB8AC3E}">
        <p14:creationId xmlns:p14="http://schemas.microsoft.com/office/powerpoint/2010/main" val="39295751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65</a:t>
            </a:fld>
            <a:endParaRPr lang="en-US" altLang="en-US"/>
          </a:p>
        </p:txBody>
      </p:sp>
    </p:spTree>
    <p:extLst>
      <p:ext uri="{BB962C8B-B14F-4D97-AF65-F5344CB8AC3E}">
        <p14:creationId xmlns:p14="http://schemas.microsoft.com/office/powerpoint/2010/main" val="36363828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66</a:t>
            </a:fld>
            <a:endParaRPr lang="en-US" altLang="en-US"/>
          </a:p>
        </p:txBody>
      </p:sp>
    </p:spTree>
    <p:extLst>
      <p:ext uri="{BB962C8B-B14F-4D97-AF65-F5344CB8AC3E}">
        <p14:creationId xmlns:p14="http://schemas.microsoft.com/office/powerpoint/2010/main" val="14188975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67</a:t>
            </a:fld>
            <a:endParaRPr lang="en-US" altLang="en-US"/>
          </a:p>
        </p:txBody>
      </p:sp>
    </p:spTree>
    <p:extLst>
      <p:ext uri="{BB962C8B-B14F-4D97-AF65-F5344CB8AC3E}">
        <p14:creationId xmlns:p14="http://schemas.microsoft.com/office/powerpoint/2010/main" val="14313101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68</a:t>
            </a:fld>
            <a:endParaRPr lang="en-US" altLang="en-US"/>
          </a:p>
        </p:txBody>
      </p:sp>
    </p:spTree>
    <p:extLst>
      <p:ext uri="{BB962C8B-B14F-4D97-AF65-F5344CB8AC3E}">
        <p14:creationId xmlns:p14="http://schemas.microsoft.com/office/powerpoint/2010/main" val="80080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D5F40E0A-0A47-4A42-B9BE-CE4C108DF3B5}" type="datetime1">
              <a:rPr kumimoji="0" lang="en-US" altLang="en-US" sz="1200"/>
              <a:t>1/22/2024</a:t>
            </a:fld>
            <a:endParaRPr kumimoji="0" lang="en-US" altLang="en-US" sz="1200"/>
          </a:p>
        </p:txBody>
      </p:sp>
      <p:sp>
        <p:nvSpPr>
          <p:cNvPr id="3891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0F6B763F-CFA1-4192-B3C6-9FE63F5E1A16}" type="slidenum">
              <a:rPr kumimoji="0" lang="en-US" altLang="en-US" sz="1200"/>
              <a:pPr/>
              <a:t>17</a:t>
            </a:fld>
            <a:endParaRPr kumimoji="0" lang="en-US" altLang="en-US" sz="1200"/>
          </a:p>
        </p:txBody>
      </p:sp>
      <p:sp>
        <p:nvSpPr>
          <p:cNvPr id="38916" name="Rectangle 2"/>
          <p:cNvSpPr>
            <a:spLocks noGrp="1" noRot="1" noChangeAspect="1" noChangeArrowheads="1" noTextEdit="1"/>
          </p:cNvSpPr>
          <p:nvPr>
            <p:ph type="sldImg"/>
          </p:nvPr>
        </p:nvSpPr>
        <p:spPr>
          <a:xfrm>
            <a:off x="406400" y="698500"/>
            <a:ext cx="6197600" cy="3486150"/>
          </a:xfrm>
          <a:ln/>
        </p:spPr>
      </p:sp>
      <p:sp>
        <p:nvSpPr>
          <p:cNvPr id="389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9434751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69</a:t>
            </a:fld>
            <a:endParaRPr lang="en-US" altLang="en-US"/>
          </a:p>
        </p:txBody>
      </p:sp>
    </p:spTree>
    <p:extLst>
      <p:ext uri="{BB962C8B-B14F-4D97-AF65-F5344CB8AC3E}">
        <p14:creationId xmlns:p14="http://schemas.microsoft.com/office/powerpoint/2010/main" val="27618312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70</a:t>
            </a:fld>
            <a:endParaRPr lang="en-US" altLang="en-US"/>
          </a:p>
        </p:txBody>
      </p:sp>
    </p:spTree>
    <p:extLst>
      <p:ext uri="{BB962C8B-B14F-4D97-AF65-F5344CB8AC3E}">
        <p14:creationId xmlns:p14="http://schemas.microsoft.com/office/powerpoint/2010/main" val="21224089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71</a:t>
            </a:fld>
            <a:endParaRPr lang="en-US" altLang="en-US"/>
          </a:p>
        </p:txBody>
      </p:sp>
    </p:spTree>
    <p:extLst>
      <p:ext uri="{BB962C8B-B14F-4D97-AF65-F5344CB8AC3E}">
        <p14:creationId xmlns:p14="http://schemas.microsoft.com/office/powerpoint/2010/main" val="2598009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72</a:t>
            </a:fld>
            <a:endParaRPr lang="en-US" altLang="en-US"/>
          </a:p>
        </p:txBody>
      </p:sp>
    </p:spTree>
    <p:extLst>
      <p:ext uri="{BB962C8B-B14F-4D97-AF65-F5344CB8AC3E}">
        <p14:creationId xmlns:p14="http://schemas.microsoft.com/office/powerpoint/2010/main" val="23869162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73</a:t>
            </a:fld>
            <a:endParaRPr lang="en-US" altLang="en-US"/>
          </a:p>
        </p:txBody>
      </p:sp>
    </p:spTree>
    <p:extLst>
      <p:ext uri="{BB962C8B-B14F-4D97-AF65-F5344CB8AC3E}">
        <p14:creationId xmlns:p14="http://schemas.microsoft.com/office/powerpoint/2010/main" val="42522966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74</a:t>
            </a:fld>
            <a:endParaRPr lang="en-US" altLang="en-US"/>
          </a:p>
        </p:txBody>
      </p:sp>
    </p:spTree>
    <p:extLst>
      <p:ext uri="{BB962C8B-B14F-4D97-AF65-F5344CB8AC3E}">
        <p14:creationId xmlns:p14="http://schemas.microsoft.com/office/powerpoint/2010/main" val="4165033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50D7519F-068C-422F-9044-8326ABF9FEBD}" type="datetime1">
              <a:rPr kumimoji="0" lang="en-US" altLang="en-US" sz="1200"/>
              <a:t>1/22/2024</a:t>
            </a:fld>
            <a:endParaRPr kumimoji="0" lang="en-US" altLang="en-US" sz="1200"/>
          </a:p>
        </p:txBody>
      </p:sp>
      <p:sp>
        <p:nvSpPr>
          <p:cNvPr id="3891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0F6B763F-CFA1-4192-B3C6-9FE63F5E1A16}" type="slidenum">
              <a:rPr kumimoji="0" lang="en-US" altLang="en-US" sz="1200"/>
              <a:pPr/>
              <a:t>18</a:t>
            </a:fld>
            <a:endParaRPr kumimoji="0" lang="en-US" altLang="en-US" sz="1200"/>
          </a:p>
        </p:txBody>
      </p:sp>
      <p:sp>
        <p:nvSpPr>
          <p:cNvPr id="38916" name="Rectangle 2"/>
          <p:cNvSpPr>
            <a:spLocks noGrp="1" noRot="1" noChangeAspect="1" noChangeArrowheads="1" noTextEdit="1"/>
          </p:cNvSpPr>
          <p:nvPr>
            <p:ph type="sldImg"/>
          </p:nvPr>
        </p:nvSpPr>
        <p:spPr>
          <a:xfrm>
            <a:off x="406400" y="698500"/>
            <a:ext cx="6197600" cy="3486150"/>
          </a:xfrm>
          <a:ln/>
        </p:spPr>
      </p:sp>
      <p:sp>
        <p:nvSpPr>
          <p:cNvPr id="389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802907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94221C50-4D94-414F-9CB8-8FA761D02DB0}" type="datetime1">
              <a:rPr kumimoji="0" lang="en-US" altLang="en-US" sz="1200"/>
              <a:t>1/22/2024</a:t>
            </a:fld>
            <a:endParaRPr kumimoji="0" lang="en-US" altLang="en-US" sz="1200"/>
          </a:p>
        </p:txBody>
      </p:sp>
      <p:sp>
        <p:nvSpPr>
          <p:cNvPr id="3993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0324760F-37CD-4FD3-9B68-F1F8533AA73D}" type="slidenum">
              <a:rPr kumimoji="0" lang="en-US" altLang="en-US" sz="1200"/>
              <a:pPr/>
              <a:t>25</a:t>
            </a:fld>
            <a:endParaRPr kumimoji="0" lang="en-US" altLang="en-US" sz="1200"/>
          </a:p>
        </p:txBody>
      </p:sp>
      <p:sp>
        <p:nvSpPr>
          <p:cNvPr id="39940" name="Rectangle 2"/>
          <p:cNvSpPr>
            <a:spLocks noGrp="1" noRot="1" noChangeAspect="1" noChangeArrowheads="1" noTextEdit="1"/>
          </p:cNvSpPr>
          <p:nvPr>
            <p:ph type="sldImg"/>
          </p:nvPr>
        </p:nvSpPr>
        <p:spPr>
          <a:xfrm>
            <a:off x="406400" y="698500"/>
            <a:ext cx="6197600" cy="3486150"/>
          </a:xfrm>
          <a:ln/>
        </p:spPr>
      </p:sp>
      <p:sp>
        <p:nvSpPr>
          <p:cNvPr id="399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4143723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B79A79F4-474A-42A4-9835-BE0BC423BEC2}" type="datetime1">
              <a:rPr kumimoji="0" lang="en-US" altLang="en-US" sz="1200"/>
              <a:t>1/22/2024</a:t>
            </a:fld>
            <a:endParaRPr kumimoji="0" lang="en-US" altLang="en-US" sz="1200"/>
          </a:p>
        </p:txBody>
      </p:sp>
      <p:sp>
        <p:nvSpPr>
          <p:cNvPr id="5939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E0FF75A1-4E2F-40AA-9D27-FFDA8F38E22B}" type="slidenum">
              <a:rPr kumimoji="0" lang="en-US" altLang="en-US" sz="1200"/>
              <a:pPr/>
              <a:t>28</a:t>
            </a:fld>
            <a:endParaRPr kumimoji="0" lang="en-US" altLang="en-US" sz="1200"/>
          </a:p>
        </p:txBody>
      </p:sp>
      <p:sp>
        <p:nvSpPr>
          <p:cNvPr id="59396" name="Rectangle 2"/>
          <p:cNvSpPr>
            <a:spLocks noGrp="1" noRot="1" noChangeAspect="1" noChangeArrowheads="1" noTextEdit="1"/>
          </p:cNvSpPr>
          <p:nvPr>
            <p:ph type="sldImg"/>
          </p:nvPr>
        </p:nvSpPr>
        <p:spPr>
          <a:xfrm>
            <a:off x="406400" y="698500"/>
            <a:ext cx="6197600" cy="3486150"/>
          </a:xfrm>
          <a:ln/>
        </p:spPr>
      </p:sp>
      <p:sp>
        <p:nvSpPr>
          <p:cNvPr id="593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196643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B79A79F4-474A-42A4-9835-BE0BC423BEC2}" type="datetime1">
              <a:rPr kumimoji="0" lang="en-US" altLang="en-US" sz="1200"/>
              <a:t>1/22/2024</a:t>
            </a:fld>
            <a:endParaRPr kumimoji="0" lang="en-US" altLang="en-US" sz="1200"/>
          </a:p>
        </p:txBody>
      </p:sp>
      <p:sp>
        <p:nvSpPr>
          <p:cNvPr id="5939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E0FF75A1-4E2F-40AA-9D27-FFDA8F38E22B}" type="slidenum">
              <a:rPr kumimoji="0" lang="en-US" altLang="en-US" sz="1200"/>
              <a:pPr/>
              <a:t>29</a:t>
            </a:fld>
            <a:endParaRPr kumimoji="0" lang="en-US" altLang="en-US" sz="1200"/>
          </a:p>
        </p:txBody>
      </p:sp>
      <p:sp>
        <p:nvSpPr>
          <p:cNvPr id="59396" name="Rectangle 2"/>
          <p:cNvSpPr>
            <a:spLocks noGrp="1" noRot="1" noChangeAspect="1" noChangeArrowheads="1" noTextEdit="1"/>
          </p:cNvSpPr>
          <p:nvPr>
            <p:ph type="sldImg"/>
          </p:nvPr>
        </p:nvSpPr>
        <p:spPr>
          <a:xfrm>
            <a:off x="406400" y="698500"/>
            <a:ext cx="6197600" cy="3486150"/>
          </a:xfrm>
          <a:ln/>
        </p:spPr>
      </p:sp>
      <p:sp>
        <p:nvSpPr>
          <p:cNvPr id="593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665847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1/22/2024</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37</a:t>
            </a:fld>
            <a:endParaRPr lang="en-US" altLang="en-US"/>
          </a:p>
        </p:txBody>
      </p:sp>
    </p:spTree>
    <p:extLst>
      <p:ext uri="{BB962C8B-B14F-4D97-AF65-F5344CB8AC3E}">
        <p14:creationId xmlns:p14="http://schemas.microsoft.com/office/powerpoint/2010/main" val="3867832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400"/>
          </a:p>
        </p:txBody>
      </p:sp>
      <p:sp>
        <p:nvSpPr>
          <p:cNvPr id="5" name="Arc 3"/>
          <p:cNvSpPr>
            <a:spLocks/>
          </p:cNvSpPr>
          <p:nvPr/>
        </p:nvSpPr>
        <p:spPr bwMode="auto">
          <a:xfrm>
            <a:off x="0" y="842963"/>
            <a:ext cx="2641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2014DC3B-3339-49D7-88C6-6313D75F33AA}" type="datetime4">
              <a:rPr lang="en-US" smtClean="0"/>
              <a:t>January 22, 2024</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r>
              <a:rPr lang="en-US" altLang="en-US"/>
              <a:t>Copyright © 2000-12 Randal C. Picker</a:t>
            </a:r>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0EE4B043-8B5E-429C-A6FA-2848F13DBF58}" type="slidenum">
              <a:rPr lang="en-US" altLang="en-US"/>
              <a:pPr/>
              <a:t>‹#›</a:t>
            </a:fld>
            <a:endParaRPr lang="en-US" altLang="en-US"/>
          </a:p>
        </p:txBody>
      </p:sp>
    </p:spTree>
    <p:extLst>
      <p:ext uri="{BB962C8B-B14F-4D97-AF65-F5344CB8AC3E}">
        <p14:creationId xmlns:p14="http://schemas.microsoft.com/office/powerpoint/2010/main" val="2737293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31187214-1D19-4BB7-97A0-4FF540E3C770}" type="datetime4">
              <a:rPr lang="en-US" smtClean="0"/>
              <a:t>January 22, 2024</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D5C2989A-9306-4300-8B7F-062431B2278E}" type="slidenum">
              <a:rPr lang="en-US" altLang="en-US"/>
              <a:pPr/>
              <a:t>‹#›</a:t>
            </a:fld>
            <a:endParaRPr lang="en-US" altLang="en-US"/>
          </a:p>
        </p:txBody>
      </p:sp>
    </p:spTree>
    <p:extLst>
      <p:ext uri="{BB962C8B-B14F-4D97-AF65-F5344CB8AC3E}">
        <p14:creationId xmlns:p14="http://schemas.microsoft.com/office/powerpoint/2010/main" val="90833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E4376C1D-70A5-4ECB-825A-A5958166FE64}" type="datetime4">
              <a:rPr lang="en-US" smtClean="0"/>
              <a:t>January 22, 2024</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AC27B626-F61C-4C30-B170-E2F8F793D670}" type="slidenum">
              <a:rPr lang="en-US" altLang="en-US"/>
              <a:pPr/>
              <a:t>‹#›</a:t>
            </a:fld>
            <a:endParaRPr lang="en-US" altLang="en-US"/>
          </a:p>
        </p:txBody>
      </p:sp>
    </p:spTree>
    <p:extLst>
      <p:ext uri="{BB962C8B-B14F-4D97-AF65-F5344CB8AC3E}">
        <p14:creationId xmlns:p14="http://schemas.microsoft.com/office/powerpoint/2010/main" val="820578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lvl1pPr marL="342900" indent="-342900">
              <a:buFont typeface="Wingdings" panose="05000000000000000000" pitchFamily="2" charset="2"/>
              <a:buChar char="§"/>
              <a:defRPr/>
            </a:lvl1pPr>
            <a:lvl2pPr marL="742950" indent="-28575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DC15D647-B967-47A1-ACA9-B6C56F419A1D}" type="datetime4">
              <a:rPr lang="en-US" smtClean="0"/>
              <a:t>January 22, 2024</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F95B58CB-DA9E-43C0-AD18-453A14062F72}" type="slidenum">
              <a:rPr lang="en-US" altLang="en-US"/>
              <a:pPr/>
              <a:t>‹#›</a:t>
            </a:fld>
            <a:endParaRPr lang="en-US" altLang="en-US"/>
          </a:p>
        </p:txBody>
      </p:sp>
    </p:spTree>
    <p:extLst>
      <p:ext uri="{BB962C8B-B14F-4D97-AF65-F5344CB8AC3E}">
        <p14:creationId xmlns:p14="http://schemas.microsoft.com/office/powerpoint/2010/main" val="2554221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solidFill>
                  <a:srgbClr val="0000FF"/>
                </a:solidFill>
              </a:defRPr>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7"/>
          <p:cNvSpPr>
            <a:spLocks noGrp="1" noChangeArrowheads="1"/>
          </p:cNvSpPr>
          <p:nvPr>
            <p:ph type="sldNum" sz="quarter" idx="12"/>
          </p:nvPr>
        </p:nvSpPr>
        <p:spPr>
          <a:ln/>
        </p:spPr>
        <p:txBody>
          <a:bodyPr/>
          <a:lstStyle>
            <a:lvl1pPr>
              <a:defRPr/>
            </a:lvl1pPr>
          </a:lstStyle>
          <a:p>
            <a:fld id="{BF8C3B9D-EEA0-4363-891F-C5B2287006A1}" type="slidenum">
              <a:rPr lang="en-US" altLang="en-US"/>
              <a:pPr/>
              <a:t>‹#›</a:t>
            </a:fld>
            <a:endParaRPr lang="en-US" altLang="en-US"/>
          </a:p>
        </p:txBody>
      </p:sp>
    </p:spTree>
    <p:extLst>
      <p:ext uri="{BB962C8B-B14F-4D97-AF65-F5344CB8AC3E}">
        <p14:creationId xmlns:p14="http://schemas.microsoft.com/office/powerpoint/2010/main" val="2281337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892B945F-306B-4FE2-A083-B104B195E876}" type="datetime4">
              <a:rPr lang="en-US" smtClean="0"/>
              <a:t>January 22, 2024</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4E942CCB-23DF-473F-81E6-E259ABA81354}" type="slidenum">
              <a:rPr lang="en-US" altLang="en-US"/>
              <a:pPr/>
              <a:t>‹#›</a:t>
            </a:fld>
            <a:endParaRPr lang="en-US" altLang="en-US"/>
          </a:p>
        </p:txBody>
      </p:sp>
    </p:spTree>
    <p:extLst>
      <p:ext uri="{BB962C8B-B14F-4D97-AF65-F5344CB8AC3E}">
        <p14:creationId xmlns:p14="http://schemas.microsoft.com/office/powerpoint/2010/main" val="1268089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15FFEFC4-4CF2-4225-9631-7AEED3DA7F5D}" type="datetime4">
              <a:rPr lang="en-US" smtClean="0"/>
              <a:t>January 22, 2024</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3D36BDCA-99A1-4DA5-B665-D19920B5578C}" type="slidenum">
              <a:rPr lang="en-US" altLang="en-US"/>
              <a:pPr/>
              <a:t>‹#›</a:t>
            </a:fld>
            <a:endParaRPr lang="en-US" altLang="en-US"/>
          </a:p>
        </p:txBody>
      </p:sp>
    </p:spTree>
    <p:extLst>
      <p:ext uri="{BB962C8B-B14F-4D97-AF65-F5344CB8AC3E}">
        <p14:creationId xmlns:p14="http://schemas.microsoft.com/office/powerpoint/2010/main" val="659246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C00193BC-4635-4925-A020-8E134B96BEB8}" type="datetime4">
              <a:rPr lang="en-US" smtClean="0"/>
              <a:t>January 22, 2024</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E0B69901-13E9-4FB3-ABF4-E225F8615F33}" type="slidenum">
              <a:rPr lang="en-US" altLang="en-US"/>
              <a:pPr/>
              <a:t>‹#›</a:t>
            </a:fld>
            <a:endParaRPr lang="en-US" altLang="en-US"/>
          </a:p>
        </p:txBody>
      </p:sp>
    </p:spTree>
    <p:extLst>
      <p:ext uri="{BB962C8B-B14F-4D97-AF65-F5344CB8AC3E}">
        <p14:creationId xmlns:p14="http://schemas.microsoft.com/office/powerpoint/2010/main" val="1242675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EE813537-80FD-46C5-A68E-75D3C8C70D24}" type="datetime4">
              <a:rPr lang="en-US" smtClean="0"/>
              <a:t>January 22, 2024</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7225C77A-B321-4A99-884D-8F480AA7B1C0}" type="slidenum">
              <a:rPr lang="en-US" altLang="en-US"/>
              <a:pPr/>
              <a:t>‹#›</a:t>
            </a:fld>
            <a:endParaRPr lang="en-US" altLang="en-US"/>
          </a:p>
        </p:txBody>
      </p:sp>
    </p:spTree>
    <p:extLst>
      <p:ext uri="{BB962C8B-B14F-4D97-AF65-F5344CB8AC3E}">
        <p14:creationId xmlns:p14="http://schemas.microsoft.com/office/powerpoint/2010/main" val="396743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7EAE5D50-D5B6-497F-AF3D-FC76A3C9C3BC}" type="datetime4">
              <a:rPr lang="en-US" smtClean="0"/>
              <a:t>January 22, 2024</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B8FE63CA-2546-466E-8294-571288F75AF0}" type="slidenum">
              <a:rPr lang="en-US" altLang="en-US"/>
              <a:pPr/>
              <a:t>‹#›</a:t>
            </a:fld>
            <a:endParaRPr lang="en-US" altLang="en-US"/>
          </a:p>
        </p:txBody>
      </p:sp>
    </p:spTree>
    <p:extLst>
      <p:ext uri="{BB962C8B-B14F-4D97-AF65-F5344CB8AC3E}">
        <p14:creationId xmlns:p14="http://schemas.microsoft.com/office/powerpoint/2010/main" val="411281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F07C7CE-8FB2-4AA4-A647-ABC5B8A99B70}" type="datetime4">
              <a:rPr lang="en-US" smtClean="0"/>
              <a:t>January 22, 2024</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59D5688B-0B73-41F8-A0CA-F9FC27232506}" type="slidenum">
              <a:rPr lang="en-US" altLang="en-US"/>
              <a:pPr/>
              <a:t>‹#›</a:t>
            </a:fld>
            <a:endParaRPr lang="en-US" altLang="en-US"/>
          </a:p>
        </p:txBody>
      </p:sp>
    </p:spTree>
    <p:extLst>
      <p:ext uri="{BB962C8B-B14F-4D97-AF65-F5344CB8AC3E}">
        <p14:creationId xmlns:p14="http://schemas.microsoft.com/office/powerpoint/2010/main" val="3734055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5200C529-A91D-4FD2-A681-2DBD51ED4AF4}" type="datetime4">
              <a:rPr lang="en-US" smtClean="0"/>
              <a:t>January 22, 2024</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F453C23C-E997-486B-A801-D30630EADB41}" type="slidenum">
              <a:rPr lang="en-US" altLang="en-US"/>
              <a:pPr/>
              <a:t>‹#›</a:t>
            </a:fld>
            <a:endParaRPr lang="en-US" altLang="en-US"/>
          </a:p>
        </p:txBody>
      </p:sp>
    </p:spTree>
    <p:extLst>
      <p:ext uri="{BB962C8B-B14F-4D97-AF65-F5344CB8AC3E}">
        <p14:creationId xmlns:p14="http://schemas.microsoft.com/office/powerpoint/2010/main" val="538898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325275642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999D6B63-3789-49E9-BB30-80105575F9C3}" type="datetime4">
              <a:rPr lang="en-US" smtClean="0"/>
              <a:t>January 22, 2024</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000066"/>
                </a:solidFill>
                <a:latin typeface="+mn-lt"/>
              </a:defRPr>
            </a:lvl1pPr>
          </a:lstStyle>
          <a:p>
            <a:pPr>
              <a:defRPr/>
            </a:pPr>
            <a:r>
              <a:rPr lang="en-US" altLang="en-US"/>
              <a:t>Copyright © 2000-12 Randal C. Picker</a:t>
            </a:r>
            <a:endParaRPr lang="en-US" altLang="en-US">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fld id="{55A01778-6583-44B3-9A08-576BCC0BB15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48"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4.emf"/><Relationship Id="rId1" Type="http://schemas.openxmlformats.org/officeDocument/2006/relationships/slideLayout" Target="../slideLayouts/slideLayout6.xml"/><Relationship Id="rId4" Type="http://schemas.openxmlformats.org/officeDocument/2006/relationships/image" Target="../media/image39.emf"/></Relationships>
</file>

<file path=ppt/slides/_rels/slide3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7.emf"/></Relationships>
</file>

<file path=ppt/slides/_rels/slide4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8.emf"/><Relationship Id="rId4" Type="http://schemas.openxmlformats.org/officeDocument/2006/relationships/image" Target="../media/image47.emf"/></Relationships>
</file>

<file path=ppt/slides/_rels/slide47.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emf"/><Relationship Id="rId1" Type="http://schemas.openxmlformats.org/officeDocument/2006/relationships/slideLayout" Target="../slideLayouts/slideLayout6.xml"/><Relationship Id="rId4" Type="http://schemas.openxmlformats.org/officeDocument/2006/relationships/image" Target="../media/image11.emf"/></Relationships>
</file>

<file path=ppt/slides/_rels/slide7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2.emf"/><Relationship Id="rId1" Type="http://schemas.openxmlformats.org/officeDocument/2006/relationships/slideLayout" Target="../slideLayouts/slideLayout6.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r>
              <a:rPr lang="en-US" sz="2400" dirty="0"/>
              <a:t>Class 8: Mon 22 Jan 2024: 12:15</a:t>
            </a:r>
            <a:br>
              <a:rPr lang="en-US" sz="2400" dirty="0"/>
            </a:br>
            <a:r>
              <a:rPr lang="en-US" sz="2400" dirty="0"/>
              <a:t>Antitrust Winter 2024</a:t>
            </a:r>
            <a:br>
              <a:rPr lang="en-US" sz="2400" dirty="0"/>
            </a:br>
            <a:br>
              <a:rPr lang="en-US" sz="2400" dirty="0"/>
            </a:br>
            <a:r>
              <a:rPr lang="en-US" dirty="0"/>
              <a:t>Monopolization under Sec. 2</a:t>
            </a:r>
          </a:p>
        </p:txBody>
      </p:sp>
      <p:sp>
        <p:nvSpPr>
          <p:cNvPr id="4099" name="Rectangle 3"/>
          <p:cNvSpPr>
            <a:spLocks noGrp="1" noChangeArrowheads="1"/>
          </p:cNvSpPr>
          <p:nvPr>
            <p:ph type="subTitle" idx="1"/>
          </p:nvPr>
        </p:nvSpPr>
        <p:spPr/>
        <p:txBody>
          <a:bodyPr/>
          <a:lstStyle/>
          <a:p>
            <a:r>
              <a:rPr lang="en-US" dirty="0">
                <a:solidFill>
                  <a:srgbClr val="0000FF"/>
                </a:solidFill>
              </a:rPr>
              <a:t>Randal C. Picker</a:t>
            </a:r>
          </a:p>
          <a:p>
            <a:r>
              <a:rPr lang="en-US" sz="2000" dirty="0">
                <a:solidFill>
                  <a:srgbClr val="0000FF"/>
                </a:solidFill>
              </a:rPr>
              <a:t>James Parker Hall Distinguished Service Professor of Law</a:t>
            </a:r>
          </a:p>
          <a:p>
            <a:endParaRPr lang="en-US" sz="2000" dirty="0">
              <a:solidFill>
                <a:srgbClr val="0000FF"/>
              </a:solidFill>
            </a:endParaRPr>
          </a:p>
          <a:p>
            <a:r>
              <a:rPr lang="en-US" dirty="0">
                <a:solidFill>
                  <a:srgbClr val="0000FF"/>
                </a:solidFill>
              </a:rPr>
              <a:t>The Law School</a:t>
            </a:r>
          </a:p>
          <a:p>
            <a:r>
              <a:rPr lang="en-US" dirty="0">
                <a:solidFill>
                  <a:srgbClr val="0000FF"/>
                </a:solidFill>
              </a:rPr>
              <a:t>The University of Chicago</a:t>
            </a:r>
          </a:p>
          <a:p>
            <a:endParaRPr lang="en-US" sz="2000" dirty="0">
              <a:solidFill>
                <a:srgbClr val="0000FF"/>
              </a:solidFill>
            </a:endParaRPr>
          </a:p>
          <a:p>
            <a:r>
              <a:rPr lang="en-US" sz="1800" dirty="0">
                <a:solidFill>
                  <a:srgbClr val="0000FF"/>
                </a:solidFill>
              </a:rPr>
              <a:t>Copyright </a:t>
            </a:r>
            <a:r>
              <a:rPr lang="en-US" sz="1800">
                <a:solidFill>
                  <a:srgbClr val="0000FF"/>
                </a:solidFill>
              </a:rPr>
              <a:t>© 2000-24 </a:t>
            </a:r>
            <a:r>
              <a:rPr lang="en-US" sz="1800" dirty="0">
                <a:solidFill>
                  <a:srgbClr val="0000FF"/>
                </a:solidFill>
              </a:rPr>
              <a:t>Randal C. Picker.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2396" y="-2"/>
            <a:ext cx="5669605" cy="33251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Vote (And a New Title for the Bill)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8304415" y="6488668"/>
            <a:ext cx="38875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Congressional Record (8 Apr 1890)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35721" y="166253"/>
            <a:ext cx="4862696" cy="6534585"/>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3201122" y="1046840"/>
            <a:ext cx="5103293" cy="5258948"/>
          </a:xfrm>
          <a:prstGeom prst="rect">
            <a:avLst/>
          </a:prstGeom>
          <a:ln w="6350">
            <a:solidFill>
              <a:schemeClr val="tx1"/>
            </a:solidFill>
          </a:ln>
        </p:spPr>
      </p:pic>
    </p:spTree>
    <p:extLst>
      <p:ext uri="{BB962C8B-B14F-4D97-AF65-F5344CB8AC3E}">
        <p14:creationId xmlns:p14="http://schemas.microsoft.com/office/powerpoint/2010/main" val="420367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0665" y="-2"/>
            <a:ext cx="2711336" cy="32835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Sherman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9410006" y="6488668"/>
            <a:ext cx="278199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26 Stat 209 (2 July 1890)</a:t>
            </a:r>
          </a:p>
        </p:txBody>
      </p:sp>
      <p:pic>
        <p:nvPicPr>
          <p:cNvPr id="8" name="Picture 7"/>
          <p:cNvPicPr>
            <a:picLocks noChangeAspect="1"/>
          </p:cNvPicPr>
          <p:nvPr/>
        </p:nvPicPr>
        <p:blipFill>
          <a:blip r:embed="rId2"/>
          <a:stretch>
            <a:fillRect/>
          </a:stretch>
        </p:blipFill>
        <p:spPr>
          <a:xfrm>
            <a:off x="304800" y="148412"/>
            <a:ext cx="4307244" cy="6557188"/>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4766805" y="148412"/>
            <a:ext cx="4232129" cy="6557188"/>
          </a:xfrm>
          <a:prstGeom prst="rect">
            <a:avLst/>
          </a:prstGeom>
          <a:ln w="6350">
            <a:solidFill>
              <a:schemeClr val="tx1"/>
            </a:solidFill>
          </a:ln>
        </p:spPr>
      </p:pic>
    </p:spTree>
    <p:extLst>
      <p:ext uri="{BB962C8B-B14F-4D97-AF65-F5344CB8AC3E}">
        <p14:creationId xmlns:p14="http://schemas.microsoft.com/office/powerpoint/2010/main" val="1272646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0839275-5D2A-4D0A-9956-B04D84814ECE}" type="slidenum">
              <a:rPr lang="en-US" altLang="en-US" sz="1400">
                <a:solidFill>
                  <a:srgbClr val="000066"/>
                </a:solidFill>
                <a:latin typeface="Arial" panose="020B0604020202020204" pitchFamily="34" charset="0"/>
              </a:rPr>
              <a:pPr/>
              <a:t>12</a:t>
            </a:fld>
            <a:endParaRPr lang="en-US" altLang="en-US" sz="1400">
              <a:solidFill>
                <a:srgbClr val="000066"/>
              </a:solidFill>
              <a:latin typeface="Arial" panose="020B0604020202020204" pitchFamily="34" charset="0"/>
            </a:endParaRPr>
          </a:p>
        </p:txBody>
      </p:sp>
      <p:sp>
        <p:nvSpPr>
          <p:cNvPr id="6149" name="Rectangle 2"/>
          <p:cNvSpPr>
            <a:spLocks noGrp="1" noChangeArrowheads="1"/>
          </p:cNvSpPr>
          <p:nvPr>
            <p:ph type="title"/>
          </p:nvPr>
        </p:nvSpPr>
        <p:spPr/>
        <p:txBody>
          <a:bodyPr/>
          <a:lstStyle/>
          <a:p>
            <a:r>
              <a:rPr lang="en-US"/>
              <a:t>Sherman Act Sec. 2</a:t>
            </a:r>
          </a:p>
        </p:txBody>
      </p:sp>
      <p:sp>
        <p:nvSpPr>
          <p:cNvPr id="6150" name="Rectangle 3"/>
          <p:cNvSpPr>
            <a:spLocks noGrp="1" noChangeArrowheads="1"/>
          </p:cNvSpPr>
          <p:nvPr>
            <p:ph type="body" idx="1"/>
          </p:nvPr>
        </p:nvSpPr>
        <p:spPr/>
        <p:txBody>
          <a:bodyPr/>
          <a:lstStyle/>
          <a:p>
            <a:r>
              <a:rPr lang="en-US" dirty="0">
                <a:solidFill>
                  <a:schemeClr val="tx1"/>
                </a:solidFill>
              </a:rPr>
              <a:t>Every person who shall monopolize, or attempt to monopolize, or combine or conspire with any other person or persons, to monopolize any part of the trade or commerce among the several States, or with foreign nations, shall be deemed guilty of a felony,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11FA97C-1431-440B-ADE8-DC66D6A3AD37}" type="slidenum">
              <a:rPr lang="en-US" altLang="en-US" sz="1400">
                <a:solidFill>
                  <a:srgbClr val="000066"/>
                </a:solidFill>
                <a:latin typeface="Arial" panose="020B0604020202020204" pitchFamily="34" charset="0"/>
              </a:rPr>
              <a:pPr/>
              <a:t>13</a:t>
            </a:fld>
            <a:endParaRPr lang="en-US" altLang="en-US" sz="1400">
              <a:solidFill>
                <a:srgbClr val="000066"/>
              </a:solidFill>
              <a:latin typeface="Arial" panose="020B0604020202020204" pitchFamily="34" charset="0"/>
            </a:endParaRPr>
          </a:p>
        </p:txBody>
      </p:sp>
      <p:sp>
        <p:nvSpPr>
          <p:cNvPr id="7173" name="Rectangle 2"/>
          <p:cNvSpPr>
            <a:spLocks noGrp="1" noChangeArrowheads="1"/>
          </p:cNvSpPr>
          <p:nvPr>
            <p:ph type="title"/>
          </p:nvPr>
        </p:nvSpPr>
        <p:spPr/>
        <p:txBody>
          <a:bodyPr/>
          <a:lstStyle/>
          <a:p>
            <a:r>
              <a:rPr lang="en-US" dirty="0"/>
              <a:t>Sherman Act Sec. 2</a:t>
            </a:r>
          </a:p>
        </p:txBody>
      </p:sp>
      <p:sp>
        <p:nvSpPr>
          <p:cNvPr id="7174" name="Rectangle 3"/>
          <p:cNvSpPr>
            <a:spLocks noGrp="1" noChangeArrowheads="1"/>
          </p:cNvSpPr>
          <p:nvPr>
            <p:ph type="body" idx="1"/>
          </p:nvPr>
        </p:nvSpPr>
        <p:spPr/>
        <p:txBody>
          <a:bodyPr/>
          <a:lstStyle/>
          <a:p>
            <a:r>
              <a:rPr lang="en-US">
                <a:solidFill>
                  <a:schemeClr val="tx1"/>
                </a:solidFill>
              </a:rPr>
              <a:t>and, on conviction thereof, shall be punished by fine not exceeding $10,000,000 if a corporation, or, if any other person, $350,000, or by imprisonment not exceeding three years, or by both said punishments, in the discretion of the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SA1 v. SA2</a:t>
            </a:r>
          </a:p>
        </p:txBody>
      </p:sp>
      <p:sp>
        <p:nvSpPr>
          <p:cNvPr id="3" name="Content Placeholder 2"/>
          <p:cNvSpPr>
            <a:spLocks noGrp="1"/>
          </p:cNvSpPr>
          <p:nvPr>
            <p:ph idx="1"/>
          </p:nvPr>
        </p:nvSpPr>
        <p:spPr/>
        <p:txBody>
          <a:bodyPr/>
          <a:lstStyle/>
          <a:p>
            <a:r>
              <a:rPr lang="en-US" dirty="0"/>
              <a:t>Hypo 1</a:t>
            </a:r>
          </a:p>
          <a:p>
            <a:pPr lvl="1"/>
            <a:r>
              <a:rPr lang="en-US" dirty="0"/>
              <a:t>Eight competitors, each with 10% of the relevant market, form a cartel</a:t>
            </a:r>
          </a:p>
          <a:p>
            <a:pPr lvl="1"/>
            <a:r>
              <a:rPr lang="en-US" dirty="0"/>
              <a:t>They agree on a price for the product of $7</a:t>
            </a:r>
          </a:p>
          <a:p>
            <a:r>
              <a:rPr lang="en-US" dirty="0"/>
              <a:t>Is this a violation of SA1?</a:t>
            </a:r>
          </a:p>
        </p:txBody>
      </p:sp>
      <p:sp>
        <p:nvSpPr>
          <p:cNvPr id="6" name="Slide Number Placeholder 5"/>
          <p:cNvSpPr>
            <a:spLocks noGrp="1"/>
          </p:cNvSpPr>
          <p:nvPr>
            <p:ph type="sldNum" sz="quarter" idx="12"/>
          </p:nvPr>
        </p:nvSpPr>
        <p:spPr/>
        <p:txBody>
          <a:bodyPr/>
          <a:lstStyle/>
          <a:p>
            <a:pPr>
              <a:defRPr/>
            </a:pPr>
            <a:fld id="{2B280687-70EE-4161-93FA-71EF6C13C5C0}" type="slidenum">
              <a:rPr lang="en-US" altLang="en-US" smtClean="0"/>
              <a:pPr>
                <a:defRPr/>
              </a:pPr>
              <a:t>14</a:t>
            </a:fld>
            <a:endParaRPr lang="en-US" altLang="en-US"/>
          </a:p>
        </p:txBody>
      </p:sp>
      <p:sp>
        <p:nvSpPr>
          <p:cNvPr id="7" name="Text Box 5"/>
          <p:cNvSpPr txBox="1">
            <a:spLocks noChangeArrowheads="1"/>
          </p:cNvSpPr>
          <p:nvPr/>
        </p:nvSpPr>
        <p:spPr bwMode="auto">
          <a:xfrm>
            <a:off x="10116588" y="0"/>
            <a:ext cx="207541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2)</a:t>
            </a:r>
          </a:p>
        </p:txBody>
      </p:sp>
    </p:spTree>
    <p:extLst>
      <p:ext uri="{BB962C8B-B14F-4D97-AF65-F5344CB8AC3E}">
        <p14:creationId xmlns:p14="http://schemas.microsoft.com/office/powerpoint/2010/main" val="4266188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SA1 v. SA2</a:t>
            </a:r>
          </a:p>
        </p:txBody>
      </p:sp>
      <p:sp>
        <p:nvSpPr>
          <p:cNvPr id="3" name="Content Placeholder 2"/>
          <p:cNvSpPr>
            <a:spLocks noGrp="1"/>
          </p:cNvSpPr>
          <p:nvPr>
            <p:ph idx="1"/>
          </p:nvPr>
        </p:nvSpPr>
        <p:spPr/>
        <p:txBody>
          <a:bodyPr/>
          <a:lstStyle/>
          <a:p>
            <a:r>
              <a:rPr lang="en-US" dirty="0"/>
              <a:t>Hypo 2</a:t>
            </a:r>
          </a:p>
          <a:p>
            <a:pPr lvl="1"/>
            <a:r>
              <a:rPr lang="en-US" dirty="0"/>
              <a:t>A single firm has 80% of the relevant market (and has achieved that position via wholly legitimate means)</a:t>
            </a:r>
          </a:p>
          <a:p>
            <a:pPr lvl="1"/>
            <a:r>
              <a:rPr lang="en-US" dirty="0"/>
              <a:t>It sets a price for the product of $7</a:t>
            </a:r>
          </a:p>
          <a:p>
            <a:r>
              <a:rPr lang="en-US" dirty="0"/>
              <a:t>Is this a violation of SA2? Should hypo 1 and hypo 2 be treated the same?</a:t>
            </a:r>
          </a:p>
        </p:txBody>
      </p:sp>
      <p:sp>
        <p:nvSpPr>
          <p:cNvPr id="6" name="Slide Number Placeholder 5"/>
          <p:cNvSpPr>
            <a:spLocks noGrp="1"/>
          </p:cNvSpPr>
          <p:nvPr>
            <p:ph type="sldNum" sz="quarter" idx="12"/>
          </p:nvPr>
        </p:nvSpPr>
        <p:spPr/>
        <p:txBody>
          <a:bodyPr/>
          <a:lstStyle/>
          <a:p>
            <a:pPr>
              <a:defRPr/>
            </a:pPr>
            <a:fld id="{2B280687-70EE-4161-93FA-71EF6C13C5C0}" type="slidenum">
              <a:rPr lang="en-US" altLang="en-US" smtClean="0"/>
              <a:pPr>
                <a:defRPr/>
              </a:pPr>
              <a:t>15</a:t>
            </a:fld>
            <a:endParaRPr lang="en-US" altLang="en-US"/>
          </a:p>
        </p:txBody>
      </p:sp>
      <p:sp>
        <p:nvSpPr>
          <p:cNvPr id="7" name="Text Box 5"/>
          <p:cNvSpPr txBox="1">
            <a:spLocks noChangeArrowheads="1"/>
          </p:cNvSpPr>
          <p:nvPr/>
        </p:nvSpPr>
        <p:spPr bwMode="auto">
          <a:xfrm>
            <a:off x="10068560" y="0"/>
            <a:ext cx="212344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2)</a:t>
            </a:r>
          </a:p>
        </p:txBody>
      </p:sp>
    </p:spTree>
    <p:extLst>
      <p:ext uri="{BB962C8B-B14F-4D97-AF65-F5344CB8AC3E}">
        <p14:creationId xmlns:p14="http://schemas.microsoft.com/office/powerpoint/2010/main" val="958559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6348" y="-1"/>
            <a:ext cx="231565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Lorain Journal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pic>
        <p:nvPicPr>
          <p:cNvPr id="5" name="Picture 4"/>
          <p:cNvPicPr>
            <a:picLocks noChangeAspect="1"/>
          </p:cNvPicPr>
          <p:nvPr/>
        </p:nvPicPr>
        <p:blipFill>
          <a:blip r:embed="rId2"/>
          <a:stretch>
            <a:fillRect/>
          </a:stretch>
        </p:blipFill>
        <p:spPr>
          <a:xfrm>
            <a:off x="3802742" y="125623"/>
            <a:ext cx="3856446" cy="6575215"/>
          </a:xfrm>
          <a:prstGeom prst="rect">
            <a:avLst/>
          </a:prstGeom>
          <a:ln w="6350">
            <a:solidFill>
              <a:schemeClr val="tx1"/>
            </a:solidFill>
          </a:ln>
        </p:spPr>
      </p:pic>
      <p:sp>
        <p:nvSpPr>
          <p:cNvPr id="6" name="Text Box 5">
            <a:extLst>
              <a:ext uri="{FF2B5EF4-FFF2-40B4-BE49-F238E27FC236}">
                <a16:creationId xmlns:a16="http://schemas.microsoft.com/office/drawing/2014/main" id="{B4886DD1-D4E9-B665-9D91-D9A44AA9893E}"/>
              </a:ext>
            </a:extLst>
          </p:cNvPr>
          <p:cNvSpPr txBox="1">
            <a:spLocks noChangeArrowheads="1"/>
          </p:cNvSpPr>
          <p:nvPr/>
        </p:nvSpPr>
        <p:spPr bwMode="auto">
          <a:xfrm>
            <a:off x="9950824" y="6488668"/>
            <a:ext cx="224117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342 U.S. 143 (1951)</a:t>
            </a:r>
          </a:p>
        </p:txBody>
      </p:sp>
    </p:spTree>
    <p:extLst>
      <p:ext uri="{BB962C8B-B14F-4D97-AF65-F5344CB8AC3E}">
        <p14:creationId xmlns:p14="http://schemas.microsoft.com/office/powerpoint/2010/main" val="308375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9347200" y="6248400"/>
            <a:ext cx="2540000" cy="457200"/>
          </a:xfrm>
          <a:prstGeom prst="rect">
            <a:avLst/>
          </a:prstGeom>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F11D33F-F1BB-4BB9-B10F-89AB5F9C8F77}" type="slidenum">
              <a:rPr lang="en-US" altLang="en-US" sz="1400">
                <a:solidFill>
                  <a:srgbClr val="000066"/>
                </a:solidFill>
                <a:latin typeface="Arial" panose="020B0604020202020204" pitchFamily="34" charset="0"/>
              </a:rPr>
              <a:pPr/>
              <a:t>17</a:t>
            </a:fld>
            <a:endParaRPr lang="en-US" altLang="en-US" sz="1400">
              <a:solidFill>
                <a:srgbClr val="000066"/>
              </a:solidFill>
              <a:latin typeface="Arial" panose="020B0604020202020204" pitchFamily="34" charset="0"/>
            </a:endParaRPr>
          </a:p>
        </p:txBody>
      </p:sp>
      <p:sp>
        <p:nvSpPr>
          <p:cNvPr id="6149" name="Rectangle 2"/>
          <p:cNvSpPr>
            <a:spLocks noGrp="1" noChangeArrowheads="1"/>
          </p:cNvSpPr>
          <p:nvPr>
            <p:ph type="title"/>
          </p:nvPr>
        </p:nvSpPr>
        <p:spPr/>
        <p:txBody>
          <a:bodyPr/>
          <a:lstStyle/>
          <a:p>
            <a:r>
              <a:rPr lang="en-US" dirty="0"/>
              <a:t>Lorain Journal (US 1951)</a:t>
            </a:r>
          </a:p>
        </p:txBody>
      </p:sp>
      <p:sp>
        <p:nvSpPr>
          <p:cNvPr id="6150" name="Rectangle 3"/>
          <p:cNvSpPr>
            <a:spLocks noGrp="1" noChangeArrowheads="1"/>
          </p:cNvSpPr>
          <p:nvPr>
            <p:ph type="body" idx="1"/>
          </p:nvPr>
        </p:nvSpPr>
        <p:spPr/>
        <p:txBody>
          <a:bodyPr/>
          <a:lstStyle/>
          <a:p>
            <a:pPr>
              <a:lnSpc>
                <a:spcPct val="90000"/>
              </a:lnSpc>
            </a:pPr>
            <a:r>
              <a:rPr lang="en-US" dirty="0"/>
              <a:t>The Arc of Competition Here</a:t>
            </a:r>
          </a:p>
          <a:p>
            <a:pPr lvl="1">
              <a:lnSpc>
                <a:spcPct val="90000"/>
              </a:lnSpc>
            </a:pPr>
            <a:r>
              <a:rPr lang="en-US" dirty="0"/>
              <a:t>1932: Lorain Journal buys Times-Herald, only daily newspaper competition</a:t>
            </a:r>
          </a:p>
          <a:p>
            <a:pPr lvl="1">
              <a:lnSpc>
                <a:spcPct val="90000"/>
              </a:lnSpc>
            </a:pPr>
            <a:r>
              <a:rPr lang="en-US" dirty="0"/>
              <a:t>Sunday-News left as chief Lorain print competition</a:t>
            </a:r>
          </a:p>
          <a:p>
            <a:pPr lvl="1">
              <a:lnSpc>
                <a:spcPct val="90000"/>
              </a:lnSpc>
            </a:pPr>
            <a:r>
              <a:rPr lang="en-US" dirty="0"/>
              <a:t>1933-1948: Local monopoly (?) in distribution of news and ads</a:t>
            </a:r>
          </a:p>
          <a:p>
            <a:pPr lvl="1">
              <a:lnSpc>
                <a:spcPct val="90000"/>
              </a:lnSpc>
            </a:pPr>
            <a:r>
              <a:rPr lang="en-US" dirty="0"/>
              <a:t>1948: Radio station WEOL starts</a:t>
            </a:r>
          </a:p>
        </p:txBody>
      </p:sp>
    </p:spTree>
    <p:extLst>
      <p:ext uri="{BB962C8B-B14F-4D97-AF65-F5344CB8AC3E}">
        <p14:creationId xmlns:p14="http://schemas.microsoft.com/office/powerpoint/2010/main" val="3090335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9347200" y="6248400"/>
            <a:ext cx="2540000" cy="457200"/>
          </a:xfrm>
          <a:prstGeom prst="rect">
            <a:avLst/>
          </a:prstGeom>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F11D33F-F1BB-4BB9-B10F-89AB5F9C8F77}" type="slidenum">
              <a:rPr lang="en-US" altLang="en-US" sz="1400">
                <a:solidFill>
                  <a:srgbClr val="000066"/>
                </a:solidFill>
                <a:latin typeface="Arial" panose="020B0604020202020204" pitchFamily="34" charset="0"/>
              </a:rPr>
              <a:pPr/>
              <a:t>18</a:t>
            </a:fld>
            <a:endParaRPr lang="en-US" altLang="en-US" sz="1400">
              <a:solidFill>
                <a:srgbClr val="000066"/>
              </a:solidFill>
              <a:latin typeface="Arial" panose="020B0604020202020204" pitchFamily="34" charset="0"/>
            </a:endParaRPr>
          </a:p>
        </p:txBody>
      </p:sp>
      <p:sp>
        <p:nvSpPr>
          <p:cNvPr id="6149" name="Rectangle 2"/>
          <p:cNvSpPr>
            <a:spLocks noGrp="1" noChangeArrowheads="1"/>
          </p:cNvSpPr>
          <p:nvPr>
            <p:ph type="title"/>
          </p:nvPr>
        </p:nvSpPr>
        <p:spPr/>
        <p:txBody>
          <a:bodyPr/>
          <a:lstStyle/>
          <a:p>
            <a:r>
              <a:rPr lang="en-US" dirty="0"/>
              <a:t>Lorain Journal (US 1951)</a:t>
            </a:r>
          </a:p>
        </p:txBody>
      </p:sp>
      <p:sp>
        <p:nvSpPr>
          <p:cNvPr id="6150" name="Rectangle 3"/>
          <p:cNvSpPr>
            <a:spLocks noGrp="1" noChangeArrowheads="1"/>
          </p:cNvSpPr>
          <p:nvPr>
            <p:ph type="body" idx="1"/>
          </p:nvPr>
        </p:nvSpPr>
        <p:spPr/>
        <p:txBody>
          <a:bodyPr/>
          <a:lstStyle/>
          <a:p>
            <a:pPr>
              <a:lnSpc>
                <a:spcPct val="90000"/>
              </a:lnSpc>
            </a:pPr>
            <a:r>
              <a:rPr lang="en-US" dirty="0"/>
              <a:t>Key Facts</a:t>
            </a:r>
          </a:p>
          <a:p>
            <a:pPr lvl="1">
              <a:lnSpc>
                <a:spcPct val="90000"/>
              </a:lnSpc>
            </a:pPr>
            <a:r>
              <a:rPr lang="en-US" dirty="0"/>
              <a:t>Journal starts exclusivity policy: us or them</a:t>
            </a:r>
          </a:p>
          <a:p>
            <a:pPr lvl="1">
              <a:lnSpc>
                <a:spcPct val="90000"/>
              </a:lnSpc>
            </a:pPr>
            <a:r>
              <a:rPr lang="en-US" dirty="0"/>
              <a:t>District court enjoined program as violation of Section 2 of the Sherman Act</a:t>
            </a:r>
          </a:p>
        </p:txBody>
      </p:sp>
    </p:spTree>
    <p:extLst>
      <p:ext uri="{BB962C8B-B14F-4D97-AF65-F5344CB8AC3E}">
        <p14:creationId xmlns:p14="http://schemas.microsoft.com/office/powerpoint/2010/main" val="1407891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3844" y="-2"/>
            <a:ext cx="4018157" cy="4220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Position of Lorain Journal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Lorain Journal (US 1951)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211014"/>
            <a:ext cx="3661983" cy="648982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636265" y="1821800"/>
            <a:ext cx="9030092" cy="3719464"/>
          </a:xfrm>
          <a:prstGeom prst="rect">
            <a:avLst/>
          </a:prstGeom>
          <a:ln w="6350">
            <a:solidFill>
              <a:schemeClr val="tx1"/>
            </a:solidFill>
          </a:ln>
        </p:spPr>
      </p:pic>
    </p:spTree>
    <p:extLst>
      <p:ext uri="{BB962C8B-B14F-4D97-AF65-F5344CB8AC3E}">
        <p14:creationId xmlns:p14="http://schemas.microsoft.com/office/powerpoint/2010/main" val="184378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5861" y="-2"/>
            <a:ext cx="766614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Full and Free Competition, Raise Cost to Consumer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p:cNvSpPr txBox="1">
            <a:spLocks noChangeArrowheads="1"/>
          </p:cNvSpPr>
          <p:nvPr/>
        </p:nvSpPr>
        <p:spPr bwMode="auto">
          <a:xfrm>
            <a:off x="9576078" y="6488668"/>
            <a:ext cx="261592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3445 (14 Aug 1888)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05898" y="184664"/>
            <a:ext cx="4295439" cy="6516174"/>
          </a:xfrm>
          <a:prstGeom prst="rect">
            <a:avLst/>
          </a:prstGeom>
          <a:ln w="6350">
            <a:solidFill>
              <a:schemeClr val="bg2"/>
            </a:solidFill>
          </a:ln>
        </p:spPr>
      </p:pic>
      <p:pic>
        <p:nvPicPr>
          <p:cNvPr id="9" name="Picture 8"/>
          <p:cNvPicPr>
            <a:picLocks noChangeAspect="1"/>
          </p:cNvPicPr>
          <p:nvPr/>
        </p:nvPicPr>
        <p:blipFill>
          <a:blip r:embed="rId3"/>
          <a:stretch>
            <a:fillRect/>
          </a:stretch>
        </p:blipFill>
        <p:spPr>
          <a:xfrm>
            <a:off x="1350581" y="1416066"/>
            <a:ext cx="10049027" cy="4712200"/>
          </a:xfrm>
          <a:prstGeom prst="rect">
            <a:avLst/>
          </a:prstGeom>
          <a:ln w="6350">
            <a:solidFill>
              <a:schemeClr val="tx1"/>
            </a:solidFill>
          </a:ln>
        </p:spPr>
      </p:pic>
    </p:spTree>
    <p:extLst>
      <p:ext uri="{BB962C8B-B14F-4D97-AF65-F5344CB8AC3E}">
        <p14:creationId xmlns:p14="http://schemas.microsoft.com/office/powerpoint/2010/main" val="302049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9720" y="-2"/>
            <a:ext cx="3002281" cy="46159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Other Newspapers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Lorain Journal (US 1951)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10265" y="230797"/>
            <a:ext cx="3637663" cy="644672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892670" y="1266725"/>
            <a:ext cx="9017056" cy="4660600"/>
          </a:xfrm>
          <a:prstGeom prst="rect">
            <a:avLst/>
          </a:prstGeom>
          <a:ln w="6350">
            <a:solidFill>
              <a:schemeClr val="tx1"/>
            </a:solidFill>
          </a:ln>
        </p:spPr>
      </p:pic>
    </p:spTree>
    <p:extLst>
      <p:ext uri="{BB962C8B-B14F-4D97-AF65-F5344CB8AC3E}">
        <p14:creationId xmlns:p14="http://schemas.microsoft.com/office/powerpoint/2010/main" val="418883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6732" y="-2"/>
            <a:ext cx="321526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Radio Station WEOL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Lorain Journal (US 1951)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209932" y="209003"/>
            <a:ext cx="3666958" cy="6503563"/>
          </a:xfrm>
          <a:prstGeom prst="rect">
            <a:avLst/>
          </a:prstGeom>
          <a:ln w="6350">
            <a:solidFill>
              <a:schemeClr val="tx1"/>
            </a:solidFill>
          </a:ln>
        </p:spPr>
      </p:pic>
      <p:pic>
        <p:nvPicPr>
          <p:cNvPr id="10" name="Picture 9"/>
          <p:cNvPicPr>
            <a:picLocks noChangeAspect="1"/>
          </p:cNvPicPr>
          <p:nvPr/>
        </p:nvPicPr>
        <p:blipFill>
          <a:blip r:embed="rId3"/>
          <a:stretch>
            <a:fillRect/>
          </a:stretch>
        </p:blipFill>
        <p:spPr>
          <a:xfrm>
            <a:off x="2132559" y="1095424"/>
            <a:ext cx="8393401" cy="5393244"/>
          </a:xfrm>
          <a:prstGeom prst="rect">
            <a:avLst/>
          </a:prstGeom>
          <a:ln w="6350">
            <a:solidFill>
              <a:schemeClr val="tx1"/>
            </a:solidFill>
          </a:ln>
        </p:spPr>
      </p:pic>
    </p:spTree>
    <p:extLst>
      <p:ext uri="{BB962C8B-B14F-4D97-AF65-F5344CB8AC3E}">
        <p14:creationId xmlns:p14="http://schemas.microsoft.com/office/powerpoint/2010/main" val="387686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6732" y="-2"/>
            <a:ext cx="3215269"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Radio Station WEOL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Lorain Journal (US 1951)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168555" y="184663"/>
            <a:ext cx="3666959" cy="6503565"/>
          </a:xfrm>
          <a:prstGeom prst="rect">
            <a:avLst/>
          </a:prstGeom>
          <a:ln w="6350">
            <a:solidFill>
              <a:schemeClr val="tx1"/>
            </a:solidFill>
          </a:ln>
        </p:spPr>
      </p:pic>
      <p:pic>
        <p:nvPicPr>
          <p:cNvPr id="5" name="Picture 4"/>
          <p:cNvPicPr>
            <a:picLocks noChangeAspect="1"/>
          </p:cNvPicPr>
          <p:nvPr/>
        </p:nvPicPr>
        <p:blipFill>
          <a:blip r:embed="rId3"/>
          <a:stretch>
            <a:fillRect/>
          </a:stretch>
        </p:blipFill>
        <p:spPr>
          <a:xfrm>
            <a:off x="1676400" y="1453828"/>
            <a:ext cx="9639530" cy="4674438"/>
          </a:xfrm>
          <a:prstGeom prst="rect">
            <a:avLst/>
          </a:prstGeom>
          <a:ln w="6350">
            <a:solidFill>
              <a:schemeClr val="tx1"/>
            </a:solidFill>
          </a:ln>
        </p:spPr>
      </p:pic>
    </p:spTree>
    <p:extLst>
      <p:ext uri="{BB962C8B-B14F-4D97-AF65-F5344CB8AC3E}">
        <p14:creationId xmlns:p14="http://schemas.microsoft.com/office/powerpoint/2010/main" val="277601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5777" y="-2"/>
            <a:ext cx="7446223" cy="38479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Defining Markets in Lorain Journal (TTYN (1 of 3))</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graphicFrame>
        <p:nvGraphicFramePr>
          <p:cNvPr id="12" name="Table 11"/>
          <p:cNvGraphicFramePr>
            <a:graphicFrameLocks noGrp="1"/>
          </p:cNvGraphicFramePr>
          <p:nvPr/>
        </p:nvGraphicFramePr>
        <p:xfrm>
          <a:off x="2458915" y="1402129"/>
          <a:ext cx="5562600" cy="1873250"/>
        </p:xfrm>
        <a:graphic>
          <a:graphicData uri="http://schemas.openxmlformats.org/drawingml/2006/table">
            <a:tbl>
              <a:tblPr/>
              <a:tblGrid>
                <a:gridCol w="2197100">
                  <a:extLst>
                    <a:ext uri="{9D8B030D-6E8A-4147-A177-3AD203B41FA5}">
                      <a16:colId xmlns:a16="http://schemas.microsoft.com/office/drawing/2014/main" val="885661535"/>
                    </a:ext>
                  </a:extLst>
                </a:gridCol>
                <a:gridCol w="1714500">
                  <a:extLst>
                    <a:ext uri="{9D8B030D-6E8A-4147-A177-3AD203B41FA5}">
                      <a16:colId xmlns:a16="http://schemas.microsoft.com/office/drawing/2014/main" val="1410054940"/>
                    </a:ext>
                  </a:extLst>
                </a:gridCol>
                <a:gridCol w="1651000">
                  <a:extLst>
                    <a:ext uri="{9D8B030D-6E8A-4147-A177-3AD203B41FA5}">
                      <a16:colId xmlns:a16="http://schemas.microsoft.com/office/drawing/2014/main" val="351083949"/>
                    </a:ext>
                  </a:extLst>
                </a:gridCol>
              </a:tblGrid>
              <a:tr h="374650">
                <a:tc>
                  <a:txBody>
                    <a:bodyPr/>
                    <a:lstStyle/>
                    <a:p>
                      <a:pPr algn="l" fontAlgn="b"/>
                      <a:r>
                        <a:rPr lang="en-US" sz="2400" b="0" i="0" u="none" strike="noStrike">
                          <a:solidFill>
                            <a:srgbClr val="000000"/>
                          </a:solidFill>
                          <a:effectLst/>
                          <a:latin typeface="Arial" panose="020B0604020202020204" pitchFamily="34" charset="0"/>
                        </a:rPr>
                        <a:t>Version 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24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24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3034131376"/>
                  </a:ext>
                </a:extLst>
              </a:tr>
              <a:tr h="374650">
                <a:tc>
                  <a:txBody>
                    <a:bodyPr/>
                    <a:lstStyle/>
                    <a:p>
                      <a:pPr algn="l" fontAlgn="b"/>
                      <a:r>
                        <a:rPr lang="en-US" sz="2400" b="0" i="0" u="none" strike="noStrike">
                          <a:solidFill>
                            <a:srgbClr val="000000"/>
                          </a:solidFill>
                          <a:effectLst/>
                          <a:latin typeface="Arial" panose="020B0604020202020204" pitchFamily="34" charset="0"/>
                        </a:rPr>
                        <a:t>Newspaper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Circulation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Mkt Share?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392129180"/>
                  </a:ext>
                </a:extLst>
              </a:tr>
              <a:tr h="374650">
                <a:tc>
                  <a:txBody>
                    <a:bodyPr/>
                    <a:lstStyle/>
                    <a:p>
                      <a:pPr algn="l" fontAlgn="b"/>
                      <a:r>
                        <a:rPr lang="en-US" sz="2400" b="0" i="0" u="none" strike="noStrike">
                          <a:solidFill>
                            <a:srgbClr val="000000"/>
                          </a:solidFill>
                          <a:effectLst/>
                          <a:latin typeface="Arial" panose="020B0604020202020204" pitchFamily="34" charset="0"/>
                        </a:rPr>
                        <a:t>Lorain Journal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13000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81.3%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3095560330"/>
                  </a:ext>
                </a:extLst>
              </a:tr>
              <a:tr h="374650">
                <a:tc>
                  <a:txBody>
                    <a:bodyPr/>
                    <a:lstStyle/>
                    <a:p>
                      <a:pPr algn="l" fontAlgn="b"/>
                      <a:r>
                        <a:rPr lang="en-US" sz="2400" b="0" i="0" u="none" strike="noStrike" dirty="0">
                          <a:solidFill>
                            <a:srgbClr val="000000"/>
                          </a:solidFill>
                          <a:effectLst/>
                          <a:latin typeface="Arial" panose="020B0604020202020204" pitchFamily="34" charset="0"/>
                        </a:rPr>
                        <a:t>Sunday News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3000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18.8%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3971817300"/>
                  </a:ext>
                </a:extLst>
              </a:tr>
              <a:tr h="374650">
                <a:tc>
                  <a:txBody>
                    <a:bodyPr/>
                    <a:lstStyle/>
                    <a:p>
                      <a:pPr algn="l" fontAlgn="b"/>
                      <a:r>
                        <a:rPr lang="en-US" sz="2400" b="0" i="0" u="none" strike="noStrike">
                          <a:solidFill>
                            <a:srgbClr val="000000"/>
                          </a:solidFill>
                          <a:effectLst/>
                          <a:latin typeface="Arial" panose="020B0604020202020204" pitchFamily="34" charset="0"/>
                        </a:rPr>
                        <a:t>Total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16000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2446930250"/>
                  </a:ext>
                </a:extLst>
              </a:tr>
            </a:tbl>
          </a:graphicData>
        </a:graphic>
      </p:graphicFrame>
      <p:graphicFrame>
        <p:nvGraphicFramePr>
          <p:cNvPr id="13" name="Table 12"/>
          <p:cNvGraphicFramePr>
            <a:graphicFrameLocks noGrp="1"/>
          </p:cNvGraphicFramePr>
          <p:nvPr/>
        </p:nvGraphicFramePr>
        <p:xfrm>
          <a:off x="2458915" y="3648563"/>
          <a:ext cx="8750300" cy="1873250"/>
        </p:xfrm>
        <a:graphic>
          <a:graphicData uri="http://schemas.openxmlformats.org/drawingml/2006/table">
            <a:tbl>
              <a:tblPr/>
              <a:tblGrid>
                <a:gridCol w="2197100">
                  <a:extLst>
                    <a:ext uri="{9D8B030D-6E8A-4147-A177-3AD203B41FA5}">
                      <a16:colId xmlns:a16="http://schemas.microsoft.com/office/drawing/2014/main" val="1433249387"/>
                    </a:ext>
                  </a:extLst>
                </a:gridCol>
                <a:gridCol w="1714500">
                  <a:extLst>
                    <a:ext uri="{9D8B030D-6E8A-4147-A177-3AD203B41FA5}">
                      <a16:colId xmlns:a16="http://schemas.microsoft.com/office/drawing/2014/main" val="3051767407"/>
                    </a:ext>
                  </a:extLst>
                </a:gridCol>
                <a:gridCol w="1651000">
                  <a:extLst>
                    <a:ext uri="{9D8B030D-6E8A-4147-A177-3AD203B41FA5}">
                      <a16:colId xmlns:a16="http://schemas.microsoft.com/office/drawing/2014/main" val="939814425"/>
                    </a:ext>
                  </a:extLst>
                </a:gridCol>
                <a:gridCol w="1308100">
                  <a:extLst>
                    <a:ext uri="{9D8B030D-6E8A-4147-A177-3AD203B41FA5}">
                      <a16:colId xmlns:a16="http://schemas.microsoft.com/office/drawing/2014/main" val="1414216376"/>
                    </a:ext>
                  </a:extLst>
                </a:gridCol>
                <a:gridCol w="1879600">
                  <a:extLst>
                    <a:ext uri="{9D8B030D-6E8A-4147-A177-3AD203B41FA5}">
                      <a16:colId xmlns:a16="http://schemas.microsoft.com/office/drawing/2014/main" val="3608088105"/>
                    </a:ext>
                  </a:extLst>
                </a:gridCol>
              </a:tblGrid>
              <a:tr h="374650">
                <a:tc>
                  <a:txBody>
                    <a:bodyPr/>
                    <a:lstStyle/>
                    <a:p>
                      <a:pPr algn="l" fontAlgn="b"/>
                      <a:r>
                        <a:rPr lang="en-US" sz="2400" b="0" i="0" u="none" strike="noStrike">
                          <a:solidFill>
                            <a:srgbClr val="000000"/>
                          </a:solidFill>
                          <a:effectLst/>
                          <a:latin typeface="Arial" panose="020B0604020202020204" pitchFamily="34" charset="0"/>
                        </a:rPr>
                        <a:t>Version 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2106394169"/>
                  </a:ext>
                </a:extLst>
              </a:tr>
              <a:tr h="374650">
                <a:tc>
                  <a:txBody>
                    <a:bodyPr/>
                    <a:lstStyle/>
                    <a:p>
                      <a:pPr algn="l" fontAlgn="b"/>
                      <a:r>
                        <a:rPr lang="en-US" sz="2400" b="0" i="0" u="none" strike="noStrike">
                          <a:solidFill>
                            <a:srgbClr val="000000"/>
                          </a:solidFill>
                          <a:effectLst/>
                          <a:latin typeface="Arial" panose="020B0604020202020204" pitchFamily="34" charset="0"/>
                        </a:rPr>
                        <a:t>Newspaper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Circulation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Days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Number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Mkt Share?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807982080"/>
                  </a:ext>
                </a:extLst>
              </a:tr>
              <a:tr h="374650">
                <a:tc>
                  <a:txBody>
                    <a:bodyPr/>
                    <a:lstStyle/>
                    <a:p>
                      <a:pPr algn="l" fontAlgn="b"/>
                      <a:r>
                        <a:rPr lang="en-US" sz="2400" b="0" i="0" u="none" strike="noStrike">
                          <a:solidFill>
                            <a:srgbClr val="000000"/>
                          </a:solidFill>
                          <a:effectLst/>
                          <a:latin typeface="Arial" panose="020B0604020202020204" pitchFamily="34" charset="0"/>
                        </a:rPr>
                        <a:t>Lorain Journal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13000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78000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96.3%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3679562565"/>
                  </a:ext>
                </a:extLst>
              </a:tr>
              <a:tr h="374650">
                <a:tc>
                  <a:txBody>
                    <a:bodyPr/>
                    <a:lstStyle/>
                    <a:p>
                      <a:pPr algn="l" fontAlgn="b"/>
                      <a:r>
                        <a:rPr lang="en-US" sz="2400" b="0" i="0" u="none" strike="noStrike">
                          <a:solidFill>
                            <a:srgbClr val="000000"/>
                          </a:solidFill>
                          <a:effectLst/>
                          <a:latin typeface="Arial" panose="020B0604020202020204" pitchFamily="34" charset="0"/>
                        </a:rPr>
                        <a:t>Sunday News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3000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3000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3.7%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412587074"/>
                  </a:ext>
                </a:extLst>
              </a:tr>
              <a:tr h="374650">
                <a:tc>
                  <a:txBody>
                    <a:bodyPr/>
                    <a:lstStyle/>
                    <a:p>
                      <a:pPr algn="l" fontAlgn="b"/>
                      <a:r>
                        <a:rPr lang="en-US" sz="2400" b="0" i="0" u="none" strike="noStrike">
                          <a:solidFill>
                            <a:srgbClr val="000000"/>
                          </a:solidFill>
                          <a:effectLst/>
                          <a:latin typeface="Arial" panose="020B0604020202020204" pitchFamily="34" charset="0"/>
                        </a:rPr>
                        <a:t>Total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81000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2018093576"/>
                  </a:ext>
                </a:extLst>
              </a:tr>
            </a:tbl>
          </a:graphicData>
        </a:graphic>
      </p:graphicFrame>
    </p:spTree>
    <p:extLst>
      <p:ext uri="{BB962C8B-B14F-4D97-AF65-F5344CB8AC3E}">
        <p14:creationId xmlns:p14="http://schemas.microsoft.com/office/powerpoint/2010/main" val="3137639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5429" y="-2"/>
            <a:ext cx="7396572" cy="40134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Defining Markets in Lorain Journal (TTYN (2 of 3))</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graphicFrame>
        <p:nvGraphicFramePr>
          <p:cNvPr id="6" name="Table 5"/>
          <p:cNvGraphicFramePr>
            <a:graphicFrameLocks noGrp="1"/>
          </p:cNvGraphicFramePr>
          <p:nvPr/>
        </p:nvGraphicFramePr>
        <p:xfrm>
          <a:off x="2362200" y="1271954"/>
          <a:ext cx="5562600" cy="2247900"/>
        </p:xfrm>
        <a:graphic>
          <a:graphicData uri="http://schemas.openxmlformats.org/drawingml/2006/table">
            <a:tbl>
              <a:tblPr/>
              <a:tblGrid>
                <a:gridCol w="2197100">
                  <a:extLst>
                    <a:ext uri="{9D8B030D-6E8A-4147-A177-3AD203B41FA5}">
                      <a16:colId xmlns:a16="http://schemas.microsoft.com/office/drawing/2014/main" val="2177054730"/>
                    </a:ext>
                  </a:extLst>
                </a:gridCol>
                <a:gridCol w="1714500">
                  <a:extLst>
                    <a:ext uri="{9D8B030D-6E8A-4147-A177-3AD203B41FA5}">
                      <a16:colId xmlns:a16="http://schemas.microsoft.com/office/drawing/2014/main" val="3261847506"/>
                    </a:ext>
                  </a:extLst>
                </a:gridCol>
                <a:gridCol w="1651000">
                  <a:extLst>
                    <a:ext uri="{9D8B030D-6E8A-4147-A177-3AD203B41FA5}">
                      <a16:colId xmlns:a16="http://schemas.microsoft.com/office/drawing/2014/main" val="1360941271"/>
                    </a:ext>
                  </a:extLst>
                </a:gridCol>
              </a:tblGrid>
              <a:tr h="374650">
                <a:tc>
                  <a:txBody>
                    <a:bodyPr/>
                    <a:lstStyle/>
                    <a:p>
                      <a:pPr algn="l" fontAlgn="b"/>
                      <a:r>
                        <a:rPr lang="en-US" sz="2400" b="0" i="0" u="none" strike="noStrike">
                          <a:solidFill>
                            <a:srgbClr val="000000"/>
                          </a:solidFill>
                          <a:effectLst/>
                          <a:latin typeface="Arial" panose="020B0604020202020204" pitchFamily="34" charset="0"/>
                        </a:rPr>
                        <a:t>Version 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Circulation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Mkt Share?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3422410214"/>
                  </a:ext>
                </a:extLst>
              </a:tr>
              <a:tr h="374650">
                <a:tc>
                  <a:txBody>
                    <a:bodyPr/>
                    <a:lstStyle/>
                    <a:p>
                      <a:pPr algn="l" fontAlgn="b"/>
                      <a:r>
                        <a:rPr lang="en-US" sz="2400" b="0" i="0" u="none" strike="noStrike">
                          <a:solidFill>
                            <a:srgbClr val="000000"/>
                          </a:solidFill>
                          <a:effectLst/>
                          <a:latin typeface="Arial" panose="020B0604020202020204" pitchFamily="34" charset="0"/>
                        </a:rPr>
                        <a:t>Lorain Journal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13000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38.2%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4111847507"/>
                  </a:ext>
                </a:extLst>
              </a:tr>
              <a:tr h="374650">
                <a:tc>
                  <a:txBody>
                    <a:bodyPr/>
                    <a:lstStyle/>
                    <a:p>
                      <a:pPr algn="l" fontAlgn="b"/>
                      <a:r>
                        <a:rPr lang="en-US" sz="2400" b="0" i="0" u="none" strike="noStrike">
                          <a:solidFill>
                            <a:srgbClr val="000000"/>
                          </a:solidFill>
                          <a:effectLst/>
                          <a:latin typeface="Arial" panose="020B0604020202020204" pitchFamily="34" charset="0"/>
                        </a:rPr>
                        <a:t>Sunday News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3000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3261753205"/>
                  </a:ext>
                </a:extLst>
              </a:tr>
              <a:tr h="374650">
                <a:tc>
                  <a:txBody>
                    <a:bodyPr/>
                    <a:lstStyle/>
                    <a:p>
                      <a:pPr algn="l" fontAlgn="b"/>
                      <a:r>
                        <a:rPr lang="en-US" sz="2400" b="0" i="0" u="none" strike="noStrike">
                          <a:solidFill>
                            <a:srgbClr val="000000"/>
                          </a:solidFill>
                          <a:effectLst/>
                          <a:latin typeface="Arial" panose="020B0604020202020204" pitchFamily="34" charset="0"/>
                        </a:rPr>
                        <a:t>Cleve Daily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6000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17.6%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260399810"/>
                  </a:ext>
                </a:extLst>
              </a:tr>
              <a:tr h="374650">
                <a:tc>
                  <a:txBody>
                    <a:bodyPr/>
                    <a:lstStyle/>
                    <a:p>
                      <a:pPr algn="l" fontAlgn="b"/>
                      <a:r>
                        <a:rPr lang="en-US" sz="2400" b="0" i="0" u="none" strike="noStrike">
                          <a:solidFill>
                            <a:srgbClr val="000000"/>
                          </a:solidFill>
                          <a:effectLst/>
                          <a:latin typeface="Arial" panose="020B0604020202020204" pitchFamily="34" charset="0"/>
                        </a:rPr>
                        <a:t>Cleve Sun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11000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32.4%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3276362396"/>
                  </a:ext>
                </a:extLst>
              </a:tr>
              <a:tr h="374650">
                <a:tc>
                  <a:txBody>
                    <a:bodyPr/>
                    <a:lstStyle/>
                    <a:p>
                      <a:pPr algn="l" fontAlgn="b"/>
                      <a:r>
                        <a:rPr lang="en-US" sz="2400" b="0" i="0" u="none" strike="noStrike">
                          <a:solidFill>
                            <a:srgbClr val="000000"/>
                          </a:solidFill>
                          <a:effectLst/>
                          <a:latin typeface="Arial" panose="020B0604020202020204" pitchFamily="34" charset="0"/>
                        </a:rPr>
                        <a:t>Total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33000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4161612457"/>
                  </a:ext>
                </a:extLst>
              </a:tr>
            </a:tbl>
          </a:graphicData>
        </a:graphic>
      </p:graphicFrame>
      <p:graphicFrame>
        <p:nvGraphicFramePr>
          <p:cNvPr id="7" name="Table 6"/>
          <p:cNvGraphicFramePr>
            <a:graphicFrameLocks noGrp="1"/>
          </p:cNvGraphicFramePr>
          <p:nvPr/>
        </p:nvGraphicFramePr>
        <p:xfrm>
          <a:off x="2362200" y="3834912"/>
          <a:ext cx="8750300" cy="2247900"/>
        </p:xfrm>
        <a:graphic>
          <a:graphicData uri="http://schemas.openxmlformats.org/drawingml/2006/table">
            <a:tbl>
              <a:tblPr/>
              <a:tblGrid>
                <a:gridCol w="2197100">
                  <a:extLst>
                    <a:ext uri="{9D8B030D-6E8A-4147-A177-3AD203B41FA5}">
                      <a16:colId xmlns:a16="http://schemas.microsoft.com/office/drawing/2014/main" val="261173144"/>
                    </a:ext>
                  </a:extLst>
                </a:gridCol>
                <a:gridCol w="1714500">
                  <a:extLst>
                    <a:ext uri="{9D8B030D-6E8A-4147-A177-3AD203B41FA5}">
                      <a16:colId xmlns:a16="http://schemas.microsoft.com/office/drawing/2014/main" val="132160211"/>
                    </a:ext>
                  </a:extLst>
                </a:gridCol>
                <a:gridCol w="1651000">
                  <a:extLst>
                    <a:ext uri="{9D8B030D-6E8A-4147-A177-3AD203B41FA5}">
                      <a16:colId xmlns:a16="http://schemas.microsoft.com/office/drawing/2014/main" val="2917591377"/>
                    </a:ext>
                  </a:extLst>
                </a:gridCol>
                <a:gridCol w="1308100">
                  <a:extLst>
                    <a:ext uri="{9D8B030D-6E8A-4147-A177-3AD203B41FA5}">
                      <a16:colId xmlns:a16="http://schemas.microsoft.com/office/drawing/2014/main" val="3901274901"/>
                    </a:ext>
                  </a:extLst>
                </a:gridCol>
                <a:gridCol w="1879600">
                  <a:extLst>
                    <a:ext uri="{9D8B030D-6E8A-4147-A177-3AD203B41FA5}">
                      <a16:colId xmlns:a16="http://schemas.microsoft.com/office/drawing/2014/main" val="247152768"/>
                    </a:ext>
                  </a:extLst>
                </a:gridCol>
              </a:tblGrid>
              <a:tr h="374650">
                <a:tc>
                  <a:txBody>
                    <a:bodyPr/>
                    <a:lstStyle/>
                    <a:p>
                      <a:pPr algn="l" fontAlgn="b"/>
                      <a:r>
                        <a:rPr lang="en-US" sz="2400" b="0" i="0" u="none" strike="noStrike">
                          <a:solidFill>
                            <a:srgbClr val="000000"/>
                          </a:solidFill>
                          <a:effectLst/>
                          <a:latin typeface="Arial" panose="020B0604020202020204" pitchFamily="34" charset="0"/>
                        </a:rPr>
                        <a:t>Version 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Circulation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Days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Number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Mkt Share?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86860281"/>
                  </a:ext>
                </a:extLst>
              </a:tr>
              <a:tr h="374650">
                <a:tc>
                  <a:txBody>
                    <a:bodyPr/>
                    <a:lstStyle/>
                    <a:p>
                      <a:pPr algn="l" fontAlgn="b"/>
                      <a:r>
                        <a:rPr lang="en-US" sz="2400" b="0" i="0" u="none" strike="noStrike">
                          <a:solidFill>
                            <a:srgbClr val="000000"/>
                          </a:solidFill>
                          <a:effectLst/>
                          <a:latin typeface="Arial" panose="020B0604020202020204" pitchFamily="34" charset="0"/>
                        </a:rPr>
                        <a:t>Lorain Journal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13000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78000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65.5%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2075677644"/>
                  </a:ext>
                </a:extLst>
              </a:tr>
              <a:tr h="374650">
                <a:tc>
                  <a:txBody>
                    <a:bodyPr/>
                    <a:lstStyle/>
                    <a:p>
                      <a:pPr algn="l" fontAlgn="b"/>
                      <a:r>
                        <a:rPr lang="en-US" sz="2400" b="0" i="0" u="none" strike="noStrike">
                          <a:solidFill>
                            <a:srgbClr val="000000"/>
                          </a:solidFill>
                          <a:effectLst/>
                          <a:latin typeface="Arial" panose="020B0604020202020204" pitchFamily="34" charset="0"/>
                        </a:rPr>
                        <a:t>Sunday News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3000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3000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3786102584"/>
                  </a:ext>
                </a:extLst>
              </a:tr>
              <a:tr h="374650">
                <a:tc>
                  <a:txBody>
                    <a:bodyPr/>
                    <a:lstStyle/>
                    <a:p>
                      <a:pPr algn="l" fontAlgn="b"/>
                      <a:r>
                        <a:rPr lang="en-US" sz="2400" b="0" i="0" u="none" strike="noStrike" dirty="0">
                          <a:solidFill>
                            <a:srgbClr val="000000"/>
                          </a:solidFill>
                          <a:effectLst/>
                          <a:latin typeface="Arial" panose="020B0604020202020204" pitchFamily="34" charset="0"/>
                        </a:rPr>
                        <a:t>Cleve Daily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6000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36000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30.3%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2417133830"/>
                  </a:ext>
                </a:extLst>
              </a:tr>
              <a:tr h="374650">
                <a:tc>
                  <a:txBody>
                    <a:bodyPr/>
                    <a:lstStyle/>
                    <a:p>
                      <a:pPr algn="l" fontAlgn="b"/>
                      <a:r>
                        <a:rPr lang="en-US" sz="2400" b="0" i="0" u="none" strike="noStrike" dirty="0">
                          <a:solidFill>
                            <a:srgbClr val="000000"/>
                          </a:solidFill>
                          <a:effectLst/>
                          <a:latin typeface="Arial" panose="020B0604020202020204" pitchFamily="34" charset="0"/>
                        </a:rPr>
                        <a:t>Cleve Sun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11000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11000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9.2%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3537364889"/>
                  </a:ext>
                </a:extLst>
              </a:tr>
              <a:tr h="374650">
                <a:tc>
                  <a:txBody>
                    <a:bodyPr/>
                    <a:lstStyle/>
                    <a:p>
                      <a:pPr algn="l" fontAlgn="b"/>
                      <a:r>
                        <a:rPr lang="en-US" sz="2400" b="0" i="0" u="none" strike="noStrike" dirty="0">
                          <a:solidFill>
                            <a:srgbClr val="000000"/>
                          </a:solidFill>
                          <a:effectLst/>
                          <a:latin typeface="Arial" panose="020B0604020202020204" pitchFamily="34" charset="0"/>
                        </a:rPr>
                        <a:t>Total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33000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a:solidFill>
                            <a:srgbClr val="000000"/>
                          </a:solidFill>
                          <a:effectLst/>
                          <a:latin typeface="Arial" panose="020B0604020202020204" pitchFamily="34" charset="0"/>
                        </a:rPr>
                        <a:t>128000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2400" b="0"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2893162393"/>
                  </a:ext>
                </a:extLst>
              </a:tr>
            </a:tbl>
          </a:graphicData>
        </a:graphic>
      </p:graphicFrame>
    </p:spTree>
    <p:extLst>
      <p:ext uri="{BB962C8B-B14F-4D97-AF65-F5344CB8AC3E}">
        <p14:creationId xmlns:p14="http://schemas.microsoft.com/office/powerpoint/2010/main" val="319470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9347200" y="6248400"/>
            <a:ext cx="2540000" cy="457200"/>
          </a:xfrm>
          <a:prstGeom prst="rect">
            <a:avLst/>
          </a:prstGeom>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26AACE6-628C-4B67-B485-41B9A1955F00}" type="slidenum">
              <a:rPr lang="en-US" altLang="en-US" sz="1400">
                <a:solidFill>
                  <a:srgbClr val="000066"/>
                </a:solidFill>
                <a:latin typeface="Arial" panose="020B0604020202020204" pitchFamily="34" charset="0"/>
              </a:rPr>
              <a:pPr/>
              <a:t>25</a:t>
            </a:fld>
            <a:endParaRPr lang="en-US" altLang="en-US" sz="1400">
              <a:solidFill>
                <a:srgbClr val="000066"/>
              </a:solidFill>
              <a:latin typeface="Arial" panose="020B0604020202020204" pitchFamily="34" charset="0"/>
            </a:endParaRPr>
          </a:p>
        </p:txBody>
      </p:sp>
      <p:sp>
        <p:nvSpPr>
          <p:cNvPr id="7173" name="Rectangle 2"/>
          <p:cNvSpPr>
            <a:spLocks noGrp="1" noChangeArrowheads="1"/>
          </p:cNvSpPr>
          <p:nvPr>
            <p:ph type="title"/>
          </p:nvPr>
        </p:nvSpPr>
        <p:spPr/>
        <p:txBody>
          <a:bodyPr/>
          <a:lstStyle/>
          <a:p>
            <a:r>
              <a:rPr lang="en-US" dirty="0"/>
              <a:t>Two Questions</a:t>
            </a:r>
          </a:p>
        </p:txBody>
      </p:sp>
      <p:sp>
        <p:nvSpPr>
          <p:cNvPr id="7174" name="Rectangle 3"/>
          <p:cNvSpPr>
            <a:spLocks noGrp="1" noChangeArrowheads="1"/>
          </p:cNvSpPr>
          <p:nvPr>
            <p:ph type="body" idx="1"/>
          </p:nvPr>
        </p:nvSpPr>
        <p:spPr/>
        <p:txBody>
          <a:bodyPr/>
          <a:lstStyle/>
          <a:p>
            <a:r>
              <a:rPr lang="en-US" dirty="0"/>
              <a:t>What is the Right Definition of the Market?</a:t>
            </a:r>
          </a:p>
          <a:p>
            <a:pPr lvl="1"/>
            <a:r>
              <a:rPr lang="en-US" dirty="0"/>
              <a:t>Do any of the versions capture what is going on?</a:t>
            </a:r>
          </a:p>
          <a:p>
            <a:pPr lvl="1"/>
            <a:r>
              <a:rPr lang="en-US" dirty="0"/>
              <a:t>Should we focusing on number of copies? Pages of newsprint? Readers? Advertisers?</a:t>
            </a:r>
          </a:p>
          <a:p>
            <a:r>
              <a:rPr lang="en-US" dirty="0"/>
              <a:t>Do We See an Output Restriction?</a:t>
            </a:r>
          </a:p>
        </p:txBody>
      </p:sp>
      <p:sp>
        <p:nvSpPr>
          <p:cNvPr id="7" name="Text Box 5"/>
          <p:cNvSpPr txBox="1">
            <a:spLocks noChangeArrowheads="1"/>
          </p:cNvSpPr>
          <p:nvPr/>
        </p:nvSpPr>
        <p:spPr bwMode="auto">
          <a:xfrm>
            <a:off x="10076688" y="0"/>
            <a:ext cx="211531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spTree>
    <p:extLst>
      <p:ext uri="{BB962C8B-B14F-4D97-AF65-F5344CB8AC3E}">
        <p14:creationId xmlns:p14="http://schemas.microsoft.com/office/powerpoint/2010/main" val="2658340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4092" y="-2"/>
            <a:ext cx="6927909"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Does the Start of a Monopoly Look Like?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9453562" y="6488668"/>
            <a:ext cx="27384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Hall Patent (2 Apr 1889)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883" y="632467"/>
            <a:ext cx="4091129" cy="6068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70229" y="632467"/>
            <a:ext cx="4236058" cy="6068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97083" y="603106"/>
            <a:ext cx="4227428" cy="60977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204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4649" y="-2"/>
            <a:ext cx="16573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Or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9077324" y="6488668"/>
            <a:ext cx="31146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Bradley Patent (2 Feb 1892)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7520" y="418011"/>
            <a:ext cx="3580408" cy="59257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79353" y="418011"/>
            <a:ext cx="4155975" cy="59257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17158" y="418011"/>
            <a:ext cx="3827433" cy="59257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61006" y="418010"/>
            <a:ext cx="4372387" cy="59182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685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75E9FC84-6BC0-4279-B69C-DCC4A373B182}" type="slidenum">
              <a:rPr lang="en-US" altLang="en-US" sz="1400">
                <a:solidFill>
                  <a:srgbClr val="000066"/>
                </a:solidFill>
                <a:latin typeface="Arial" panose="020B0604020202020204" pitchFamily="34" charset="0"/>
              </a:rPr>
              <a:pPr/>
              <a:t>28</a:t>
            </a:fld>
            <a:endParaRPr lang="en-US" altLang="en-US" sz="1400">
              <a:solidFill>
                <a:srgbClr val="000066"/>
              </a:solidFill>
              <a:latin typeface="Arial" panose="020B0604020202020204" pitchFamily="34" charset="0"/>
            </a:endParaRPr>
          </a:p>
        </p:txBody>
      </p:sp>
      <p:sp>
        <p:nvSpPr>
          <p:cNvPr id="11269" name="Rectangle 2"/>
          <p:cNvSpPr>
            <a:spLocks noGrp="1" noChangeArrowheads="1"/>
          </p:cNvSpPr>
          <p:nvPr>
            <p:ph type="title"/>
          </p:nvPr>
        </p:nvSpPr>
        <p:spPr/>
        <p:txBody>
          <a:bodyPr/>
          <a:lstStyle/>
          <a:p>
            <a:r>
              <a:rPr lang="en-US" dirty="0">
                <a:solidFill>
                  <a:schemeClr val="tx1"/>
                </a:solidFill>
              </a:rPr>
              <a:t>Key Facts: Patents</a:t>
            </a:r>
          </a:p>
        </p:txBody>
      </p:sp>
      <p:sp>
        <p:nvSpPr>
          <p:cNvPr id="11270" name="Rectangle 3"/>
          <p:cNvSpPr>
            <a:spLocks noGrp="1" noChangeArrowheads="1"/>
          </p:cNvSpPr>
          <p:nvPr>
            <p:ph type="body" idx="1"/>
          </p:nvPr>
        </p:nvSpPr>
        <p:spPr/>
        <p:txBody>
          <a:bodyPr/>
          <a:lstStyle/>
          <a:p>
            <a:r>
              <a:rPr lang="en-US" sz="3600" dirty="0">
                <a:solidFill>
                  <a:schemeClr val="tx1"/>
                </a:solidFill>
              </a:rPr>
              <a:t>4-2-1889: Hall receives patent for process eliminating oxygen from aluminum; assigns patent to Alcoa</a:t>
            </a:r>
          </a:p>
          <a:p>
            <a:r>
              <a:rPr lang="en-US" sz="3600" dirty="0">
                <a:solidFill>
                  <a:schemeClr val="tx1"/>
                </a:solidFill>
              </a:rPr>
              <a:t>2-2-1892: Bradley improves smelting of aluminum and gets patent</a:t>
            </a:r>
          </a:p>
          <a:p>
            <a:r>
              <a:rPr lang="en-US" sz="3600" dirty="0">
                <a:solidFill>
                  <a:schemeClr val="tx1"/>
                </a:solidFill>
              </a:rPr>
              <a:t>10-31-1903: Bradley patent assignee and Alcoa strike deal giving Alcoa an exclusive license under the patent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75E9FC84-6BC0-4279-B69C-DCC4A373B182}" type="slidenum">
              <a:rPr lang="en-US" altLang="en-US" sz="1400">
                <a:solidFill>
                  <a:srgbClr val="000066"/>
                </a:solidFill>
                <a:latin typeface="Arial" panose="020B0604020202020204" pitchFamily="34" charset="0"/>
              </a:rPr>
              <a:pPr/>
              <a:t>29</a:t>
            </a:fld>
            <a:endParaRPr lang="en-US" altLang="en-US" sz="1400">
              <a:solidFill>
                <a:srgbClr val="000066"/>
              </a:solidFill>
              <a:latin typeface="Arial" panose="020B0604020202020204" pitchFamily="34" charset="0"/>
            </a:endParaRPr>
          </a:p>
        </p:txBody>
      </p:sp>
      <p:sp>
        <p:nvSpPr>
          <p:cNvPr id="11269" name="Rectangle 2"/>
          <p:cNvSpPr>
            <a:spLocks noGrp="1" noChangeArrowheads="1"/>
          </p:cNvSpPr>
          <p:nvPr>
            <p:ph type="title"/>
          </p:nvPr>
        </p:nvSpPr>
        <p:spPr/>
        <p:txBody>
          <a:bodyPr/>
          <a:lstStyle/>
          <a:p>
            <a:r>
              <a:rPr lang="en-US" dirty="0">
                <a:solidFill>
                  <a:schemeClr val="tx1"/>
                </a:solidFill>
              </a:rPr>
              <a:t>Key Facts: Patents</a:t>
            </a:r>
          </a:p>
        </p:txBody>
      </p:sp>
      <p:sp>
        <p:nvSpPr>
          <p:cNvPr id="11270" name="Rectangle 3"/>
          <p:cNvSpPr>
            <a:spLocks noGrp="1" noChangeArrowheads="1"/>
          </p:cNvSpPr>
          <p:nvPr>
            <p:ph type="body" idx="1"/>
          </p:nvPr>
        </p:nvSpPr>
        <p:spPr/>
        <p:txBody>
          <a:bodyPr/>
          <a:lstStyle/>
          <a:p>
            <a:r>
              <a:rPr lang="en-US" sz="3600" dirty="0">
                <a:solidFill>
                  <a:schemeClr val="tx1"/>
                </a:solidFill>
              </a:rPr>
              <a:t>4-2-1906: Hall patent expires</a:t>
            </a:r>
          </a:p>
          <a:p>
            <a:r>
              <a:rPr lang="en-US" sz="3600" dirty="0">
                <a:solidFill>
                  <a:schemeClr val="tx1"/>
                </a:solidFill>
              </a:rPr>
              <a:t>2-2-1909: Bradley patent expires</a:t>
            </a:r>
          </a:p>
        </p:txBody>
      </p:sp>
    </p:spTree>
    <p:extLst>
      <p:ext uri="{BB962C8B-B14F-4D97-AF65-F5344CB8AC3E}">
        <p14:creationId xmlns:p14="http://schemas.microsoft.com/office/powerpoint/2010/main" val="574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2316" y="-2"/>
            <a:ext cx="907968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Remedies: Double Damages; Corporate Franchise Forfeiture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9576078" y="6488668"/>
            <a:ext cx="261592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3445 (14 Aug 1888)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43649" y="434630"/>
            <a:ext cx="4130662" cy="6266207"/>
          </a:xfrm>
          <a:prstGeom prst="rect">
            <a:avLst/>
          </a:prstGeom>
          <a:ln w="6350">
            <a:solidFill>
              <a:schemeClr val="tx1"/>
            </a:solidFill>
          </a:ln>
        </p:spPr>
      </p:pic>
      <p:pic>
        <p:nvPicPr>
          <p:cNvPr id="5" name="Picture 4"/>
          <p:cNvPicPr>
            <a:picLocks noChangeAspect="1"/>
          </p:cNvPicPr>
          <p:nvPr/>
        </p:nvPicPr>
        <p:blipFill>
          <a:blip r:embed="rId3"/>
          <a:stretch>
            <a:fillRect/>
          </a:stretch>
        </p:blipFill>
        <p:spPr>
          <a:xfrm>
            <a:off x="1612019" y="1872677"/>
            <a:ext cx="9197584" cy="4223323"/>
          </a:xfrm>
          <a:prstGeom prst="rect">
            <a:avLst/>
          </a:prstGeom>
          <a:ln w="6350">
            <a:solidFill>
              <a:schemeClr val="tx1"/>
            </a:solidFill>
          </a:ln>
        </p:spPr>
      </p:pic>
    </p:spTree>
    <p:extLst>
      <p:ext uri="{BB962C8B-B14F-4D97-AF65-F5344CB8AC3E}">
        <p14:creationId xmlns:p14="http://schemas.microsoft.com/office/powerpoint/2010/main" val="307497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2975" y="-2"/>
            <a:ext cx="362902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Suit Against Alcoa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8774349" y="6488668"/>
            <a:ext cx="34176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(17 May 1912)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80349" y="209004"/>
            <a:ext cx="4907042" cy="6491834"/>
          </a:xfrm>
          <a:prstGeom prst="rect">
            <a:avLst/>
          </a:prstGeom>
          <a:ln w="6350">
            <a:solidFill>
              <a:schemeClr val="tx1"/>
            </a:solidFill>
          </a:ln>
        </p:spPr>
      </p:pic>
      <p:pic>
        <p:nvPicPr>
          <p:cNvPr id="8" name="Picture 7"/>
          <p:cNvPicPr>
            <a:picLocks noChangeAspect="1"/>
          </p:cNvPicPr>
          <p:nvPr/>
        </p:nvPicPr>
        <p:blipFill rotWithShape="1">
          <a:blip r:embed="rId3"/>
          <a:srcRect b="50227"/>
          <a:stretch/>
        </p:blipFill>
        <p:spPr>
          <a:xfrm>
            <a:off x="3037265" y="1005155"/>
            <a:ext cx="3990310" cy="4648105"/>
          </a:xfrm>
          <a:prstGeom prst="rect">
            <a:avLst/>
          </a:prstGeom>
          <a:ln w="6350">
            <a:solidFill>
              <a:schemeClr val="tx1"/>
            </a:solidFill>
          </a:ln>
        </p:spPr>
      </p:pic>
      <p:pic>
        <p:nvPicPr>
          <p:cNvPr id="9" name="Picture 8"/>
          <p:cNvPicPr>
            <a:picLocks noChangeAspect="1"/>
          </p:cNvPicPr>
          <p:nvPr/>
        </p:nvPicPr>
        <p:blipFill rotWithShape="1">
          <a:blip r:embed="rId3"/>
          <a:srcRect t="49919"/>
          <a:stretch/>
        </p:blipFill>
        <p:spPr>
          <a:xfrm>
            <a:off x="7202142" y="1005154"/>
            <a:ext cx="3965748" cy="4648105"/>
          </a:xfrm>
          <a:prstGeom prst="rect">
            <a:avLst/>
          </a:prstGeom>
          <a:ln w="6350">
            <a:solidFill>
              <a:schemeClr val="tx1"/>
            </a:solidFill>
          </a:ln>
        </p:spPr>
      </p:pic>
    </p:spTree>
    <p:extLst>
      <p:ext uri="{BB962C8B-B14F-4D97-AF65-F5344CB8AC3E}">
        <p14:creationId xmlns:p14="http://schemas.microsoft.com/office/powerpoint/2010/main" val="374404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8207" y="-2"/>
            <a:ext cx="575379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Has Alcoa Done? Legal? Illegal?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8774349" y="6488668"/>
            <a:ext cx="34176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(17 May 1912)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51254" y="209004"/>
            <a:ext cx="4907042" cy="6491834"/>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3447800" y="1085405"/>
            <a:ext cx="5899400" cy="4948039"/>
          </a:xfrm>
          <a:prstGeom prst="rect">
            <a:avLst/>
          </a:prstGeom>
          <a:ln w="6350">
            <a:solidFill>
              <a:schemeClr val="tx1"/>
            </a:solidFill>
          </a:ln>
        </p:spPr>
      </p:pic>
    </p:spTree>
    <p:extLst>
      <p:ext uri="{BB962C8B-B14F-4D97-AF65-F5344CB8AC3E}">
        <p14:creationId xmlns:p14="http://schemas.microsoft.com/office/powerpoint/2010/main" val="260702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5813" y="-1"/>
            <a:ext cx="378618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Market Position of Alcoa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p:cNvSpPr txBox="1">
            <a:spLocks noChangeArrowheads="1"/>
          </p:cNvSpPr>
          <p:nvPr/>
        </p:nvSpPr>
        <p:spPr bwMode="auto">
          <a:xfrm>
            <a:off x="8774349" y="6488668"/>
            <a:ext cx="34176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(17 May 1912)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09444" y="209004"/>
            <a:ext cx="4907042" cy="649183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3376668" y="1232138"/>
            <a:ext cx="5438664" cy="4654572"/>
          </a:xfrm>
          <a:prstGeom prst="rect">
            <a:avLst/>
          </a:prstGeom>
          <a:ln w="6350">
            <a:solidFill>
              <a:schemeClr val="tx1"/>
            </a:solidFill>
          </a:ln>
        </p:spPr>
      </p:pic>
    </p:spTree>
    <p:extLst>
      <p:ext uri="{BB962C8B-B14F-4D97-AF65-F5344CB8AC3E}">
        <p14:creationId xmlns:p14="http://schemas.microsoft.com/office/powerpoint/2010/main" val="351129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63213" y="-2"/>
            <a:ext cx="17287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Violations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8774349" y="6488668"/>
            <a:ext cx="34176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(17 May 1912)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09442" y="209004"/>
            <a:ext cx="4966145" cy="6570025"/>
          </a:xfrm>
          <a:prstGeom prst="rect">
            <a:avLst/>
          </a:prstGeom>
          <a:ln w="6350">
            <a:solidFill>
              <a:schemeClr val="tx1"/>
            </a:solidFill>
          </a:ln>
        </p:spPr>
      </p:pic>
      <p:grpSp>
        <p:nvGrpSpPr>
          <p:cNvPr id="11" name="Group 10"/>
          <p:cNvGrpSpPr>
            <a:grpSpLocks noChangeAspect="1"/>
          </p:cNvGrpSpPr>
          <p:nvPr/>
        </p:nvGrpSpPr>
        <p:grpSpPr>
          <a:xfrm>
            <a:off x="2496537" y="1255597"/>
            <a:ext cx="4254560" cy="4346806"/>
            <a:chOff x="4648655" y="1365199"/>
            <a:chExt cx="2385000" cy="2436711"/>
          </a:xfrm>
        </p:grpSpPr>
        <p:pic>
          <p:nvPicPr>
            <p:cNvPr id="8" name="Picture 7"/>
            <p:cNvPicPr>
              <a:picLocks noChangeAspect="1"/>
            </p:cNvPicPr>
            <p:nvPr/>
          </p:nvPicPr>
          <p:blipFill>
            <a:blip r:embed="rId3"/>
            <a:stretch>
              <a:fillRect/>
            </a:stretch>
          </p:blipFill>
          <p:spPr>
            <a:xfrm>
              <a:off x="4648655" y="1365199"/>
              <a:ext cx="2385000" cy="1235333"/>
            </a:xfrm>
            <a:prstGeom prst="rect">
              <a:avLst/>
            </a:prstGeom>
            <a:ln w="6350">
              <a:solidFill>
                <a:schemeClr val="tx1"/>
              </a:solidFill>
            </a:ln>
          </p:spPr>
        </p:pic>
        <p:pic>
          <p:nvPicPr>
            <p:cNvPr id="9" name="Picture 8"/>
            <p:cNvPicPr>
              <a:picLocks noChangeAspect="1"/>
            </p:cNvPicPr>
            <p:nvPr/>
          </p:nvPicPr>
          <p:blipFill rotWithShape="1">
            <a:blip r:embed="rId4"/>
            <a:srcRect t="9399" r="49564"/>
            <a:stretch/>
          </p:blipFill>
          <p:spPr>
            <a:xfrm>
              <a:off x="4650530" y="2600532"/>
              <a:ext cx="2383125" cy="1201378"/>
            </a:xfrm>
            <a:prstGeom prst="rect">
              <a:avLst/>
            </a:prstGeom>
            <a:ln w="6350">
              <a:solidFill>
                <a:schemeClr val="tx1"/>
              </a:solidFill>
            </a:ln>
          </p:spPr>
        </p:pic>
      </p:grpSp>
      <p:pic>
        <p:nvPicPr>
          <p:cNvPr id="15" name="Picture 14">
            <a:extLst>
              <a:ext uri="{FF2B5EF4-FFF2-40B4-BE49-F238E27FC236}">
                <a16:creationId xmlns:a16="http://schemas.microsoft.com/office/drawing/2014/main" id="{042BA9F3-373A-7581-6C93-EA8426891034}"/>
              </a:ext>
            </a:extLst>
          </p:cNvPr>
          <p:cNvPicPr>
            <a:picLocks noChangeAspect="1"/>
          </p:cNvPicPr>
          <p:nvPr/>
        </p:nvPicPr>
        <p:blipFill rotWithShape="1">
          <a:blip r:embed="rId4"/>
          <a:srcRect l="49093" t="8102"/>
          <a:stretch/>
        </p:blipFill>
        <p:spPr>
          <a:xfrm>
            <a:off x="6850322" y="1255207"/>
            <a:ext cx="4290883" cy="2173793"/>
          </a:xfrm>
          <a:prstGeom prst="rect">
            <a:avLst/>
          </a:prstGeom>
          <a:ln w="6350">
            <a:solidFill>
              <a:schemeClr val="tx1"/>
            </a:solidFill>
          </a:ln>
        </p:spPr>
      </p:pic>
    </p:spTree>
    <p:extLst>
      <p:ext uri="{BB962C8B-B14F-4D97-AF65-F5344CB8AC3E}">
        <p14:creationId xmlns:p14="http://schemas.microsoft.com/office/powerpoint/2010/main" val="311214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8241" y="-2"/>
            <a:ext cx="39737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Analysis of Trust Decrees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8712358" y="6488668"/>
            <a:ext cx="347964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(19 May 1912)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3175" y="209004"/>
            <a:ext cx="4791582" cy="6491834"/>
          </a:xfrm>
          <a:prstGeom prst="rect">
            <a:avLst/>
          </a:prstGeom>
          <a:ln w="6350">
            <a:solidFill>
              <a:schemeClr val="tx1"/>
            </a:solidFill>
          </a:ln>
        </p:spPr>
      </p:pic>
      <p:pic>
        <p:nvPicPr>
          <p:cNvPr id="8" name="Picture 7"/>
          <p:cNvPicPr>
            <a:picLocks noChangeAspect="1"/>
          </p:cNvPicPr>
          <p:nvPr/>
        </p:nvPicPr>
        <p:blipFill rotWithShape="1">
          <a:blip r:embed="rId3"/>
          <a:srcRect l="63040" t="7373" b="29465"/>
          <a:stretch/>
        </p:blipFill>
        <p:spPr>
          <a:xfrm>
            <a:off x="3039477" y="778176"/>
            <a:ext cx="4399153" cy="5376674"/>
          </a:xfrm>
          <a:prstGeom prst="rect">
            <a:avLst/>
          </a:prstGeom>
          <a:ln w="6350">
            <a:solidFill>
              <a:schemeClr val="tx1"/>
            </a:solidFill>
          </a:ln>
        </p:spPr>
      </p:pic>
      <p:pic>
        <p:nvPicPr>
          <p:cNvPr id="9" name="Picture 8">
            <a:extLst>
              <a:ext uri="{FF2B5EF4-FFF2-40B4-BE49-F238E27FC236}">
                <a16:creationId xmlns:a16="http://schemas.microsoft.com/office/drawing/2014/main" id="{ECD2714D-695A-4747-4B3B-9090D9E43E2F}"/>
              </a:ext>
            </a:extLst>
          </p:cNvPr>
          <p:cNvPicPr>
            <a:picLocks noChangeAspect="1"/>
          </p:cNvPicPr>
          <p:nvPr/>
        </p:nvPicPr>
        <p:blipFill rotWithShape="1">
          <a:blip r:embed="rId3"/>
          <a:srcRect l="63040" t="69721"/>
          <a:stretch/>
        </p:blipFill>
        <p:spPr>
          <a:xfrm>
            <a:off x="7653680" y="778176"/>
            <a:ext cx="4418230" cy="2588692"/>
          </a:xfrm>
          <a:prstGeom prst="rect">
            <a:avLst/>
          </a:prstGeom>
          <a:ln w="6350">
            <a:solidFill>
              <a:schemeClr val="tx1"/>
            </a:solidFill>
          </a:ln>
        </p:spPr>
      </p:pic>
    </p:spTree>
    <p:extLst>
      <p:ext uri="{BB962C8B-B14F-4D97-AF65-F5344CB8AC3E}">
        <p14:creationId xmlns:p14="http://schemas.microsoft.com/office/powerpoint/2010/main" val="312326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1158" y="-2"/>
            <a:ext cx="8210844"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Dissolution of Standard Oil: Just Distribute Sub Shares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8712358" y="6488668"/>
            <a:ext cx="347964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(19 May 1912)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41708" y="648476"/>
            <a:ext cx="8462746" cy="6052361"/>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4103872" y="1227960"/>
            <a:ext cx="5770122" cy="5058522"/>
          </a:xfrm>
          <a:prstGeom prst="rect">
            <a:avLst/>
          </a:prstGeom>
          <a:ln w="6350">
            <a:solidFill>
              <a:schemeClr val="tx1"/>
            </a:solidFill>
          </a:ln>
        </p:spPr>
      </p:pic>
    </p:spTree>
    <p:extLst>
      <p:ext uri="{BB962C8B-B14F-4D97-AF65-F5344CB8AC3E}">
        <p14:creationId xmlns:p14="http://schemas.microsoft.com/office/powerpoint/2010/main" val="373110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0650" y="-2"/>
            <a:ext cx="31813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What of Alcoa?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8712358" y="6488668"/>
            <a:ext cx="347964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(19 May 1912)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rotWithShape="1">
          <a:blip r:embed="rId2"/>
          <a:srcRect l="32001"/>
          <a:stretch/>
        </p:blipFill>
        <p:spPr>
          <a:xfrm>
            <a:off x="150055" y="247966"/>
            <a:ext cx="6135382" cy="6452872"/>
          </a:xfrm>
          <a:prstGeom prst="rect">
            <a:avLst/>
          </a:prstGeom>
          <a:ln w="6350">
            <a:solidFill>
              <a:schemeClr val="tx1"/>
            </a:solidFill>
          </a:ln>
        </p:spPr>
      </p:pic>
      <p:pic>
        <p:nvPicPr>
          <p:cNvPr id="5" name="Picture 4"/>
          <p:cNvPicPr>
            <a:picLocks noChangeAspect="1"/>
          </p:cNvPicPr>
          <p:nvPr/>
        </p:nvPicPr>
        <p:blipFill>
          <a:blip r:embed="rId3"/>
          <a:stretch>
            <a:fillRect/>
          </a:stretch>
        </p:blipFill>
        <p:spPr>
          <a:xfrm>
            <a:off x="3337962" y="862465"/>
            <a:ext cx="5877475" cy="5469027"/>
          </a:xfrm>
          <a:prstGeom prst="rect">
            <a:avLst/>
          </a:prstGeom>
          <a:ln w="6350">
            <a:solidFill>
              <a:schemeClr val="tx1"/>
            </a:solidFill>
          </a:ln>
        </p:spPr>
      </p:pic>
    </p:spTree>
    <p:extLst>
      <p:ext uri="{BB962C8B-B14F-4D97-AF65-F5344CB8AC3E}">
        <p14:creationId xmlns:p14="http://schemas.microsoft.com/office/powerpoint/2010/main" val="167049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dirty="0"/>
          </a:p>
        </p:txBody>
      </p:sp>
      <p:sp>
        <p:nvSpPr>
          <p:cNvPr id="6" name="Text Box 5"/>
          <p:cNvSpPr txBox="1">
            <a:spLocks noChangeArrowheads="1"/>
          </p:cNvSpPr>
          <p:nvPr/>
        </p:nvSpPr>
        <p:spPr bwMode="auto">
          <a:xfrm>
            <a:off x="8881404" y="6516172"/>
            <a:ext cx="33105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(24 Apr 1937) </a:t>
            </a:r>
          </a:p>
        </p:txBody>
      </p:sp>
      <p:sp>
        <p:nvSpPr>
          <p:cNvPr id="2" name="Title 1"/>
          <p:cNvSpPr>
            <a:spLocks noGrp="1"/>
          </p:cNvSpPr>
          <p:nvPr>
            <p:ph type="title"/>
          </p:nvPr>
        </p:nvSpPr>
        <p:spPr>
          <a:xfrm>
            <a:off x="7589521" y="-1"/>
            <a:ext cx="4602480" cy="391027"/>
          </a:xfrm>
          <a:solidFill>
            <a:schemeClr val="bg2">
              <a:alpha val="10000"/>
            </a:schemeClr>
          </a:solidFill>
        </p:spPr>
        <p:txBody>
          <a:bodyPr/>
          <a:lstStyle/>
          <a:p>
            <a:pPr algn="r">
              <a:lnSpc>
                <a:spcPct val="100000"/>
              </a:lnSpc>
            </a:pPr>
            <a:r>
              <a:rPr lang="en-US" sz="2400" kern="1200" dirty="0">
                <a:solidFill>
                  <a:srgbClr val="000056">
                    <a:lumMod val="75000"/>
                    <a:lumOff val="25000"/>
                  </a:srgbClr>
                </a:solidFill>
                <a:latin typeface="Arial"/>
                <a:ea typeface="+mn-ea"/>
                <a:cs typeface="Times New Roman" panose="02020603050405020304" pitchFamily="18" charset="0"/>
              </a:rPr>
              <a:t>U.S. Brings Suit Against Alcoa</a:t>
            </a:r>
            <a:endParaRPr lang="en-US" sz="2400" dirty="0">
              <a:solidFill>
                <a:schemeClr val="accent4">
                  <a:lumMod val="75000"/>
                  <a:lumOff val="25000"/>
                </a:schemeClr>
              </a:solidFill>
              <a:latin typeface="+mn-lt"/>
              <a:cs typeface="Times New Roman" panose="02020603050405020304" pitchFamily="18" charset="0"/>
            </a:endParaRPr>
          </a:p>
        </p:txBody>
      </p:sp>
      <p:pic>
        <p:nvPicPr>
          <p:cNvPr id="11" name="Picture 10">
            <a:extLst>
              <a:ext uri="{FF2B5EF4-FFF2-40B4-BE49-F238E27FC236}">
                <a16:creationId xmlns:a16="http://schemas.microsoft.com/office/drawing/2014/main" id="{5EC4EB97-3017-3146-92C3-E891972EDBC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194"/>
          <a:stretch/>
        </p:blipFill>
        <p:spPr>
          <a:xfrm>
            <a:off x="1709796" y="570930"/>
            <a:ext cx="8422386" cy="5906070"/>
          </a:xfrm>
          <a:prstGeom prst="rect">
            <a:avLst/>
          </a:prstGeom>
          <a:ln w="6350">
            <a:solidFill>
              <a:schemeClr val="tx1"/>
            </a:solidFill>
          </a:ln>
        </p:spPr>
      </p:pic>
    </p:spTree>
    <p:extLst>
      <p:ext uri="{BB962C8B-B14F-4D97-AF65-F5344CB8AC3E}">
        <p14:creationId xmlns:p14="http://schemas.microsoft.com/office/powerpoint/2010/main" val="3213874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0369" y="-1"/>
            <a:ext cx="1031632"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Alcoa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pic>
        <p:nvPicPr>
          <p:cNvPr id="5" name="Picture 4"/>
          <p:cNvPicPr>
            <a:picLocks noChangeAspect="1"/>
          </p:cNvPicPr>
          <p:nvPr/>
        </p:nvPicPr>
        <p:blipFill>
          <a:blip r:embed="rId3"/>
          <a:stretch>
            <a:fillRect/>
          </a:stretch>
        </p:blipFill>
        <p:spPr>
          <a:xfrm>
            <a:off x="3050005" y="180296"/>
            <a:ext cx="4183875" cy="6525304"/>
          </a:xfrm>
          <a:prstGeom prst="rect">
            <a:avLst/>
          </a:prstGeom>
          <a:ln w="6350">
            <a:solidFill>
              <a:schemeClr val="tx1"/>
            </a:solidFill>
          </a:ln>
        </p:spPr>
      </p:pic>
      <p:sp>
        <p:nvSpPr>
          <p:cNvPr id="6" name="Text Box 5">
            <a:extLst>
              <a:ext uri="{FF2B5EF4-FFF2-40B4-BE49-F238E27FC236}">
                <a16:creationId xmlns:a16="http://schemas.microsoft.com/office/drawing/2014/main" id="{83724A1E-1655-D89C-22FE-48B3993A5B60}"/>
              </a:ext>
            </a:extLst>
          </p:cNvPr>
          <p:cNvSpPr txBox="1">
            <a:spLocks noChangeArrowheads="1"/>
          </p:cNvSpPr>
          <p:nvPr/>
        </p:nvSpPr>
        <p:spPr bwMode="auto">
          <a:xfrm>
            <a:off x="9040836" y="6516172"/>
            <a:ext cx="31511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148 F.2d 416 (2nd Cir. 1945) </a:t>
            </a:r>
          </a:p>
        </p:txBody>
      </p:sp>
    </p:spTree>
    <p:extLst>
      <p:ext uri="{BB962C8B-B14F-4D97-AF65-F5344CB8AC3E}">
        <p14:creationId xmlns:p14="http://schemas.microsoft.com/office/powerpoint/2010/main" val="1344691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A1384EA-E338-439E-89B8-1BD812E3590C}" type="slidenum">
              <a:rPr lang="en-US" altLang="en-US" sz="1400">
                <a:solidFill>
                  <a:srgbClr val="000066"/>
                </a:solidFill>
                <a:latin typeface="Arial" panose="020B0604020202020204" pitchFamily="34" charset="0"/>
              </a:rPr>
              <a:pPr/>
              <a:t>39</a:t>
            </a:fld>
            <a:endParaRPr lang="en-US" altLang="en-US" sz="140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a:solidFill>
                  <a:schemeClr val="tx1"/>
                </a:solidFill>
              </a:rPr>
              <a:t>Alcoa (2d Cir. 1945)</a:t>
            </a:r>
          </a:p>
        </p:txBody>
      </p:sp>
      <p:sp>
        <p:nvSpPr>
          <p:cNvPr id="8198" name="Rectangle 3"/>
          <p:cNvSpPr>
            <a:spLocks noGrp="1" noChangeArrowheads="1"/>
          </p:cNvSpPr>
          <p:nvPr>
            <p:ph type="body" idx="1"/>
          </p:nvPr>
        </p:nvSpPr>
        <p:spPr/>
        <p:txBody>
          <a:bodyPr/>
          <a:lstStyle/>
          <a:p>
            <a:pPr>
              <a:lnSpc>
                <a:spcPct val="90000"/>
              </a:lnSpc>
            </a:pPr>
            <a:r>
              <a:rPr lang="en-US" dirty="0"/>
              <a:t>Procedural Posture</a:t>
            </a:r>
          </a:p>
          <a:p>
            <a:pPr lvl="1">
              <a:lnSpc>
                <a:spcPct val="90000"/>
              </a:lnSpc>
            </a:pPr>
            <a:r>
              <a:rPr lang="en-US" dirty="0">
                <a:solidFill>
                  <a:schemeClr val="tx1"/>
                </a:solidFill>
              </a:rPr>
              <a:t>6-1-38 to 8-14-40: Trial in district court for more than 2 years</a:t>
            </a:r>
          </a:p>
          <a:p>
            <a:pPr lvl="1">
              <a:lnSpc>
                <a:spcPct val="90000"/>
              </a:lnSpc>
            </a:pPr>
            <a:r>
              <a:rPr lang="en-US" dirty="0">
                <a:solidFill>
                  <a:schemeClr val="tx1"/>
                </a:solidFill>
              </a:rPr>
              <a:t>10-9-41: Oral opinion</a:t>
            </a:r>
          </a:p>
          <a:p>
            <a:pPr lvl="1">
              <a:lnSpc>
                <a:spcPct val="90000"/>
              </a:lnSpc>
            </a:pPr>
            <a:r>
              <a:rPr lang="en-US" dirty="0">
                <a:solidFill>
                  <a:schemeClr val="tx1"/>
                </a:solidFill>
              </a:rPr>
              <a:t>7-14-42: Written opinion</a:t>
            </a:r>
          </a:p>
          <a:p>
            <a:pPr lvl="1">
              <a:lnSpc>
                <a:spcPct val="90000"/>
              </a:lnSpc>
            </a:pPr>
            <a:r>
              <a:rPr lang="en-US" dirty="0">
                <a:solidFill>
                  <a:schemeClr val="tx1"/>
                </a:solidFill>
              </a:rPr>
              <a:t>7-23-42: Dismissed the case</a:t>
            </a:r>
          </a:p>
          <a:p>
            <a:pPr lvl="1">
              <a:lnSpc>
                <a:spcPct val="90000"/>
              </a:lnSpc>
            </a:pPr>
            <a:r>
              <a:rPr lang="en-US" dirty="0">
                <a:solidFill>
                  <a:schemeClr val="tx1"/>
                </a:solidFill>
              </a:rPr>
              <a:t>6-12-44: Sup Ct referred case to special 2</a:t>
            </a:r>
            <a:r>
              <a:rPr lang="en-US" baseline="30000" dirty="0">
                <a:solidFill>
                  <a:schemeClr val="tx1"/>
                </a:solidFill>
              </a:rPr>
              <a:t>nd</a:t>
            </a:r>
            <a:r>
              <a:rPr lang="en-US" dirty="0">
                <a:solidFill>
                  <a:schemeClr val="tx1"/>
                </a:solidFill>
              </a:rPr>
              <a:t> Cir panel (No quorum of justices possible)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6523" y="-2"/>
            <a:ext cx="474547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Sen. Edmunds: An Amendment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10320252" y="6488668"/>
            <a:ext cx="187174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S.1 (2 Apr 1890)</a:t>
            </a:r>
          </a:p>
        </p:txBody>
      </p:sp>
      <p:pic>
        <p:nvPicPr>
          <p:cNvPr id="5" name="Picture 4"/>
          <p:cNvPicPr>
            <a:picLocks noChangeAspect="1"/>
          </p:cNvPicPr>
          <p:nvPr/>
        </p:nvPicPr>
        <p:blipFill>
          <a:blip r:embed="rId2"/>
          <a:stretch>
            <a:fillRect/>
          </a:stretch>
        </p:blipFill>
        <p:spPr>
          <a:xfrm>
            <a:off x="1439974" y="643984"/>
            <a:ext cx="4046818" cy="6061616"/>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5698073" y="643984"/>
            <a:ext cx="4013208" cy="6061616"/>
          </a:xfrm>
          <a:prstGeom prst="rect">
            <a:avLst/>
          </a:prstGeom>
          <a:ln w="6350">
            <a:solidFill>
              <a:schemeClr val="tx1"/>
            </a:solidFill>
          </a:ln>
        </p:spPr>
      </p:pic>
    </p:spTree>
    <p:extLst>
      <p:ext uri="{BB962C8B-B14F-4D97-AF65-F5344CB8AC3E}">
        <p14:creationId xmlns:p14="http://schemas.microsoft.com/office/powerpoint/2010/main" val="26305859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5F657C8-4E85-4F12-89A4-775EFC5F2E92}" type="slidenum">
              <a:rPr lang="en-US" altLang="en-US" sz="1400">
                <a:solidFill>
                  <a:srgbClr val="000066"/>
                </a:solidFill>
                <a:latin typeface="Arial" panose="020B0604020202020204" pitchFamily="34" charset="0"/>
              </a:rPr>
              <a:pPr/>
              <a:t>40</a:t>
            </a:fld>
            <a:endParaRPr lang="en-US" altLang="en-US" sz="1400">
              <a:solidFill>
                <a:srgbClr val="000066"/>
              </a:solidFill>
              <a:latin typeface="Arial" panose="020B0604020202020204" pitchFamily="34" charset="0"/>
            </a:endParaRPr>
          </a:p>
        </p:txBody>
      </p:sp>
      <p:sp>
        <p:nvSpPr>
          <p:cNvPr id="12293" name="Rectangle 2"/>
          <p:cNvSpPr>
            <a:spLocks noGrp="1" noChangeArrowheads="1"/>
          </p:cNvSpPr>
          <p:nvPr>
            <p:ph type="title"/>
          </p:nvPr>
        </p:nvSpPr>
        <p:spPr/>
        <p:txBody>
          <a:bodyPr/>
          <a:lstStyle/>
          <a:p>
            <a:r>
              <a:rPr lang="en-US">
                <a:solidFill>
                  <a:schemeClr val="tx1"/>
                </a:solidFill>
              </a:rPr>
              <a:t>Key Facts: Contracts and Facilities</a:t>
            </a:r>
          </a:p>
        </p:txBody>
      </p:sp>
      <p:sp>
        <p:nvSpPr>
          <p:cNvPr id="12294" name="Rectangle 3"/>
          <p:cNvSpPr>
            <a:spLocks noGrp="1" noChangeArrowheads="1"/>
          </p:cNvSpPr>
          <p:nvPr>
            <p:ph type="body" idx="1"/>
          </p:nvPr>
        </p:nvSpPr>
        <p:spPr/>
        <p:txBody>
          <a:bodyPr/>
          <a:lstStyle/>
          <a:p>
            <a:pPr>
              <a:lnSpc>
                <a:spcPct val="90000"/>
              </a:lnSpc>
            </a:pPr>
            <a:r>
              <a:rPr lang="en-US" dirty="0"/>
              <a:t>Contracts</a:t>
            </a:r>
          </a:p>
          <a:p>
            <a:pPr lvl="1">
              <a:lnSpc>
                <a:spcPct val="90000"/>
              </a:lnSpc>
            </a:pPr>
            <a:r>
              <a:rPr lang="en-US" dirty="0">
                <a:solidFill>
                  <a:schemeClr val="tx1"/>
                </a:solidFill>
              </a:rPr>
              <a:t>Exclusive contracts starting in 1895</a:t>
            </a:r>
          </a:p>
          <a:p>
            <a:pPr lvl="1">
              <a:lnSpc>
                <a:spcPct val="90000"/>
              </a:lnSpc>
            </a:pPr>
            <a:r>
              <a:rPr lang="en-US" dirty="0">
                <a:solidFill>
                  <a:schemeClr val="tx1"/>
                </a:solidFill>
              </a:rPr>
              <a:t>Cartels with foreign manufacturers</a:t>
            </a:r>
          </a:p>
          <a:p>
            <a:pPr lvl="2">
              <a:lnSpc>
                <a:spcPct val="90000"/>
              </a:lnSpc>
            </a:pPr>
            <a:r>
              <a:rPr lang="en-US" dirty="0">
                <a:solidFill>
                  <a:schemeClr val="tx1"/>
                </a:solidFill>
              </a:rPr>
              <a:t>Resulted in antitrust action and consent decree barring these on 6-7-1912</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5F657C8-4E85-4F12-89A4-775EFC5F2E92}" type="slidenum">
              <a:rPr lang="en-US" altLang="en-US" sz="1400">
                <a:solidFill>
                  <a:srgbClr val="000066"/>
                </a:solidFill>
                <a:latin typeface="Arial" panose="020B0604020202020204" pitchFamily="34" charset="0"/>
              </a:rPr>
              <a:pPr/>
              <a:t>41</a:t>
            </a:fld>
            <a:endParaRPr lang="en-US" altLang="en-US" sz="1400">
              <a:solidFill>
                <a:srgbClr val="000066"/>
              </a:solidFill>
              <a:latin typeface="Arial" panose="020B0604020202020204" pitchFamily="34" charset="0"/>
            </a:endParaRPr>
          </a:p>
        </p:txBody>
      </p:sp>
      <p:sp>
        <p:nvSpPr>
          <p:cNvPr id="12293" name="Rectangle 2"/>
          <p:cNvSpPr>
            <a:spLocks noGrp="1" noChangeArrowheads="1"/>
          </p:cNvSpPr>
          <p:nvPr>
            <p:ph type="title"/>
          </p:nvPr>
        </p:nvSpPr>
        <p:spPr/>
        <p:txBody>
          <a:bodyPr/>
          <a:lstStyle/>
          <a:p>
            <a:r>
              <a:rPr lang="en-US">
                <a:solidFill>
                  <a:schemeClr val="tx1"/>
                </a:solidFill>
              </a:rPr>
              <a:t>Key Facts: Contracts and Facilities</a:t>
            </a:r>
          </a:p>
        </p:txBody>
      </p:sp>
      <p:sp>
        <p:nvSpPr>
          <p:cNvPr id="12294" name="Rectangle 3"/>
          <p:cNvSpPr>
            <a:spLocks noGrp="1" noChangeArrowheads="1"/>
          </p:cNvSpPr>
          <p:nvPr>
            <p:ph type="body" idx="1"/>
          </p:nvPr>
        </p:nvSpPr>
        <p:spPr/>
        <p:txBody>
          <a:bodyPr/>
          <a:lstStyle/>
          <a:p>
            <a:pPr>
              <a:lnSpc>
                <a:spcPct val="90000"/>
              </a:lnSpc>
            </a:pPr>
            <a:r>
              <a:rPr lang="en-US" dirty="0"/>
              <a:t>Facilities</a:t>
            </a:r>
          </a:p>
          <a:p>
            <a:pPr lvl="1">
              <a:lnSpc>
                <a:spcPct val="90000"/>
              </a:lnSpc>
            </a:pPr>
            <a:r>
              <a:rPr lang="en-US" dirty="0">
                <a:solidFill>
                  <a:schemeClr val="tx1"/>
                </a:solidFill>
              </a:rPr>
              <a:t>1903: Builds large East St. Louis plant after expiration of dominant patent</a:t>
            </a:r>
          </a:p>
          <a:p>
            <a:pPr lvl="1">
              <a:lnSpc>
                <a:spcPct val="90000"/>
              </a:lnSpc>
            </a:pPr>
            <a:r>
              <a:rPr lang="en-US" dirty="0">
                <a:solidFill>
                  <a:schemeClr val="tx1"/>
                </a:solidFill>
              </a:rPr>
              <a:t>1939: Builds Mobile, Alabama plant</a:t>
            </a:r>
          </a:p>
        </p:txBody>
      </p:sp>
    </p:spTree>
    <p:extLst>
      <p:ext uri="{BB962C8B-B14F-4D97-AF65-F5344CB8AC3E}">
        <p14:creationId xmlns:p14="http://schemas.microsoft.com/office/powerpoint/2010/main" val="3152575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4F09304-2B24-4FAB-940D-5DF951A16DCA}" type="slidenum">
              <a:rPr lang="en-US" altLang="en-US" sz="1400">
                <a:solidFill>
                  <a:srgbClr val="000066"/>
                </a:solidFill>
                <a:latin typeface="Arial" panose="020B0604020202020204" pitchFamily="34" charset="0"/>
              </a:rPr>
              <a:pPr/>
              <a:t>42</a:t>
            </a:fld>
            <a:endParaRPr lang="en-US" altLang="en-US" sz="1400">
              <a:solidFill>
                <a:srgbClr val="000066"/>
              </a:solidFill>
              <a:latin typeface="Arial" panose="020B0604020202020204" pitchFamily="34" charset="0"/>
            </a:endParaRPr>
          </a:p>
        </p:txBody>
      </p:sp>
      <p:sp>
        <p:nvSpPr>
          <p:cNvPr id="17413" name="Rectangle 2"/>
          <p:cNvSpPr>
            <a:spLocks noGrp="1" noChangeArrowheads="1"/>
          </p:cNvSpPr>
          <p:nvPr>
            <p:ph type="title"/>
          </p:nvPr>
        </p:nvSpPr>
        <p:spPr/>
        <p:txBody>
          <a:bodyPr/>
          <a:lstStyle/>
          <a:p>
            <a:r>
              <a:rPr lang="en-US" dirty="0">
                <a:solidFill>
                  <a:schemeClr val="tx1"/>
                </a:solidFill>
              </a:rPr>
              <a:t>Market Share and Practices</a:t>
            </a:r>
          </a:p>
        </p:txBody>
      </p:sp>
      <p:sp>
        <p:nvSpPr>
          <p:cNvPr id="17414" name="Rectangle 3"/>
          <p:cNvSpPr>
            <a:spLocks noGrp="1" noChangeArrowheads="1"/>
          </p:cNvSpPr>
          <p:nvPr>
            <p:ph type="body" idx="1"/>
          </p:nvPr>
        </p:nvSpPr>
        <p:spPr/>
        <p:txBody>
          <a:bodyPr/>
          <a:lstStyle/>
          <a:p>
            <a:pPr>
              <a:lnSpc>
                <a:spcPct val="90000"/>
              </a:lnSpc>
            </a:pPr>
            <a:r>
              <a:rPr lang="en-US"/>
              <a:t>Market Definition: Virgin v. Secondary Ingot &amp; Ingot v. Fabrication</a:t>
            </a:r>
          </a:p>
          <a:p>
            <a:pPr lvl="1">
              <a:lnSpc>
                <a:spcPct val="90000"/>
              </a:lnSpc>
            </a:pPr>
            <a:r>
              <a:rPr lang="en-US">
                <a:solidFill>
                  <a:schemeClr val="tx1"/>
                </a:solidFill>
              </a:rPr>
              <a:t>Virgin Ingot</a:t>
            </a:r>
          </a:p>
          <a:p>
            <a:pPr lvl="2">
              <a:lnSpc>
                <a:spcPct val="90000"/>
              </a:lnSpc>
            </a:pPr>
            <a:r>
              <a:rPr lang="en-US">
                <a:solidFill>
                  <a:schemeClr val="tx1"/>
                </a:solidFill>
              </a:rPr>
              <a:t>1912: 91%</a:t>
            </a:r>
          </a:p>
          <a:p>
            <a:pPr lvl="2">
              <a:lnSpc>
                <a:spcPct val="90000"/>
              </a:lnSpc>
            </a:pPr>
            <a:r>
              <a:rPr lang="en-US">
                <a:solidFill>
                  <a:schemeClr val="tx1"/>
                </a:solidFill>
              </a:rPr>
              <a:t>1913: 72%</a:t>
            </a:r>
          </a:p>
          <a:p>
            <a:pPr lvl="2">
              <a:lnSpc>
                <a:spcPct val="90000"/>
              </a:lnSpc>
            </a:pPr>
            <a:r>
              <a:rPr lang="en-US">
                <a:solidFill>
                  <a:schemeClr val="tx1"/>
                </a:solidFill>
              </a:rPr>
              <a:t>1921: 68%</a:t>
            </a:r>
          </a:p>
          <a:p>
            <a:pPr lvl="2">
              <a:lnSpc>
                <a:spcPct val="90000"/>
              </a:lnSpc>
            </a:pPr>
            <a:r>
              <a:rPr lang="en-US">
                <a:solidFill>
                  <a:schemeClr val="tx1"/>
                </a:solidFill>
              </a:rPr>
              <a:t>1922: 72%</a:t>
            </a:r>
          </a:p>
          <a:p>
            <a:pPr lvl="2">
              <a:lnSpc>
                <a:spcPct val="90000"/>
              </a:lnSpc>
            </a:pPr>
            <a:r>
              <a:rPr lang="en-US">
                <a:solidFill>
                  <a:schemeClr val="tx1"/>
                </a:solidFill>
              </a:rPr>
              <a:t>1934-38: &gt; 90%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BDF34E8-4BFE-4BDE-853A-80D7593AB889}" type="slidenum">
              <a:rPr lang="en-US" altLang="en-US" sz="1400">
                <a:solidFill>
                  <a:srgbClr val="000066"/>
                </a:solidFill>
                <a:latin typeface="Arial" panose="020B0604020202020204" pitchFamily="34" charset="0"/>
              </a:rPr>
              <a:pPr/>
              <a:t>43</a:t>
            </a:fld>
            <a:endParaRPr lang="en-US" altLang="en-US" sz="1400">
              <a:solidFill>
                <a:srgbClr val="000066"/>
              </a:solidFill>
              <a:latin typeface="Arial" panose="020B0604020202020204" pitchFamily="34" charset="0"/>
            </a:endParaRPr>
          </a:p>
        </p:txBody>
      </p:sp>
      <p:sp>
        <p:nvSpPr>
          <p:cNvPr id="18437" name="Rectangle 2"/>
          <p:cNvSpPr>
            <a:spLocks noGrp="1" noChangeArrowheads="1"/>
          </p:cNvSpPr>
          <p:nvPr>
            <p:ph type="title"/>
          </p:nvPr>
        </p:nvSpPr>
        <p:spPr/>
        <p:txBody>
          <a:bodyPr/>
          <a:lstStyle/>
          <a:p>
            <a:r>
              <a:rPr lang="en-US">
                <a:solidFill>
                  <a:schemeClr val="tx1"/>
                </a:solidFill>
              </a:rPr>
              <a:t>Market Share and Practices</a:t>
            </a:r>
          </a:p>
        </p:txBody>
      </p:sp>
      <p:sp>
        <p:nvSpPr>
          <p:cNvPr id="18438" name="Rectangle 3"/>
          <p:cNvSpPr>
            <a:spLocks noGrp="1" noChangeArrowheads="1"/>
          </p:cNvSpPr>
          <p:nvPr>
            <p:ph type="body" idx="1"/>
          </p:nvPr>
        </p:nvSpPr>
        <p:spPr/>
        <p:txBody>
          <a:bodyPr/>
          <a:lstStyle/>
          <a:p>
            <a:pPr lvl="1">
              <a:lnSpc>
                <a:spcPct val="80000"/>
              </a:lnSpc>
            </a:pPr>
            <a:r>
              <a:rPr lang="en-US" dirty="0">
                <a:solidFill>
                  <a:schemeClr val="tx1"/>
                </a:solidFill>
              </a:rPr>
              <a:t>Virgin and Secondary</a:t>
            </a:r>
          </a:p>
          <a:p>
            <a:pPr lvl="2">
              <a:lnSpc>
                <a:spcPct val="80000"/>
              </a:lnSpc>
            </a:pPr>
            <a:r>
              <a:rPr lang="en-US" dirty="0">
                <a:solidFill>
                  <a:schemeClr val="tx1"/>
                </a:solidFill>
              </a:rPr>
              <a:t>Roughly 64%</a:t>
            </a:r>
          </a:p>
          <a:p>
            <a:pPr lvl="1">
              <a:lnSpc>
                <a:spcPct val="80000"/>
              </a:lnSpc>
            </a:pPr>
            <a:r>
              <a:rPr lang="en-US" dirty="0">
                <a:solidFill>
                  <a:schemeClr val="tx1"/>
                </a:solidFill>
              </a:rPr>
              <a:t>Virgin and Secondary (excluding Ingot Used in Fabrication)</a:t>
            </a:r>
          </a:p>
          <a:p>
            <a:pPr lvl="2">
              <a:lnSpc>
                <a:spcPct val="80000"/>
              </a:lnSpc>
            </a:pPr>
            <a:r>
              <a:rPr lang="en-US" dirty="0">
                <a:solidFill>
                  <a:schemeClr val="tx1"/>
                </a:solidFill>
              </a:rPr>
              <a:t>1929-1938: 33%</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BDF34E8-4BFE-4BDE-853A-80D7593AB889}" type="slidenum">
              <a:rPr lang="en-US" altLang="en-US" sz="1400">
                <a:solidFill>
                  <a:srgbClr val="000066"/>
                </a:solidFill>
                <a:latin typeface="Arial" panose="020B0604020202020204" pitchFamily="34" charset="0"/>
              </a:rPr>
              <a:pPr/>
              <a:t>44</a:t>
            </a:fld>
            <a:endParaRPr lang="en-US" altLang="en-US" sz="1400">
              <a:solidFill>
                <a:srgbClr val="000066"/>
              </a:solidFill>
              <a:latin typeface="Arial" panose="020B0604020202020204" pitchFamily="34" charset="0"/>
            </a:endParaRPr>
          </a:p>
        </p:txBody>
      </p:sp>
      <p:sp>
        <p:nvSpPr>
          <p:cNvPr id="18437" name="Rectangle 2"/>
          <p:cNvSpPr>
            <a:spLocks noGrp="1" noChangeArrowheads="1"/>
          </p:cNvSpPr>
          <p:nvPr>
            <p:ph type="title"/>
          </p:nvPr>
        </p:nvSpPr>
        <p:spPr/>
        <p:txBody>
          <a:bodyPr/>
          <a:lstStyle/>
          <a:p>
            <a:r>
              <a:rPr lang="en-US">
                <a:solidFill>
                  <a:schemeClr val="tx1"/>
                </a:solidFill>
              </a:rPr>
              <a:t>Market Share and Practices</a:t>
            </a:r>
          </a:p>
        </p:txBody>
      </p:sp>
      <p:sp>
        <p:nvSpPr>
          <p:cNvPr id="18438" name="Rectangle 3"/>
          <p:cNvSpPr>
            <a:spLocks noGrp="1" noChangeArrowheads="1"/>
          </p:cNvSpPr>
          <p:nvPr>
            <p:ph type="body" idx="1"/>
          </p:nvPr>
        </p:nvSpPr>
        <p:spPr/>
        <p:txBody>
          <a:bodyPr/>
          <a:lstStyle/>
          <a:p>
            <a:pPr>
              <a:lnSpc>
                <a:spcPct val="80000"/>
              </a:lnSpc>
            </a:pPr>
            <a:r>
              <a:rPr lang="en-US" dirty="0"/>
              <a:t>Assessing Monopoly</a:t>
            </a:r>
          </a:p>
          <a:p>
            <a:pPr lvl="1">
              <a:lnSpc>
                <a:spcPct val="80000"/>
              </a:lnSpc>
            </a:pPr>
            <a:r>
              <a:rPr lang="en-US" dirty="0">
                <a:solidFill>
                  <a:schemeClr val="tx1"/>
                </a:solidFill>
              </a:rPr>
              <a:t>90%: Yes</a:t>
            </a:r>
          </a:p>
          <a:p>
            <a:pPr lvl="1">
              <a:lnSpc>
                <a:spcPct val="80000"/>
              </a:lnSpc>
            </a:pPr>
            <a:r>
              <a:rPr lang="en-US" dirty="0">
                <a:solidFill>
                  <a:schemeClr val="tx1"/>
                </a:solidFill>
              </a:rPr>
              <a:t>60 to 64%: Doubtful</a:t>
            </a:r>
          </a:p>
          <a:p>
            <a:pPr lvl="1">
              <a:lnSpc>
                <a:spcPct val="80000"/>
              </a:lnSpc>
            </a:pPr>
            <a:r>
              <a:rPr lang="en-US" dirty="0">
                <a:solidFill>
                  <a:schemeClr val="tx1"/>
                </a:solidFill>
              </a:rPr>
              <a:t>33%: No</a:t>
            </a:r>
          </a:p>
        </p:txBody>
      </p:sp>
    </p:spTree>
    <p:extLst>
      <p:ext uri="{BB962C8B-B14F-4D97-AF65-F5344CB8AC3E}">
        <p14:creationId xmlns:p14="http://schemas.microsoft.com/office/powerpoint/2010/main" val="30322706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6719" y="-2"/>
            <a:ext cx="4145281" cy="41163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Aluminum </a:t>
            </a:r>
            <a:r>
              <a:rPr kumimoji="1" lang="en-US" sz="2400" i="0" kern="1200" dirty="0">
                <a:solidFill>
                  <a:schemeClr val="accent4">
                    <a:lumMod val="75000"/>
                    <a:lumOff val="25000"/>
                  </a:schemeClr>
                </a:solidFill>
                <a:latin typeface="+mn-lt"/>
                <a:ea typeface="+mn-ea"/>
                <a:cs typeface="Times New Roman" panose="02020603050405020304" pitchFamily="18" charset="0"/>
              </a:rPr>
              <a:t>Stats</a:t>
            </a:r>
            <a:r>
              <a:rPr lang="en-US" sz="2400" dirty="0">
                <a:solidFill>
                  <a:schemeClr val="accent4">
                    <a:lumMod val="75000"/>
                    <a:lumOff val="25000"/>
                  </a:schemeClr>
                </a:solidFill>
                <a:latin typeface="+mn-lt"/>
                <a:cs typeface="Times New Roman" panose="02020603050405020304" pitchFamily="18" charset="0"/>
              </a:rPr>
              <a:t>, 1900-1920</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dirty="0"/>
          </a:p>
        </p:txBody>
      </p:sp>
      <p:sp>
        <p:nvSpPr>
          <p:cNvPr id="6" name="Text Box 5"/>
          <p:cNvSpPr txBox="1">
            <a:spLocks noChangeArrowheads="1"/>
          </p:cNvSpPr>
          <p:nvPr/>
        </p:nvSpPr>
        <p:spPr bwMode="auto">
          <a:xfrm>
            <a:off x="9347200" y="6497761"/>
            <a:ext cx="282632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ctr">
              <a:spcBef>
                <a:spcPct val="50000"/>
              </a:spcBef>
              <a:defRPr/>
            </a:pPr>
            <a:r>
              <a:rPr lang="en-US" sz="1800" i="0" dirty="0">
                <a:solidFill>
                  <a:schemeClr val="accent4">
                    <a:lumMod val="75000"/>
                    <a:lumOff val="25000"/>
                  </a:schemeClr>
                </a:solidFill>
                <a:latin typeface="+mn-lt"/>
                <a:cs typeface="Times New Roman" panose="02020603050405020304" pitchFamily="18" charset="0"/>
              </a:rPr>
              <a:t>U.S. Geological Survey</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a:extLst>
              <a:ext uri="{FF2B5EF4-FFF2-40B4-BE49-F238E27FC236}">
                <a16:creationId xmlns:a16="http://schemas.microsoft.com/office/drawing/2014/main" id="{C34242C3-C917-584E-809D-CE6C14D1C2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198" y="466061"/>
            <a:ext cx="7893919" cy="6234777"/>
          </a:xfrm>
          <a:prstGeom prst="rect">
            <a:avLst/>
          </a:prstGeom>
          <a:ln w="6350">
            <a:solidFill>
              <a:schemeClr val="tx1"/>
            </a:solidFill>
          </a:ln>
        </p:spPr>
      </p:pic>
      <p:pic>
        <p:nvPicPr>
          <p:cNvPr id="12" name="Picture 11">
            <a:extLst>
              <a:ext uri="{FF2B5EF4-FFF2-40B4-BE49-F238E27FC236}">
                <a16:creationId xmlns:a16="http://schemas.microsoft.com/office/drawing/2014/main" id="{DAF9D7A4-4ABC-6A45-B2A9-6C8A44F41094}"/>
              </a:ext>
            </a:extLst>
          </p:cNvPr>
          <p:cNvPicPr>
            <a:picLocks noChangeAspect="1"/>
          </p:cNvPicPr>
          <p:nvPr/>
        </p:nvPicPr>
        <p:blipFill>
          <a:blip r:embed="rId4"/>
          <a:stretch>
            <a:fillRect/>
          </a:stretch>
        </p:blipFill>
        <p:spPr>
          <a:xfrm>
            <a:off x="2612103" y="1037958"/>
            <a:ext cx="8005097" cy="5085761"/>
          </a:xfrm>
          <a:prstGeom prst="rect">
            <a:avLst/>
          </a:prstGeom>
          <a:ln w="6350">
            <a:solidFill>
              <a:schemeClr val="tx1"/>
            </a:solidFill>
          </a:ln>
        </p:spPr>
      </p:pic>
    </p:spTree>
    <p:extLst>
      <p:ext uri="{BB962C8B-B14F-4D97-AF65-F5344CB8AC3E}">
        <p14:creationId xmlns:p14="http://schemas.microsoft.com/office/powerpoint/2010/main" val="243327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5920" y="-1"/>
            <a:ext cx="4196080" cy="42420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Aluminum </a:t>
            </a:r>
            <a:r>
              <a:rPr kumimoji="1" lang="en-US" sz="2400" i="0" kern="1200" dirty="0">
                <a:solidFill>
                  <a:schemeClr val="accent4">
                    <a:lumMod val="75000"/>
                    <a:lumOff val="25000"/>
                  </a:schemeClr>
                </a:solidFill>
                <a:latin typeface="+mn-lt"/>
                <a:ea typeface="+mn-ea"/>
                <a:cs typeface="Times New Roman" panose="02020603050405020304" pitchFamily="18" charset="0"/>
              </a:rPr>
              <a:t>Stats</a:t>
            </a:r>
            <a:r>
              <a:rPr lang="en-US" sz="2400" dirty="0">
                <a:solidFill>
                  <a:schemeClr val="accent4">
                    <a:lumMod val="75000"/>
                    <a:lumOff val="25000"/>
                  </a:schemeClr>
                </a:solidFill>
                <a:latin typeface="+mn-lt"/>
                <a:cs typeface="Times New Roman" panose="02020603050405020304" pitchFamily="18" charset="0"/>
              </a:rPr>
              <a:t>, 1920-1945</a:t>
            </a:r>
          </a:p>
        </p:txBody>
      </p:sp>
      <p:sp>
        <p:nvSpPr>
          <p:cNvPr id="3" name="Date Placeholder 2"/>
          <p:cNvSpPr>
            <a:spLocks noGrp="1"/>
          </p:cNvSpPr>
          <p:nvPr>
            <p:ph type="dt" sz="half" idx="10"/>
          </p:nvPr>
        </p:nvSpPr>
        <p:spPr/>
        <p:txBody>
          <a:bodyPr/>
          <a:lstStyle/>
          <a:p>
            <a:pPr>
              <a:defRPr/>
            </a:pPr>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dirty="0"/>
          </a:p>
        </p:txBody>
      </p:sp>
      <p:sp>
        <p:nvSpPr>
          <p:cNvPr id="6" name="Text Box 5"/>
          <p:cNvSpPr txBox="1">
            <a:spLocks noChangeArrowheads="1"/>
          </p:cNvSpPr>
          <p:nvPr/>
        </p:nvSpPr>
        <p:spPr bwMode="auto">
          <a:xfrm>
            <a:off x="9469120" y="6497761"/>
            <a:ext cx="270440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ctr">
              <a:spcBef>
                <a:spcPct val="50000"/>
              </a:spcBef>
              <a:defRPr/>
            </a:pPr>
            <a:r>
              <a:rPr lang="en-US" sz="1800" i="0" dirty="0">
                <a:solidFill>
                  <a:schemeClr val="accent4">
                    <a:lumMod val="75000"/>
                    <a:lumOff val="25000"/>
                  </a:schemeClr>
                </a:solidFill>
                <a:latin typeface="+mn-lt"/>
                <a:cs typeface="Times New Roman" panose="02020603050405020304" pitchFamily="18" charset="0"/>
              </a:rPr>
              <a:t>U.S. Geological Survey</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4BAEF80F-27D7-484B-9242-B65E13BD1D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4726" y="460038"/>
            <a:ext cx="7901543" cy="6240799"/>
          </a:xfrm>
          <a:prstGeom prst="rect">
            <a:avLst/>
          </a:prstGeom>
          <a:ln w="6350">
            <a:solidFill>
              <a:schemeClr val="tx1"/>
            </a:solidFill>
          </a:ln>
        </p:spPr>
      </p:pic>
      <p:grpSp>
        <p:nvGrpSpPr>
          <p:cNvPr id="10" name="Group 9">
            <a:extLst>
              <a:ext uri="{FF2B5EF4-FFF2-40B4-BE49-F238E27FC236}">
                <a16:creationId xmlns:a16="http://schemas.microsoft.com/office/drawing/2014/main" id="{F4DE56CA-889D-4D48-B597-850CFA4E965C}"/>
              </a:ext>
            </a:extLst>
          </p:cNvPr>
          <p:cNvGrpSpPr>
            <a:grpSpLocks noChangeAspect="1"/>
          </p:cNvGrpSpPr>
          <p:nvPr/>
        </p:nvGrpSpPr>
        <p:grpSpPr>
          <a:xfrm>
            <a:off x="2307759" y="774114"/>
            <a:ext cx="7421731" cy="5723647"/>
            <a:chOff x="2049389" y="574521"/>
            <a:chExt cx="8005097" cy="6173540"/>
          </a:xfrm>
        </p:grpSpPr>
        <p:pic>
          <p:nvPicPr>
            <p:cNvPr id="13" name="Picture 12">
              <a:extLst>
                <a:ext uri="{FF2B5EF4-FFF2-40B4-BE49-F238E27FC236}">
                  <a16:creationId xmlns:a16="http://schemas.microsoft.com/office/drawing/2014/main" id="{5017C67B-22E0-AB41-90D8-A0ABEE97BB8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85157"/>
            <a:stretch/>
          </p:blipFill>
          <p:spPr>
            <a:xfrm>
              <a:off x="2049389" y="574521"/>
              <a:ext cx="8005097" cy="754873"/>
            </a:xfrm>
            <a:prstGeom prst="rect">
              <a:avLst/>
            </a:prstGeom>
            <a:ln w="6350">
              <a:solidFill>
                <a:schemeClr val="tx1"/>
              </a:solidFill>
            </a:ln>
          </p:spPr>
        </p:pic>
        <p:pic>
          <p:nvPicPr>
            <p:cNvPr id="14" name="Picture 13">
              <a:extLst>
                <a:ext uri="{FF2B5EF4-FFF2-40B4-BE49-F238E27FC236}">
                  <a16:creationId xmlns:a16="http://schemas.microsoft.com/office/drawing/2014/main" id="{FAF746E7-9F7E-244F-9831-29B502474953}"/>
                </a:ext>
              </a:extLst>
            </p:cNvPr>
            <p:cNvPicPr>
              <a:picLocks noChangeAspect="1"/>
            </p:cNvPicPr>
            <p:nvPr/>
          </p:nvPicPr>
          <p:blipFill>
            <a:blip r:embed="rId5"/>
            <a:stretch>
              <a:fillRect/>
            </a:stretch>
          </p:blipFill>
          <p:spPr>
            <a:xfrm>
              <a:off x="2049389" y="1329394"/>
              <a:ext cx="7937530" cy="5418667"/>
            </a:xfrm>
            <a:prstGeom prst="rect">
              <a:avLst/>
            </a:prstGeom>
            <a:ln w="6350">
              <a:solidFill>
                <a:schemeClr val="tx1"/>
              </a:solidFill>
            </a:ln>
          </p:spPr>
        </p:pic>
      </p:grpSp>
    </p:spTree>
    <p:extLst>
      <p:ext uri="{BB962C8B-B14F-4D97-AF65-F5344CB8AC3E}">
        <p14:creationId xmlns:p14="http://schemas.microsoft.com/office/powerpoint/2010/main" val="379114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dirty="0"/>
          </a:p>
        </p:txBody>
      </p:sp>
      <p:sp>
        <p:nvSpPr>
          <p:cNvPr id="6" name="Text Box 5"/>
          <p:cNvSpPr txBox="1">
            <a:spLocks noChangeArrowheads="1"/>
          </p:cNvSpPr>
          <p:nvPr/>
        </p:nvSpPr>
        <p:spPr bwMode="auto">
          <a:xfrm>
            <a:off x="9804400" y="6477000"/>
            <a:ext cx="23876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Alcoa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1945)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p:nvPr>
        </p:nvSpPr>
        <p:spPr>
          <a:xfrm>
            <a:off x="5355103" y="-2"/>
            <a:ext cx="6836898"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Does Alcoa Violate SA 2? The Gov’t Says Yes</a:t>
            </a:r>
            <a:endParaRPr lang="en-US" sz="2400" dirty="0">
              <a:solidFill>
                <a:schemeClr val="accent4">
                  <a:lumMod val="75000"/>
                  <a:lumOff val="25000"/>
                </a:schemeClr>
              </a:solidFill>
              <a:latin typeface="+mn-lt"/>
              <a:cs typeface="Times New Roman" panose="02020603050405020304" pitchFamily="18" charset="0"/>
            </a:endParaRPr>
          </a:p>
        </p:txBody>
      </p:sp>
      <p:pic>
        <p:nvPicPr>
          <p:cNvPr id="11" name="Picture 10">
            <a:extLst>
              <a:ext uri="{FF2B5EF4-FFF2-40B4-BE49-F238E27FC236}">
                <a16:creationId xmlns:a16="http://schemas.microsoft.com/office/drawing/2014/main" id="{2DDB32A6-EE5D-9D49-AB7C-677CFE058B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9507" y="221852"/>
            <a:ext cx="4137465" cy="6439814"/>
          </a:xfrm>
          <a:prstGeom prst="rect">
            <a:avLst/>
          </a:prstGeom>
          <a:ln w="6350">
            <a:solidFill>
              <a:schemeClr val="tx1"/>
            </a:solidFill>
          </a:ln>
        </p:spPr>
      </p:pic>
      <p:sp>
        <p:nvSpPr>
          <p:cNvPr id="12" name="Text Box 5">
            <a:extLst>
              <a:ext uri="{FF2B5EF4-FFF2-40B4-BE49-F238E27FC236}">
                <a16:creationId xmlns:a16="http://schemas.microsoft.com/office/drawing/2014/main" id="{4E3CA76E-10A8-7342-9BF2-065F76AB182B}"/>
              </a:ext>
            </a:extLst>
          </p:cNvPr>
          <p:cNvSpPr txBox="1">
            <a:spLocks noChangeArrowheads="1"/>
          </p:cNvSpPr>
          <p:nvPr/>
        </p:nvSpPr>
        <p:spPr bwMode="auto">
          <a:xfrm>
            <a:off x="1537961" y="2327761"/>
            <a:ext cx="10026868" cy="206210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“It is undisputed that throughout this period “Alcoa” </a:t>
            </a:r>
            <a:r>
              <a:rPr lang="en-US" sz="3200" b="1" dirty="0">
                <a:solidFill>
                  <a:schemeClr val="accent4">
                    <a:lumMod val="50000"/>
                    <a:lumOff val="50000"/>
                  </a:schemeClr>
                </a:solidFill>
                <a:cs typeface="Times New Roman" panose="02020603050405020304" pitchFamily="18" charset="0"/>
              </a:rPr>
              <a:t>continued to be the single producer of “virgin” ingot in the United States</a:t>
            </a:r>
            <a:r>
              <a:rPr lang="en-US" sz="3200" dirty="0">
                <a:solidFill>
                  <a:schemeClr val="bg2"/>
                </a:solidFill>
                <a:cs typeface="Times New Roman" panose="02020603050405020304" pitchFamily="18" charset="0"/>
              </a:rPr>
              <a:t>; and the plaintiff argues that this </a:t>
            </a:r>
            <a:r>
              <a:rPr lang="en-US" sz="3200" b="1" dirty="0">
                <a:solidFill>
                  <a:schemeClr val="accent4">
                    <a:lumMod val="50000"/>
                    <a:lumOff val="50000"/>
                  </a:schemeClr>
                </a:solidFill>
                <a:cs typeface="Times New Roman" panose="02020603050405020304" pitchFamily="18" charset="0"/>
              </a:rPr>
              <a:t>without more was enough to make it an unlawful monopoly</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01212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3A9C10A-CD87-4125-81B7-AF146DBBCA5A}" type="slidenum">
              <a:rPr lang="en-US" altLang="en-US" sz="1400">
                <a:solidFill>
                  <a:srgbClr val="000066"/>
                </a:solidFill>
                <a:latin typeface="Arial" panose="020B0604020202020204" pitchFamily="34" charset="0"/>
              </a:rPr>
              <a:pPr/>
              <a:t>48</a:t>
            </a:fld>
            <a:endParaRPr lang="en-US" altLang="en-US" sz="1400">
              <a:solidFill>
                <a:srgbClr val="000066"/>
              </a:solidFill>
              <a:latin typeface="Arial" panose="020B0604020202020204" pitchFamily="34" charset="0"/>
            </a:endParaRPr>
          </a:p>
        </p:txBody>
      </p:sp>
      <p:sp>
        <p:nvSpPr>
          <p:cNvPr id="20485" name="Rectangle 2"/>
          <p:cNvSpPr>
            <a:spLocks noGrp="1" noChangeArrowheads="1"/>
          </p:cNvSpPr>
          <p:nvPr>
            <p:ph type="title"/>
          </p:nvPr>
        </p:nvSpPr>
        <p:spPr/>
        <p:txBody>
          <a:bodyPr/>
          <a:lstStyle/>
          <a:p>
            <a:r>
              <a:rPr lang="en-US" dirty="0"/>
              <a:t>Linking the Virgin and Secondary Markets</a:t>
            </a:r>
          </a:p>
        </p:txBody>
      </p:sp>
      <p:sp>
        <p:nvSpPr>
          <p:cNvPr id="20486" name="Rectangle 3"/>
          <p:cNvSpPr>
            <a:spLocks noGrp="1" noChangeArrowheads="1"/>
          </p:cNvSpPr>
          <p:nvPr>
            <p:ph type="body" idx="1"/>
          </p:nvPr>
        </p:nvSpPr>
        <p:spPr/>
        <p:txBody>
          <a:bodyPr/>
          <a:lstStyle/>
          <a:p>
            <a:pPr>
              <a:lnSpc>
                <a:spcPct val="90000"/>
              </a:lnSpc>
            </a:pPr>
            <a:r>
              <a:rPr lang="en-US" dirty="0"/>
              <a:t>Key Questions</a:t>
            </a:r>
          </a:p>
          <a:p>
            <a:pPr lvl="1">
              <a:lnSpc>
                <a:spcPct val="90000"/>
              </a:lnSpc>
            </a:pPr>
            <a:r>
              <a:rPr lang="en-US" dirty="0"/>
              <a:t>How should the monopolist take into account the secondary market?</a:t>
            </a:r>
          </a:p>
          <a:p>
            <a:pPr lvl="1">
              <a:lnSpc>
                <a:spcPct val="90000"/>
              </a:lnSpc>
            </a:pPr>
            <a:r>
              <a:rPr lang="en-US" dirty="0"/>
              <a:t>How should purchasers take into account the secondary market?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dirty="0"/>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p:nvPr>
        </p:nvSpPr>
        <p:spPr>
          <a:xfrm>
            <a:off x="5852161" y="-1"/>
            <a:ext cx="6339840" cy="41734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Linking the Virgin and Secondary Markets</a:t>
            </a:r>
            <a:endParaRPr lang="en-US" sz="2400" dirty="0">
              <a:solidFill>
                <a:schemeClr val="accent4">
                  <a:lumMod val="75000"/>
                  <a:lumOff val="25000"/>
                </a:schemeClr>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B606F22F-E92E-D946-93E2-94712B6BE9F4}"/>
              </a:ext>
            </a:extLst>
          </p:cNvPr>
          <p:cNvPicPr>
            <a:picLocks noChangeAspect="1"/>
          </p:cNvPicPr>
          <p:nvPr/>
        </p:nvPicPr>
        <p:blipFill>
          <a:blip r:embed="rId3"/>
          <a:stretch>
            <a:fillRect/>
          </a:stretch>
        </p:blipFill>
        <p:spPr>
          <a:xfrm>
            <a:off x="190694" y="208670"/>
            <a:ext cx="4063607" cy="6492168"/>
          </a:xfrm>
          <a:prstGeom prst="rect">
            <a:avLst/>
          </a:prstGeom>
          <a:ln w="6350">
            <a:solidFill>
              <a:schemeClr val="tx1"/>
            </a:solidFill>
          </a:ln>
        </p:spPr>
      </p:pic>
      <p:sp>
        <p:nvSpPr>
          <p:cNvPr id="10" name="Text Box 5">
            <a:extLst>
              <a:ext uri="{FF2B5EF4-FFF2-40B4-BE49-F238E27FC236}">
                <a16:creationId xmlns:a16="http://schemas.microsoft.com/office/drawing/2014/main" id="{7F02D65D-6A90-9544-855A-0446475398D2}"/>
              </a:ext>
            </a:extLst>
          </p:cNvPr>
          <p:cNvSpPr txBox="1">
            <a:spLocks noChangeArrowheads="1"/>
          </p:cNvSpPr>
          <p:nvPr/>
        </p:nvSpPr>
        <p:spPr bwMode="auto">
          <a:xfrm>
            <a:off x="1138253" y="3106573"/>
            <a:ext cx="10687987" cy="206210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dirty="0">
                <a:solidFill>
                  <a:schemeClr val="bg2"/>
                </a:solidFill>
              </a:rPr>
              <a:t>Indeed, </a:t>
            </a:r>
            <a:r>
              <a:rPr lang="en-US" sz="3200" b="1" dirty="0">
                <a:solidFill>
                  <a:schemeClr val="accent4">
                    <a:lumMod val="50000"/>
                    <a:lumOff val="50000"/>
                  </a:schemeClr>
                </a:solidFill>
              </a:rPr>
              <a:t>it may be thought a paradox to say that anyone has the monopoly of a market in which at all times he must meet a competition that limits his price. We shall show that it is not</a:t>
            </a:r>
            <a:r>
              <a:rPr lang="en-US" sz="3200" dirty="0">
                <a:solidFill>
                  <a:schemeClr val="bg2"/>
                </a:solidFill>
                <a:cs typeface="Times New Roman" panose="02020603050405020304" pitchFamily="18" charset="0"/>
              </a:rPr>
              <a:t>.”</a:t>
            </a:r>
          </a:p>
        </p:txBody>
      </p:sp>
      <p:sp>
        <p:nvSpPr>
          <p:cNvPr id="11" name="Text Box 5">
            <a:extLst>
              <a:ext uri="{FF2B5EF4-FFF2-40B4-BE49-F238E27FC236}">
                <a16:creationId xmlns:a16="http://schemas.microsoft.com/office/drawing/2014/main" id="{96759C17-043F-1A42-A542-AFB762DB36FD}"/>
              </a:ext>
            </a:extLst>
          </p:cNvPr>
          <p:cNvSpPr txBox="1">
            <a:spLocks noChangeArrowheads="1"/>
          </p:cNvSpPr>
          <p:nvPr/>
        </p:nvSpPr>
        <p:spPr bwMode="auto">
          <a:xfrm>
            <a:off x="9809870" y="6477000"/>
            <a:ext cx="238212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Alcoa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1945)</a:t>
            </a:r>
          </a:p>
        </p:txBody>
      </p:sp>
    </p:spTree>
    <p:extLst>
      <p:ext uri="{BB962C8B-B14F-4D97-AF65-F5344CB8AC3E}">
        <p14:creationId xmlns:p14="http://schemas.microsoft.com/office/powerpoint/2010/main" val="113279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9189" y="-2"/>
            <a:ext cx="413281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Sherman: I Can Live With It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8304415" y="6488668"/>
            <a:ext cx="38875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Congressional Record (8 Apr 1890)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39178" y="209004"/>
            <a:ext cx="4919779" cy="6491834"/>
          </a:xfrm>
          <a:prstGeom prst="rect">
            <a:avLst/>
          </a:prstGeom>
          <a:ln w="6350">
            <a:solidFill>
              <a:schemeClr val="tx1"/>
            </a:solidFill>
          </a:ln>
        </p:spPr>
      </p:pic>
      <p:pic>
        <p:nvPicPr>
          <p:cNvPr id="5" name="Picture 4"/>
          <p:cNvPicPr>
            <a:picLocks noChangeAspect="1"/>
          </p:cNvPicPr>
          <p:nvPr/>
        </p:nvPicPr>
        <p:blipFill>
          <a:blip r:embed="rId3"/>
          <a:stretch>
            <a:fillRect/>
          </a:stretch>
        </p:blipFill>
        <p:spPr>
          <a:xfrm>
            <a:off x="1277805" y="3207369"/>
            <a:ext cx="10566430" cy="2453597"/>
          </a:xfrm>
          <a:prstGeom prst="rect">
            <a:avLst/>
          </a:prstGeom>
          <a:ln w="6350">
            <a:solidFill>
              <a:schemeClr val="tx1"/>
            </a:solidFill>
          </a:ln>
        </p:spPr>
      </p:pic>
    </p:spTree>
    <p:extLst>
      <p:ext uri="{BB962C8B-B14F-4D97-AF65-F5344CB8AC3E}">
        <p14:creationId xmlns:p14="http://schemas.microsoft.com/office/powerpoint/2010/main" val="334286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dirty="0"/>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p:nvPr>
        </p:nvSpPr>
        <p:spPr>
          <a:xfrm>
            <a:off x="5923281" y="-1"/>
            <a:ext cx="6268720" cy="41265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Linking the Virgin and Secondary Markets</a:t>
            </a:r>
            <a:endParaRPr lang="en-US" sz="2400" dirty="0">
              <a:solidFill>
                <a:schemeClr val="accent4">
                  <a:lumMod val="75000"/>
                  <a:lumOff val="25000"/>
                </a:schemeClr>
              </a:solidFill>
              <a:latin typeface="+mn-lt"/>
              <a:cs typeface="Times New Roman" panose="02020603050405020304" pitchFamily="18" charset="0"/>
            </a:endParaRPr>
          </a:p>
        </p:txBody>
      </p:sp>
      <p:pic>
        <p:nvPicPr>
          <p:cNvPr id="5" name="Picture 4">
            <a:extLst>
              <a:ext uri="{FF2B5EF4-FFF2-40B4-BE49-F238E27FC236}">
                <a16:creationId xmlns:a16="http://schemas.microsoft.com/office/drawing/2014/main" id="{2DAA5259-C115-D048-A66A-EA833D0523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345" y="206324"/>
            <a:ext cx="3891079" cy="6494513"/>
          </a:xfrm>
          <a:prstGeom prst="rect">
            <a:avLst/>
          </a:prstGeom>
          <a:ln w="6350">
            <a:solidFill>
              <a:schemeClr val="tx1"/>
            </a:solidFill>
          </a:ln>
        </p:spPr>
      </p:pic>
      <p:sp>
        <p:nvSpPr>
          <p:cNvPr id="10" name="Text Box 5">
            <a:extLst>
              <a:ext uri="{FF2B5EF4-FFF2-40B4-BE49-F238E27FC236}">
                <a16:creationId xmlns:a16="http://schemas.microsoft.com/office/drawing/2014/main" id="{7F02D65D-6A90-9544-855A-0446475398D2}"/>
              </a:ext>
            </a:extLst>
          </p:cNvPr>
          <p:cNvSpPr txBox="1">
            <a:spLocks noChangeArrowheads="1"/>
          </p:cNvSpPr>
          <p:nvPr/>
        </p:nvSpPr>
        <p:spPr bwMode="auto">
          <a:xfrm>
            <a:off x="1136732" y="1610095"/>
            <a:ext cx="10687987" cy="3539430"/>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“In the case of a </a:t>
            </a:r>
            <a:r>
              <a:rPr lang="en-US" sz="3200" b="1" dirty="0">
                <a:solidFill>
                  <a:schemeClr val="accent4">
                    <a:lumMod val="50000"/>
                    <a:lumOff val="50000"/>
                  </a:schemeClr>
                </a:solidFill>
                <a:cs typeface="Times New Roman" panose="02020603050405020304" pitchFamily="18" charset="0"/>
              </a:rPr>
              <a:t>monopoly of any commodity which does not disappear in use </a:t>
            </a:r>
            <a:r>
              <a:rPr lang="en-US" sz="3200" dirty="0">
                <a:solidFill>
                  <a:schemeClr val="bg2"/>
                </a:solidFill>
                <a:cs typeface="Times New Roman" panose="02020603050405020304" pitchFamily="18" charset="0"/>
              </a:rPr>
              <a:t>and which can be salvaged, the </a:t>
            </a:r>
            <a:r>
              <a:rPr lang="en-US" sz="3200" b="1" dirty="0">
                <a:solidFill>
                  <a:schemeClr val="accent4">
                    <a:lumMod val="50000"/>
                    <a:lumOff val="50000"/>
                  </a:schemeClr>
                </a:solidFill>
                <a:cs typeface="Times New Roman" panose="02020603050405020304" pitchFamily="18" charset="0"/>
              </a:rPr>
              <a:t>supply</a:t>
            </a:r>
            <a:r>
              <a:rPr lang="en-US" sz="3200" dirty="0">
                <a:solidFill>
                  <a:schemeClr val="bg2"/>
                </a:solidFill>
                <a:cs typeface="Times New Roman" panose="02020603050405020304" pitchFamily="18" charset="0"/>
              </a:rPr>
              <a:t> seeking sale at any moment will be made up of </a:t>
            </a:r>
            <a:r>
              <a:rPr lang="en-US" sz="3200" b="1" dirty="0">
                <a:solidFill>
                  <a:schemeClr val="accent4">
                    <a:lumMod val="50000"/>
                    <a:lumOff val="50000"/>
                  </a:schemeClr>
                </a:solidFill>
                <a:cs typeface="Times New Roman" panose="02020603050405020304" pitchFamily="18" charset="0"/>
              </a:rPr>
              <a:t>two components</a:t>
            </a:r>
            <a:r>
              <a:rPr lang="en-US" sz="3200" dirty="0">
                <a:solidFill>
                  <a:schemeClr val="bg2"/>
                </a:solidFill>
                <a:cs typeface="Times New Roman" panose="02020603050405020304" pitchFamily="18" charset="0"/>
              </a:rPr>
              <a:t>: (1) the part which the putative monopolist can immediately produce and sell and (2) the part which has been, or can be, reclaimed out of what he has produced and sold in the past.”</a:t>
            </a:r>
          </a:p>
        </p:txBody>
      </p:sp>
      <p:sp>
        <p:nvSpPr>
          <p:cNvPr id="9" name="Text Box 5">
            <a:extLst>
              <a:ext uri="{FF2B5EF4-FFF2-40B4-BE49-F238E27FC236}">
                <a16:creationId xmlns:a16="http://schemas.microsoft.com/office/drawing/2014/main" id="{C7507933-A436-9E44-9F7B-1ACAEC86C2F8}"/>
              </a:ext>
            </a:extLst>
          </p:cNvPr>
          <p:cNvSpPr txBox="1">
            <a:spLocks noChangeArrowheads="1"/>
          </p:cNvSpPr>
          <p:nvPr/>
        </p:nvSpPr>
        <p:spPr bwMode="auto">
          <a:xfrm>
            <a:off x="9763760" y="6477000"/>
            <a:ext cx="24282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Alcoa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1945)</a:t>
            </a:r>
          </a:p>
        </p:txBody>
      </p:sp>
    </p:spTree>
    <p:extLst>
      <p:ext uri="{BB962C8B-B14F-4D97-AF65-F5344CB8AC3E}">
        <p14:creationId xmlns:p14="http://schemas.microsoft.com/office/powerpoint/2010/main" val="109445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dirty="0"/>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p:nvPr>
        </p:nvSpPr>
        <p:spPr>
          <a:xfrm>
            <a:off x="5720081" y="-1"/>
            <a:ext cx="6471920" cy="436882"/>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Linking the Virgin and Secondary Markets</a:t>
            </a:r>
            <a:endParaRPr lang="en-US" sz="2400" dirty="0">
              <a:solidFill>
                <a:schemeClr val="accent4">
                  <a:lumMod val="75000"/>
                  <a:lumOff val="25000"/>
                </a:schemeClr>
              </a:solidFill>
              <a:latin typeface="+mn-lt"/>
              <a:cs typeface="Times New Roman" panose="02020603050405020304" pitchFamily="18" charset="0"/>
            </a:endParaRPr>
          </a:p>
        </p:txBody>
      </p:sp>
      <p:pic>
        <p:nvPicPr>
          <p:cNvPr id="5" name="Picture 4">
            <a:extLst>
              <a:ext uri="{FF2B5EF4-FFF2-40B4-BE49-F238E27FC236}">
                <a16:creationId xmlns:a16="http://schemas.microsoft.com/office/drawing/2014/main" id="{2DAA5259-C115-D048-A66A-EA833D0523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193831"/>
            <a:ext cx="3896751" cy="6503981"/>
          </a:xfrm>
          <a:prstGeom prst="rect">
            <a:avLst/>
          </a:prstGeom>
          <a:ln w="6350">
            <a:solidFill>
              <a:schemeClr val="tx1"/>
            </a:solidFill>
          </a:ln>
        </p:spPr>
      </p:pic>
      <p:sp>
        <p:nvSpPr>
          <p:cNvPr id="10" name="Text Box 5">
            <a:extLst>
              <a:ext uri="{FF2B5EF4-FFF2-40B4-BE49-F238E27FC236}">
                <a16:creationId xmlns:a16="http://schemas.microsoft.com/office/drawing/2014/main" id="{7F02D65D-6A90-9544-855A-0446475398D2}"/>
              </a:ext>
            </a:extLst>
          </p:cNvPr>
          <p:cNvSpPr txBox="1">
            <a:spLocks noChangeArrowheads="1"/>
          </p:cNvSpPr>
          <p:nvPr/>
        </p:nvSpPr>
        <p:spPr bwMode="auto">
          <a:xfrm>
            <a:off x="1199003" y="1933537"/>
            <a:ext cx="10524443" cy="3539430"/>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“By hypothesis he presently controls the first of these components; the second he has controlled in the past, although he no longer does. </a:t>
            </a:r>
            <a:r>
              <a:rPr lang="en-US" sz="3200" b="1" dirty="0">
                <a:solidFill>
                  <a:schemeClr val="accent4">
                    <a:lumMod val="50000"/>
                    <a:lumOff val="50000"/>
                  </a:schemeClr>
                </a:solidFill>
                <a:cs typeface="Times New Roman" panose="02020603050405020304" pitchFamily="18" charset="0"/>
              </a:rPr>
              <a:t>During the period when he did control the second, if he was aware of his interest, he was guided, not alone by its effect at that time upon the market, but by his knowledge that some part of it was likely to be reclaimed and seek the future market</a:t>
            </a:r>
            <a:r>
              <a:rPr lang="en-US" sz="3200" dirty="0">
                <a:solidFill>
                  <a:schemeClr val="bg2"/>
                </a:solidFill>
                <a:cs typeface="Times New Roman" panose="02020603050405020304" pitchFamily="18" charset="0"/>
              </a:rPr>
              <a:t>.”</a:t>
            </a:r>
          </a:p>
        </p:txBody>
      </p:sp>
      <p:sp>
        <p:nvSpPr>
          <p:cNvPr id="9" name="Text Box 5">
            <a:extLst>
              <a:ext uri="{FF2B5EF4-FFF2-40B4-BE49-F238E27FC236}">
                <a16:creationId xmlns:a16="http://schemas.microsoft.com/office/drawing/2014/main" id="{015F129B-21C3-D840-90AD-1A8E5AB0F4B1}"/>
              </a:ext>
            </a:extLst>
          </p:cNvPr>
          <p:cNvSpPr txBox="1">
            <a:spLocks noChangeArrowheads="1"/>
          </p:cNvSpPr>
          <p:nvPr/>
        </p:nvSpPr>
        <p:spPr bwMode="auto">
          <a:xfrm>
            <a:off x="9845040" y="6477000"/>
            <a:ext cx="23469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Alcoa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1945)</a:t>
            </a:r>
          </a:p>
        </p:txBody>
      </p:sp>
    </p:spTree>
    <p:extLst>
      <p:ext uri="{BB962C8B-B14F-4D97-AF65-F5344CB8AC3E}">
        <p14:creationId xmlns:p14="http://schemas.microsoft.com/office/powerpoint/2010/main" val="426922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dirty="0"/>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p:nvPr>
        </p:nvSpPr>
        <p:spPr>
          <a:xfrm>
            <a:off x="5781041" y="-1"/>
            <a:ext cx="6410960" cy="416562"/>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Linking the Virgin and Secondary Markets</a:t>
            </a:r>
            <a:endParaRPr lang="en-US" sz="2400" dirty="0">
              <a:solidFill>
                <a:schemeClr val="accent4">
                  <a:lumMod val="75000"/>
                  <a:lumOff val="25000"/>
                </a:schemeClr>
              </a:solidFill>
              <a:latin typeface="+mn-lt"/>
              <a:cs typeface="Times New Roman" panose="02020603050405020304" pitchFamily="18" charset="0"/>
            </a:endParaRPr>
          </a:p>
        </p:txBody>
      </p:sp>
      <p:pic>
        <p:nvPicPr>
          <p:cNvPr id="5" name="Picture 4">
            <a:extLst>
              <a:ext uri="{FF2B5EF4-FFF2-40B4-BE49-F238E27FC236}">
                <a16:creationId xmlns:a16="http://schemas.microsoft.com/office/drawing/2014/main" id="{2DAA5259-C115-D048-A66A-EA833D0523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967" y="193832"/>
            <a:ext cx="3898564" cy="6507006"/>
          </a:xfrm>
          <a:prstGeom prst="rect">
            <a:avLst/>
          </a:prstGeom>
          <a:ln w="6350">
            <a:solidFill>
              <a:schemeClr val="tx1"/>
            </a:solidFill>
          </a:ln>
        </p:spPr>
      </p:pic>
      <p:sp>
        <p:nvSpPr>
          <p:cNvPr id="10" name="Text Box 5">
            <a:extLst>
              <a:ext uri="{FF2B5EF4-FFF2-40B4-BE49-F238E27FC236}">
                <a16:creationId xmlns:a16="http://schemas.microsoft.com/office/drawing/2014/main" id="{7F02D65D-6A90-9544-855A-0446475398D2}"/>
              </a:ext>
            </a:extLst>
          </p:cNvPr>
          <p:cNvSpPr txBox="1">
            <a:spLocks noChangeArrowheads="1"/>
          </p:cNvSpPr>
          <p:nvPr/>
        </p:nvSpPr>
        <p:spPr bwMode="auto">
          <a:xfrm>
            <a:off x="1264772" y="1945570"/>
            <a:ext cx="10524443" cy="2554545"/>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“The </a:t>
            </a:r>
            <a:r>
              <a:rPr lang="en-US" sz="3200" b="1" dirty="0">
                <a:solidFill>
                  <a:schemeClr val="accent4">
                    <a:lumMod val="50000"/>
                    <a:lumOff val="50000"/>
                  </a:schemeClr>
                </a:solidFill>
                <a:cs typeface="Times New Roman" panose="02020603050405020304" pitchFamily="18" charset="0"/>
              </a:rPr>
              <a:t>competition of “secondary” must therefore be disregarded</a:t>
            </a:r>
            <a:r>
              <a:rPr lang="en-US" sz="3200" dirty="0">
                <a:solidFill>
                  <a:schemeClr val="bg2"/>
                </a:solidFill>
                <a:cs typeface="Times New Roman" panose="02020603050405020304" pitchFamily="18" charset="0"/>
              </a:rPr>
              <a:t>, as soon as we consider the position of “Alcoa” over a period of years; it was as much within “Alcoa’s” control as was the production of the “virgin” from which it had been derived.” </a:t>
            </a:r>
          </a:p>
        </p:txBody>
      </p:sp>
      <p:sp>
        <p:nvSpPr>
          <p:cNvPr id="9" name="Text Box 5">
            <a:extLst>
              <a:ext uri="{FF2B5EF4-FFF2-40B4-BE49-F238E27FC236}">
                <a16:creationId xmlns:a16="http://schemas.microsoft.com/office/drawing/2014/main" id="{F05342B6-83D8-DF4E-98EE-BA3F0306BD39}"/>
              </a:ext>
            </a:extLst>
          </p:cNvPr>
          <p:cNvSpPr txBox="1">
            <a:spLocks noChangeArrowheads="1"/>
          </p:cNvSpPr>
          <p:nvPr/>
        </p:nvSpPr>
        <p:spPr bwMode="auto">
          <a:xfrm>
            <a:off x="9794240" y="6477000"/>
            <a:ext cx="23977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Alcoa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1945)</a:t>
            </a:r>
          </a:p>
        </p:txBody>
      </p:sp>
    </p:spTree>
    <p:extLst>
      <p:ext uri="{BB962C8B-B14F-4D97-AF65-F5344CB8AC3E}">
        <p14:creationId xmlns:p14="http://schemas.microsoft.com/office/powerpoint/2010/main" val="169025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Durable Monopoly Problem</a:t>
            </a:r>
          </a:p>
        </p:txBody>
      </p:sp>
      <p:sp>
        <p:nvSpPr>
          <p:cNvPr id="3" name="Content Placeholder 2"/>
          <p:cNvSpPr>
            <a:spLocks noGrp="1"/>
          </p:cNvSpPr>
          <p:nvPr>
            <p:ph idx="1"/>
          </p:nvPr>
        </p:nvSpPr>
        <p:spPr/>
        <p:txBody>
          <a:bodyPr/>
          <a:lstStyle/>
          <a:p>
            <a:r>
              <a:rPr lang="en-US" dirty="0"/>
              <a:t>Question</a:t>
            </a:r>
          </a:p>
          <a:p>
            <a:pPr lvl="1"/>
            <a:r>
              <a:rPr lang="en-US" dirty="0"/>
              <a:t>If you knew that you would be competing tomorrow with the good that you were selling today, how would that influence your choices today?</a:t>
            </a:r>
          </a:p>
          <a:p>
            <a:pPr lvl="1"/>
            <a:r>
              <a:rPr lang="en-US" dirty="0"/>
              <a:t>Would you sell less today knowing that, more today, or would it not matter at all?</a:t>
            </a:r>
          </a:p>
        </p:txBody>
      </p:sp>
      <p:sp>
        <p:nvSpPr>
          <p:cNvPr id="5" name="Slide Number Placeholder 4"/>
          <p:cNvSpPr>
            <a:spLocks noGrp="1"/>
          </p:cNvSpPr>
          <p:nvPr>
            <p:ph type="sldNum" sz="quarter" idx="12"/>
          </p:nvPr>
        </p:nvSpPr>
        <p:spPr/>
        <p:txBody>
          <a:bodyPr/>
          <a:lstStyle/>
          <a:p>
            <a:fld id="{BF8C3B9D-EEA0-4363-891F-C5B2287006A1}" type="slidenum">
              <a:rPr lang="en-US" altLang="en-US" smtClean="0"/>
              <a:pPr/>
              <a:t>53</a:t>
            </a:fld>
            <a:endParaRPr lang="en-US" altLang="en-US"/>
          </a:p>
        </p:txBody>
      </p:sp>
    </p:spTree>
    <p:extLst>
      <p:ext uri="{BB962C8B-B14F-4D97-AF65-F5344CB8AC3E}">
        <p14:creationId xmlns:p14="http://schemas.microsoft.com/office/powerpoint/2010/main" val="8827168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200" y="-1"/>
            <a:ext cx="2844800" cy="41656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Coase Conjecture</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8849360" y="6493995"/>
            <a:ext cx="33426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15 J. Law &amp; Econ. 143 (1972)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2">
            <a:extLst>
              <a:ext uri="{FF2B5EF4-FFF2-40B4-BE49-F238E27FC236}">
                <a16:creationId xmlns:a16="http://schemas.microsoft.com/office/drawing/2014/main" id="{508E2D3D-07FF-864B-B827-45395D4020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208280"/>
            <a:ext cx="4576134" cy="64925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 Box 5"/>
          <p:cNvSpPr txBox="1">
            <a:spLocks noChangeArrowheads="1"/>
          </p:cNvSpPr>
          <p:nvPr/>
        </p:nvSpPr>
        <p:spPr bwMode="auto">
          <a:xfrm>
            <a:off x="1358647" y="2438695"/>
            <a:ext cx="10480169" cy="3539430"/>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rgbClr val="000000"/>
                </a:solidFill>
                <a:cs typeface="Times New Roman" panose="02020603050405020304" pitchFamily="18" charset="0"/>
              </a:rPr>
              <a:t>“Assume that a supplier owns the total stock of a completely durable good. At what price will he sell it? … The demand schedule facing the original landowner would be infinitely elastic at the competitive price and this even though he was the sole supplier. </a:t>
            </a:r>
            <a:r>
              <a:rPr lang="en-US" sz="3200" b="1" dirty="0">
                <a:solidFill>
                  <a:schemeClr val="accent4">
                    <a:lumMod val="50000"/>
                    <a:lumOff val="50000"/>
                  </a:schemeClr>
                </a:solidFill>
                <a:cs typeface="Times New Roman" panose="02020603050405020304" pitchFamily="18" charset="0"/>
              </a:rPr>
              <a:t>With complete durability, the price becomes independent of the number of suppliers and is thus always equal to the competitive price</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90938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9292" y="-2"/>
            <a:ext cx="349270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the Fancy Version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1711" y="209004"/>
            <a:ext cx="3809218" cy="64446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 Box 5"/>
          <p:cNvSpPr txBox="1">
            <a:spLocks noChangeArrowheads="1"/>
          </p:cNvSpPr>
          <p:nvPr/>
        </p:nvSpPr>
        <p:spPr bwMode="auto">
          <a:xfrm>
            <a:off x="9022080" y="6472428"/>
            <a:ext cx="31699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spcBef>
                <a:spcPct val="50000"/>
              </a:spcBef>
              <a:defRPr sz="1350" i="0">
                <a:solidFill>
                  <a:schemeClr val="accent4">
                    <a:lumMod val="75000"/>
                    <a:lumOff val="25000"/>
                  </a:schemeClr>
                </a:solidFill>
                <a:latin typeface="+mn-lt"/>
                <a:cs typeface="Times New Roman" panose="02020603050405020304" pitchFamily="18" charset="0"/>
              </a:defRPr>
            </a:lvl1pPr>
            <a:lvl2pPr>
              <a:defRPr i="1"/>
            </a:lvl2pPr>
            <a:lvl3pPr>
              <a:defRPr i="1"/>
            </a:lvl3pPr>
            <a:lvl4pPr>
              <a:defRPr i="1"/>
            </a:lvl4pPr>
            <a:lvl5pPr>
              <a:defRPr i="1"/>
            </a:lvl5pPr>
            <a:lvl6pPr>
              <a:defRPr i="1"/>
            </a:lvl6pPr>
            <a:lvl7pPr>
              <a:defRPr i="1"/>
            </a:lvl7pPr>
            <a:lvl8pPr>
              <a:defRPr i="1"/>
            </a:lvl8pPr>
            <a:lvl9pPr>
              <a:defRPr i="1"/>
            </a:lvl9pPr>
          </a:lstStyle>
          <a:p>
            <a:r>
              <a:rPr lang="en-US" sz="1800" dirty="0"/>
              <a:t>39 Econ. Theory 155 (1986)</a:t>
            </a:r>
          </a:p>
        </p:txBody>
      </p:sp>
      <p:pic>
        <p:nvPicPr>
          <p:cNvPr id="10"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3691" t="5481" r="4934" b="8858"/>
          <a:stretch/>
        </p:blipFill>
        <p:spPr bwMode="auto">
          <a:xfrm>
            <a:off x="1045699" y="2186379"/>
            <a:ext cx="10895110" cy="39258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492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43BE56B-2B5E-4299-B441-F965F0ECC422}" type="slidenum">
              <a:rPr lang="en-US" altLang="en-US"/>
              <a:pPr>
                <a:defRPr/>
              </a:pPr>
              <a:t>56</a:t>
            </a:fld>
            <a:endParaRPr lang="en-US" altLang="en-US"/>
          </a:p>
        </p:txBody>
      </p:sp>
      <p:sp>
        <p:nvSpPr>
          <p:cNvPr id="23557" name="Rectangle 2"/>
          <p:cNvSpPr>
            <a:spLocks noGrp="1" noChangeArrowheads="1"/>
          </p:cNvSpPr>
          <p:nvPr>
            <p:ph type="title"/>
          </p:nvPr>
        </p:nvSpPr>
        <p:spPr/>
        <p:txBody>
          <a:bodyPr/>
          <a:lstStyle/>
          <a:p>
            <a:r>
              <a:rPr lang="en-US" dirty="0"/>
              <a:t>Monopoly and the Coase Conjecture</a:t>
            </a:r>
          </a:p>
        </p:txBody>
      </p:sp>
      <p:sp>
        <p:nvSpPr>
          <p:cNvPr id="23558" name="Rectangle 3"/>
          <p:cNvSpPr>
            <a:spLocks noGrp="1" noChangeArrowheads="1"/>
          </p:cNvSpPr>
          <p:nvPr>
            <p:ph type="body" idx="1"/>
          </p:nvPr>
        </p:nvSpPr>
        <p:spPr/>
        <p:txBody>
          <a:bodyPr/>
          <a:lstStyle/>
          <a:p>
            <a:pPr>
              <a:lnSpc>
                <a:spcPct val="90000"/>
              </a:lnSpc>
            </a:pPr>
            <a:r>
              <a:rPr lang="en-US" dirty="0"/>
              <a:t>In the limit, M can’t exercise </a:t>
            </a:r>
            <a:r>
              <a:rPr lang="en-US" dirty="0" err="1"/>
              <a:t>monop</a:t>
            </a:r>
            <a:r>
              <a:rPr lang="en-US" dirty="0"/>
              <a:t> power</a:t>
            </a:r>
          </a:p>
          <a:p>
            <a:pPr lvl="1">
              <a:lnSpc>
                <a:spcPct val="90000"/>
              </a:lnSpc>
            </a:pPr>
            <a:r>
              <a:rPr lang="en-US" dirty="0"/>
              <a:t>Tirole (1988, p. 83): “In other words, a monopolist who can change his price very quickly (as would be expected) loses his monopoly power completely. In equilibrium, consumers expect him to charge prices close to the competitive price at any future instant and, as they can wait for the next competitive offer without much delay cost, they cannot be induced to accept higher prices.</a:t>
            </a:r>
          </a:p>
        </p:txBody>
      </p:sp>
    </p:spTree>
    <p:extLst>
      <p:ext uri="{BB962C8B-B14F-4D97-AF65-F5344CB8AC3E}">
        <p14:creationId xmlns:p14="http://schemas.microsoft.com/office/powerpoint/2010/main" val="3338161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43BE56B-2B5E-4299-B441-F965F0ECC422}" type="slidenum">
              <a:rPr lang="en-US" altLang="en-US"/>
              <a:pPr>
                <a:defRPr/>
              </a:pPr>
              <a:t>57</a:t>
            </a:fld>
            <a:endParaRPr lang="en-US" altLang="en-US"/>
          </a:p>
        </p:txBody>
      </p:sp>
      <p:sp>
        <p:nvSpPr>
          <p:cNvPr id="23557" name="Rectangle 2"/>
          <p:cNvSpPr>
            <a:spLocks noGrp="1" noChangeArrowheads="1"/>
          </p:cNvSpPr>
          <p:nvPr>
            <p:ph type="title"/>
          </p:nvPr>
        </p:nvSpPr>
        <p:spPr/>
        <p:txBody>
          <a:bodyPr/>
          <a:lstStyle/>
          <a:p>
            <a:r>
              <a:rPr lang="en-US" dirty="0"/>
              <a:t>Monopoly and the Coase Conjecture</a:t>
            </a:r>
          </a:p>
        </p:txBody>
      </p:sp>
      <p:sp>
        <p:nvSpPr>
          <p:cNvPr id="23558" name="Rectangle 3"/>
          <p:cNvSpPr>
            <a:spLocks noGrp="1" noChangeArrowheads="1"/>
          </p:cNvSpPr>
          <p:nvPr>
            <p:ph type="body" idx="1"/>
          </p:nvPr>
        </p:nvSpPr>
        <p:spPr/>
        <p:txBody>
          <a:bodyPr/>
          <a:lstStyle/>
          <a:p>
            <a:pPr>
              <a:lnSpc>
                <a:spcPct val="90000"/>
              </a:lnSpc>
            </a:pPr>
            <a:r>
              <a:rPr lang="en-US" dirty="0"/>
              <a:t>In the limit, M can’t exercise </a:t>
            </a:r>
            <a:r>
              <a:rPr lang="en-US" dirty="0" err="1"/>
              <a:t>monop</a:t>
            </a:r>
            <a:r>
              <a:rPr lang="en-US" dirty="0"/>
              <a:t> power</a:t>
            </a:r>
          </a:p>
          <a:p>
            <a:pPr lvl="1">
              <a:lnSpc>
                <a:spcPct val="90000"/>
              </a:lnSpc>
            </a:pPr>
            <a:r>
              <a:rPr lang="en-US" dirty="0"/>
              <a:t>Tirole (1988, p. 83): “Thus, the monopolist ends up charging prices close to the competitive price, vindicating the consumers’ belief.”</a:t>
            </a:r>
          </a:p>
        </p:txBody>
      </p:sp>
    </p:spTree>
    <p:extLst>
      <p:ext uri="{BB962C8B-B14F-4D97-AF65-F5344CB8AC3E}">
        <p14:creationId xmlns:p14="http://schemas.microsoft.com/office/powerpoint/2010/main" val="11203036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78FEA92B-D19F-418E-ABE8-4F581C9D5BE7}" type="slidenum">
              <a:rPr lang="en-US" altLang="en-US" sz="1400">
                <a:solidFill>
                  <a:srgbClr val="000066"/>
                </a:solidFill>
                <a:latin typeface="Arial" panose="020B0604020202020204" pitchFamily="34" charset="0"/>
              </a:rPr>
              <a:pPr/>
              <a:t>58</a:t>
            </a:fld>
            <a:endParaRPr lang="en-US" altLang="en-US" sz="1400">
              <a:solidFill>
                <a:srgbClr val="000066"/>
              </a:solidFill>
              <a:latin typeface="Arial" panose="020B0604020202020204" pitchFamily="34" charset="0"/>
            </a:endParaRPr>
          </a:p>
        </p:txBody>
      </p:sp>
      <p:sp>
        <p:nvSpPr>
          <p:cNvPr id="25605" name="Rectangle 2"/>
          <p:cNvSpPr>
            <a:spLocks noGrp="1" noChangeArrowheads="1"/>
          </p:cNvSpPr>
          <p:nvPr>
            <p:ph type="title"/>
          </p:nvPr>
        </p:nvSpPr>
        <p:spPr/>
        <p:txBody>
          <a:bodyPr/>
          <a:lstStyle/>
          <a:p>
            <a:r>
              <a:rPr lang="en-US"/>
              <a:t>How Does the Court See This?</a:t>
            </a:r>
          </a:p>
        </p:txBody>
      </p:sp>
      <p:sp>
        <p:nvSpPr>
          <p:cNvPr id="25606" name="Rectangle 3"/>
          <p:cNvSpPr>
            <a:spLocks noGrp="1" noChangeArrowheads="1"/>
          </p:cNvSpPr>
          <p:nvPr>
            <p:ph type="body" idx="1"/>
          </p:nvPr>
        </p:nvSpPr>
        <p:spPr/>
        <p:txBody>
          <a:bodyPr/>
          <a:lstStyle/>
          <a:p>
            <a:pPr>
              <a:lnSpc>
                <a:spcPct val="80000"/>
              </a:lnSpc>
            </a:pPr>
            <a:r>
              <a:rPr lang="en-US" dirty="0"/>
              <a:t>Says the Court (Again)</a:t>
            </a:r>
          </a:p>
          <a:p>
            <a:pPr lvl="1">
              <a:lnSpc>
                <a:spcPct val="80000"/>
              </a:lnSpc>
            </a:pPr>
            <a:r>
              <a:rPr lang="en-US" dirty="0"/>
              <a:t>“The competition of ‘secondary’ must therefore be disregarded, as soon as we consider the position of ‘Alcoa’ over a period of years; it was as much within ‘Alcoa’s’ control as was the production of the ‘virgin’ from which it had been derived.”</a:t>
            </a:r>
          </a:p>
          <a:p>
            <a:pPr>
              <a:lnSpc>
                <a:spcPct val="80000"/>
              </a:lnSpc>
            </a:pPr>
            <a:r>
              <a:rPr lang="en-US" dirty="0"/>
              <a:t>This conclusion seems inconsistent with the Coase Conjecture analysis.</a:t>
            </a:r>
          </a:p>
        </p:txBody>
      </p:sp>
    </p:spTree>
    <p:extLst>
      <p:ext uri="{BB962C8B-B14F-4D97-AF65-F5344CB8AC3E}">
        <p14:creationId xmlns:p14="http://schemas.microsoft.com/office/powerpoint/2010/main" val="24661554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dirty="0"/>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p:nvPr>
        </p:nvSpPr>
        <p:spPr>
          <a:xfrm>
            <a:off x="7518400" y="1"/>
            <a:ext cx="4673600" cy="4064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How Does the Court See This?</a:t>
            </a:r>
            <a:endParaRPr lang="en-US" sz="2400" dirty="0">
              <a:solidFill>
                <a:schemeClr val="accent4">
                  <a:lumMod val="75000"/>
                  <a:lumOff val="25000"/>
                </a:schemeClr>
              </a:solidFill>
              <a:latin typeface="+mn-lt"/>
              <a:cs typeface="Times New Roman" panose="02020603050405020304" pitchFamily="18" charset="0"/>
            </a:endParaRPr>
          </a:p>
        </p:txBody>
      </p:sp>
      <p:pic>
        <p:nvPicPr>
          <p:cNvPr id="5" name="Picture 4">
            <a:extLst>
              <a:ext uri="{FF2B5EF4-FFF2-40B4-BE49-F238E27FC236}">
                <a16:creationId xmlns:a16="http://schemas.microsoft.com/office/drawing/2014/main" id="{2DAA5259-C115-D048-A66A-EA833D0523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1034" y="203201"/>
            <a:ext cx="3874868" cy="6467456"/>
          </a:xfrm>
          <a:prstGeom prst="rect">
            <a:avLst/>
          </a:prstGeom>
          <a:ln w="6350">
            <a:solidFill>
              <a:schemeClr val="tx1"/>
            </a:solidFill>
          </a:ln>
        </p:spPr>
      </p:pic>
      <p:sp>
        <p:nvSpPr>
          <p:cNvPr id="10" name="Text Box 5">
            <a:extLst>
              <a:ext uri="{FF2B5EF4-FFF2-40B4-BE49-F238E27FC236}">
                <a16:creationId xmlns:a16="http://schemas.microsoft.com/office/drawing/2014/main" id="{7F02D65D-6A90-9544-855A-0446475398D2}"/>
              </a:ext>
            </a:extLst>
          </p:cNvPr>
          <p:cNvSpPr txBox="1">
            <a:spLocks noChangeArrowheads="1"/>
          </p:cNvSpPr>
          <p:nvPr/>
        </p:nvSpPr>
        <p:spPr bwMode="auto">
          <a:xfrm>
            <a:off x="1226093" y="1853751"/>
            <a:ext cx="10524443" cy="403187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“We conclude therefore that </a:t>
            </a:r>
            <a:r>
              <a:rPr lang="en-US" sz="3200" b="1" dirty="0">
                <a:solidFill>
                  <a:schemeClr val="accent4">
                    <a:lumMod val="50000"/>
                    <a:lumOff val="50000"/>
                  </a:schemeClr>
                </a:solidFill>
                <a:cs typeface="Times New Roman" panose="02020603050405020304" pitchFamily="18" charset="0"/>
              </a:rPr>
              <a:t>“Alcoa’s” control over the ingot market must be reckoned at over ninety per cent</a:t>
            </a:r>
            <a:r>
              <a:rPr lang="en-US" sz="3200" dirty="0">
                <a:solidFill>
                  <a:schemeClr val="bg2"/>
                </a:solidFill>
                <a:cs typeface="Times New Roman" panose="02020603050405020304" pitchFamily="18" charset="0"/>
              </a:rPr>
              <a:t>; that being the proportion which its production bears to imported “virgin” ingot. If the fraction which it did not supply were the produce of domestic manufacture there </a:t>
            </a:r>
            <a:r>
              <a:rPr lang="en-US" sz="3200" b="1" dirty="0">
                <a:solidFill>
                  <a:schemeClr val="accent4">
                    <a:lumMod val="50000"/>
                    <a:lumOff val="50000"/>
                  </a:schemeClr>
                </a:solidFill>
                <a:cs typeface="Times New Roman" panose="02020603050405020304" pitchFamily="18" charset="0"/>
              </a:rPr>
              <a:t>could be no doubt that this percentage gave it a monopoly—lawful or unlawful, as the case might be. </a:t>
            </a:r>
            <a:r>
              <a:rPr lang="en-US" sz="3200" dirty="0">
                <a:solidFill>
                  <a:schemeClr val="bg2"/>
                </a:solidFill>
                <a:cs typeface="Times New Roman" panose="02020603050405020304" pitchFamily="18" charset="0"/>
              </a:rPr>
              <a:t>The producer of so large a proportion of the supply has complete control within certain limits.”</a:t>
            </a:r>
          </a:p>
        </p:txBody>
      </p:sp>
      <p:sp>
        <p:nvSpPr>
          <p:cNvPr id="9" name="Text Box 5">
            <a:extLst>
              <a:ext uri="{FF2B5EF4-FFF2-40B4-BE49-F238E27FC236}">
                <a16:creationId xmlns:a16="http://schemas.microsoft.com/office/drawing/2014/main" id="{9A54EBB5-1253-8C40-9EA9-6A608445438E}"/>
              </a:ext>
            </a:extLst>
          </p:cNvPr>
          <p:cNvSpPr txBox="1">
            <a:spLocks noChangeArrowheads="1"/>
          </p:cNvSpPr>
          <p:nvPr/>
        </p:nvSpPr>
        <p:spPr bwMode="auto">
          <a:xfrm>
            <a:off x="9814560" y="6477000"/>
            <a:ext cx="23774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Alcoa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1945)</a:t>
            </a:r>
          </a:p>
        </p:txBody>
      </p:sp>
    </p:spTree>
    <p:extLst>
      <p:ext uri="{BB962C8B-B14F-4D97-AF65-F5344CB8AC3E}">
        <p14:creationId xmlns:p14="http://schemas.microsoft.com/office/powerpoint/2010/main" val="215957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9791" y="-1"/>
            <a:ext cx="883221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Market Position Acquired by Superior Skill Isn’t a Monopoly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8304415" y="6488668"/>
            <a:ext cx="38875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Congressional Record (8 Apr 1890)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38396" y="427698"/>
            <a:ext cx="4580411" cy="6273140"/>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3036358" y="1017668"/>
            <a:ext cx="6356982" cy="5318600"/>
          </a:xfrm>
          <a:prstGeom prst="rect">
            <a:avLst/>
          </a:prstGeom>
          <a:ln w="6350">
            <a:solidFill>
              <a:schemeClr val="tx1"/>
            </a:solidFill>
          </a:ln>
        </p:spPr>
      </p:pic>
    </p:spTree>
    <p:extLst>
      <p:ext uri="{BB962C8B-B14F-4D97-AF65-F5344CB8AC3E}">
        <p14:creationId xmlns:p14="http://schemas.microsoft.com/office/powerpoint/2010/main" val="397960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B3DC3334-6173-4B0D-BFC3-9D3A5D860324}" type="slidenum">
              <a:rPr lang="en-US" altLang="en-US" sz="1400">
                <a:solidFill>
                  <a:srgbClr val="000066"/>
                </a:solidFill>
                <a:latin typeface="Arial" panose="020B0604020202020204" pitchFamily="34" charset="0"/>
              </a:rPr>
              <a:pPr/>
              <a:t>60</a:t>
            </a:fld>
            <a:endParaRPr lang="en-US" altLang="en-US" sz="1400">
              <a:solidFill>
                <a:srgbClr val="000066"/>
              </a:solidFill>
              <a:latin typeface="Arial" panose="020B0604020202020204" pitchFamily="34" charset="0"/>
            </a:endParaRPr>
          </a:p>
        </p:txBody>
      </p:sp>
      <p:sp>
        <p:nvSpPr>
          <p:cNvPr id="26629" name="Rectangle 2"/>
          <p:cNvSpPr>
            <a:spLocks noGrp="1" noChangeArrowheads="1"/>
          </p:cNvSpPr>
          <p:nvPr>
            <p:ph type="title"/>
          </p:nvPr>
        </p:nvSpPr>
        <p:spPr/>
        <p:txBody>
          <a:bodyPr/>
          <a:lstStyle/>
          <a:p>
            <a:r>
              <a:rPr lang="en-US" dirty="0"/>
              <a:t>Imports and Potential Competition</a:t>
            </a:r>
          </a:p>
        </p:txBody>
      </p:sp>
      <p:sp>
        <p:nvSpPr>
          <p:cNvPr id="26630" name="Rectangle 3"/>
          <p:cNvSpPr>
            <a:spLocks noGrp="1" noChangeArrowheads="1"/>
          </p:cNvSpPr>
          <p:nvPr>
            <p:ph type="body" sz="half" idx="1"/>
          </p:nvPr>
        </p:nvSpPr>
        <p:spPr>
          <a:xfrm>
            <a:off x="406401" y="1600201"/>
            <a:ext cx="11690864" cy="4333874"/>
          </a:xfrm>
        </p:spPr>
        <p:txBody>
          <a:bodyPr/>
          <a:lstStyle/>
          <a:p>
            <a:r>
              <a:rPr lang="en-US" sz="4000" dirty="0">
                <a:solidFill>
                  <a:srgbClr val="0000FF"/>
                </a:solidFill>
              </a:rPr>
              <a:t>Possible Imports Should Constrain Alcoa’s Pricing</a:t>
            </a:r>
          </a:p>
          <a:p>
            <a:r>
              <a:rPr lang="en-US" sz="4000" dirty="0">
                <a:solidFill>
                  <a:srgbClr val="0000FF"/>
                </a:solidFill>
              </a:rPr>
              <a:t>Market Share ≠ Market Power Necessarily</a:t>
            </a:r>
          </a:p>
          <a:p>
            <a:pPr lvl="1"/>
            <a:r>
              <a:rPr lang="en-US" dirty="0">
                <a:cs typeface="Arial" panose="020B0604020202020204" pitchFamily="34" charset="0"/>
              </a:rPr>
              <a:t>We shouldn’t necessarily infer market power from high market shares</a:t>
            </a:r>
          </a:p>
          <a:p>
            <a:pPr lvl="1"/>
            <a:r>
              <a:rPr lang="en-US" dirty="0">
                <a:cs typeface="Arial" panose="020B0604020202020204" pitchFamily="34" charset="0"/>
              </a:rPr>
              <a:t>Threatened competition can limit exercise of market power, yet we may observe incumbent has high shares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38767BB2-52D4-41A8-9467-5824BE800299}" type="slidenum">
              <a:rPr lang="en-US" altLang="en-US" sz="1400">
                <a:solidFill>
                  <a:srgbClr val="000066"/>
                </a:solidFill>
                <a:latin typeface="Arial" panose="020B0604020202020204" pitchFamily="34" charset="0"/>
              </a:rPr>
              <a:pPr/>
              <a:t>61</a:t>
            </a:fld>
            <a:endParaRPr lang="en-US" altLang="en-US" sz="1400">
              <a:solidFill>
                <a:srgbClr val="000066"/>
              </a:solidFill>
              <a:latin typeface="Arial" panose="020B0604020202020204" pitchFamily="34" charset="0"/>
            </a:endParaRPr>
          </a:p>
        </p:txBody>
      </p:sp>
      <p:sp>
        <p:nvSpPr>
          <p:cNvPr id="24581" name="Rectangle 2"/>
          <p:cNvSpPr>
            <a:spLocks noGrp="1" noChangeArrowheads="1"/>
          </p:cNvSpPr>
          <p:nvPr>
            <p:ph type="title"/>
          </p:nvPr>
        </p:nvSpPr>
        <p:spPr/>
        <p:txBody>
          <a:bodyPr/>
          <a:lstStyle/>
          <a:p>
            <a:r>
              <a:rPr lang="en-US" dirty="0"/>
              <a:t>Imports and Potential Competition</a:t>
            </a:r>
          </a:p>
        </p:txBody>
      </p:sp>
      <p:sp>
        <p:nvSpPr>
          <p:cNvPr id="24582" name="Rectangle 3"/>
          <p:cNvSpPr>
            <a:spLocks noGrp="1" noChangeArrowheads="1"/>
          </p:cNvSpPr>
          <p:nvPr>
            <p:ph type="body" idx="1"/>
          </p:nvPr>
        </p:nvSpPr>
        <p:spPr/>
        <p:txBody>
          <a:bodyPr/>
          <a:lstStyle/>
          <a:p>
            <a:r>
              <a:rPr lang="en-US" dirty="0"/>
              <a:t>Market Share </a:t>
            </a:r>
            <a:r>
              <a:rPr lang="en-US" dirty="0">
                <a:cs typeface="Arial" panose="020B0604020202020204" pitchFamily="34" charset="0"/>
              </a:rPr>
              <a:t>≠ Market Power Necessarily</a:t>
            </a:r>
          </a:p>
          <a:p>
            <a:pPr lvl="1"/>
            <a:r>
              <a:rPr lang="en-US" dirty="0">
                <a:cs typeface="Arial" panose="020B0604020202020204" pitchFamily="34" charset="0"/>
              </a:rPr>
              <a:t>That threat can come from an outsider—potential competition—or for durable goods from anticipated future goods from the incumbent</a:t>
            </a:r>
          </a:p>
        </p:txBody>
      </p:sp>
    </p:spTree>
    <p:extLst>
      <p:ext uri="{BB962C8B-B14F-4D97-AF65-F5344CB8AC3E}">
        <p14:creationId xmlns:p14="http://schemas.microsoft.com/office/powerpoint/2010/main" val="4222490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dirty="0"/>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p:nvPr>
        </p:nvSpPr>
        <p:spPr>
          <a:xfrm>
            <a:off x="3329354" y="21554"/>
            <a:ext cx="886264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If We Condemn Price-Fixing, Must We Condemn Monopoly?</a:t>
            </a:r>
            <a:endParaRPr lang="en-US" sz="2400" dirty="0">
              <a:solidFill>
                <a:schemeClr val="accent4">
                  <a:lumMod val="75000"/>
                  <a:lumOff val="25000"/>
                </a:schemeClr>
              </a:solidFill>
              <a:latin typeface="+mn-lt"/>
              <a:cs typeface="Times New Roman" panose="02020603050405020304" pitchFamily="18" charset="0"/>
            </a:endParaRPr>
          </a:p>
        </p:txBody>
      </p:sp>
      <p:pic>
        <p:nvPicPr>
          <p:cNvPr id="8" name="Picture 7">
            <a:extLst>
              <a:ext uri="{FF2B5EF4-FFF2-40B4-BE49-F238E27FC236}">
                <a16:creationId xmlns:a16="http://schemas.microsoft.com/office/drawing/2014/main" id="{2825E99F-F744-5A4A-A6D6-CB88F257C2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796" y="631163"/>
            <a:ext cx="3758831" cy="6030503"/>
          </a:xfrm>
          <a:prstGeom prst="rect">
            <a:avLst/>
          </a:prstGeom>
          <a:ln w="6350">
            <a:solidFill>
              <a:schemeClr val="tx1"/>
            </a:solidFill>
          </a:ln>
        </p:spPr>
      </p:pic>
      <p:sp>
        <p:nvSpPr>
          <p:cNvPr id="10" name="Text Box 5">
            <a:extLst>
              <a:ext uri="{FF2B5EF4-FFF2-40B4-BE49-F238E27FC236}">
                <a16:creationId xmlns:a16="http://schemas.microsoft.com/office/drawing/2014/main" id="{7F02D65D-6A90-9544-855A-0446475398D2}"/>
              </a:ext>
            </a:extLst>
          </p:cNvPr>
          <p:cNvSpPr txBox="1">
            <a:spLocks noChangeArrowheads="1"/>
          </p:cNvSpPr>
          <p:nvPr/>
        </p:nvSpPr>
        <p:spPr bwMode="auto">
          <a:xfrm>
            <a:off x="1297818" y="2949727"/>
            <a:ext cx="10524443" cy="3046988"/>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“Starting, however, with the authoritative premise that all contracts fixing prices are unconditionally prohibited, the only possible difference between them and a </a:t>
            </a:r>
            <a:r>
              <a:rPr lang="en-US" sz="3200" b="1" dirty="0">
                <a:solidFill>
                  <a:schemeClr val="accent4">
                    <a:lumMod val="50000"/>
                    <a:lumOff val="50000"/>
                  </a:schemeClr>
                </a:solidFill>
                <a:cs typeface="Times New Roman" panose="02020603050405020304" pitchFamily="18" charset="0"/>
              </a:rPr>
              <a:t>monopoly</a:t>
            </a:r>
            <a:r>
              <a:rPr lang="en-US" sz="3200" dirty="0">
                <a:solidFill>
                  <a:schemeClr val="bg2"/>
                </a:solidFill>
                <a:cs typeface="Times New Roman" panose="02020603050405020304" pitchFamily="18" charset="0"/>
              </a:rPr>
              <a:t> is that while a monopoly necessarily involves </a:t>
            </a:r>
            <a:r>
              <a:rPr lang="en-US" sz="3200" b="1" dirty="0">
                <a:solidFill>
                  <a:schemeClr val="accent4">
                    <a:lumMod val="50000"/>
                    <a:lumOff val="50000"/>
                  </a:schemeClr>
                </a:solidFill>
                <a:cs typeface="Times New Roman" panose="02020603050405020304" pitchFamily="18" charset="0"/>
              </a:rPr>
              <a:t>an equal, or even greater, power to fix prices</a:t>
            </a:r>
            <a:r>
              <a:rPr lang="en-US" sz="3200" dirty="0">
                <a:solidFill>
                  <a:schemeClr val="bg2"/>
                </a:solidFill>
                <a:cs typeface="Times New Roman" panose="02020603050405020304" pitchFamily="18" charset="0"/>
              </a:rPr>
              <a:t>, its mere existence might be thought not to constitute an exercise of that power.”</a:t>
            </a:r>
          </a:p>
        </p:txBody>
      </p:sp>
      <p:sp>
        <p:nvSpPr>
          <p:cNvPr id="11" name="Text Box 5">
            <a:extLst>
              <a:ext uri="{FF2B5EF4-FFF2-40B4-BE49-F238E27FC236}">
                <a16:creationId xmlns:a16="http://schemas.microsoft.com/office/drawing/2014/main" id="{51BC8979-D6F6-B545-BDA7-4C11BF904CE8}"/>
              </a:ext>
            </a:extLst>
          </p:cNvPr>
          <p:cNvSpPr txBox="1">
            <a:spLocks noChangeArrowheads="1"/>
          </p:cNvSpPr>
          <p:nvPr/>
        </p:nvSpPr>
        <p:spPr bwMode="auto">
          <a:xfrm>
            <a:off x="9763760" y="6477000"/>
            <a:ext cx="24282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Alcoa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1945)</a:t>
            </a:r>
          </a:p>
        </p:txBody>
      </p:sp>
    </p:spTree>
    <p:extLst>
      <p:ext uri="{BB962C8B-B14F-4D97-AF65-F5344CB8AC3E}">
        <p14:creationId xmlns:p14="http://schemas.microsoft.com/office/powerpoint/2010/main" val="217268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dirty="0"/>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p:nvPr>
        </p:nvSpPr>
        <p:spPr>
          <a:xfrm>
            <a:off x="3338732" y="21554"/>
            <a:ext cx="8853268" cy="423924"/>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If We Condemn Price-Fixing, Must We Condemn Monopoly?</a:t>
            </a:r>
            <a:endParaRPr lang="en-US" sz="2400" dirty="0">
              <a:solidFill>
                <a:schemeClr val="accent4">
                  <a:lumMod val="75000"/>
                  <a:lumOff val="25000"/>
                </a:schemeClr>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389D2A50-3AF6-574D-8A95-3E200EF3A7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870" y="488505"/>
            <a:ext cx="3865922" cy="6212333"/>
          </a:xfrm>
          <a:prstGeom prst="rect">
            <a:avLst/>
          </a:prstGeom>
          <a:ln w="6350">
            <a:solidFill>
              <a:schemeClr val="tx1"/>
            </a:solidFill>
          </a:ln>
          <a:scene3d>
            <a:camera prst="orthographicFront">
              <a:rot lat="0" lon="0" rev="0"/>
            </a:camera>
            <a:lightRig rig="threePt" dir="t"/>
          </a:scene3d>
        </p:spPr>
      </p:pic>
      <p:sp>
        <p:nvSpPr>
          <p:cNvPr id="10" name="Text Box 5">
            <a:extLst>
              <a:ext uri="{FF2B5EF4-FFF2-40B4-BE49-F238E27FC236}">
                <a16:creationId xmlns:a16="http://schemas.microsoft.com/office/drawing/2014/main" id="{7F02D65D-6A90-9544-855A-0446475398D2}"/>
              </a:ext>
            </a:extLst>
          </p:cNvPr>
          <p:cNvSpPr txBox="1">
            <a:spLocks noChangeArrowheads="1"/>
          </p:cNvSpPr>
          <p:nvPr/>
        </p:nvSpPr>
        <p:spPr bwMode="auto">
          <a:xfrm>
            <a:off x="1336740" y="2477721"/>
            <a:ext cx="10524443" cy="2554545"/>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cs typeface="Times New Roman" panose="02020603050405020304" pitchFamily="18" charset="0"/>
              </a:rPr>
              <a:t>Indeed it would be absurd to condemn such contracts unconditionally, and not to extend the condemnation to monopolies</a:t>
            </a:r>
            <a:r>
              <a:rPr lang="en-US" sz="3200" dirty="0">
                <a:solidFill>
                  <a:schemeClr val="bg2"/>
                </a:solidFill>
                <a:cs typeface="Times New Roman" panose="02020603050405020304" pitchFamily="18" charset="0"/>
              </a:rPr>
              <a:t>; for the contracts are only steps toward that entire control which monopoly confers: they are really partial monopolies.”</a:t>
            </a:r>
          </a:p>
        </p:txBody>
      </p:sp>
      <p:sp>
        <p:nvSpPr>
          <p:cNvPr id="11" name="Text Box 5">
            <a:extLst>
              <a:ext uri="{FF2B5EF4-FFF2-40B4-BE49-F238E27FC236}">
                <a16:creationId xmlns:a16="http://schemas.microsoft.com/office/drawing/2014/main" id="{8B4B2F65-CB2F-C140-9199-ADF91EC37394}"/>
              </a:ext>
            </a:extLst>
          </p:cNvPr>
          <p:cNvSpPr txBox="1">
            <a:spLocks noChangeArrowheads="1"/>
          </p:cNvSpPr>
          <p:nvPr/>
        </p:nvSpPr>
        <p:spPr bwMode="auto">
          <a:xfrm>
            <a:off x="9763760" y="6477000"/>
            <a:ext cx="24282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Alcoa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1945)</a:t>
            </a:r>
          </a:p>
        </p:txBody>
      </p:sp>
    </p:spTree>
    <p:extLst>
      <p:ext uri="{BB962C8B-B14F-4D97-AF65-F5344CB8AC3E}">
        <p14:creationId xmlns:p14="http://schemas.microsoft.com/office/powerpoint/2010/main" val="39053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dirty="0"/>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p:nvPr>
        </p:nvSpPr>
        <p:spPr>
          <a:xfrm>
            <a:off x="3151164" y="1"/>
            <a:ext cx="9040836"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Measure Monopoly Power Directly: Look at Profits? Alcoa’s? </a:t>
            </a:r>
            <a:endParaRPr lang="en-US" sz="2400" dirty="0">
              <a:solidFill>
                <a:schemeClr val="accent4">
                  <a:lumMod val="75000"/>
                  <a:lumOff val="25000"/>
                </a:schemeClr>
              </a:solidFill>
              <a:latin typeface="+mn-lt"/>
              <a:cs typeface="Times New Roman" panose="02020603050405020304" pitchFamily="18" charset="0"/>
            </a:endParaRPr>
          </a:p>
        </p:txBody>
      </p:sp>
      <p:pic>
        <p:nvPicPr>
          <p:cNvPr id="5" name="Picture 4">
            <a:extLst>
              <a:ext uri="{FF2B5EF4-FFF2-40B4-BE49-F238E27FC236}">
                <a16:creationId xmlns:a16="http://schemas.microsoft.com/office/drawing/2014/main" id="{B16BE3D3-CA0C-B64E-A894-3E548CC21D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047" y="614686"/>
            <a:ext cx="3637636" cy="6046980"/>
          </a:xfrm>
          <a:prstGeom prst="rect">
            <a:avLst/>
          </a:prstGeom>
          <a:ln w="6350">
            <a:solidFill>
              <a:schemeClr val="tx1"/>
            </a:solidFill>
          </a:ln>
        </p:spPr>
      </p:pic>
      <p:sp>
        <p:nvSpPr>
          <p:cNvPr id="10" name="Text Box 5">
            <a:extLst>
              <a:ext uri="{FF2B5EF4-FFF2-40B4-BE49-F238E27FC236}">
                <a16:creationId xmlns:a16="http://schemas.microsoft.com/office/drawing/2014/main" id="{7F02D65D-6A90-9544-855A-0446475398D2}"/>
              </a:ext>
            </a:extLst>
          </p:cNvPr>
          <p:cNvSpPr txBox="1">
            <a:spLocks noChangeArrowheads="1"/>
          </p:cNvSpPr>
          <p:nvPr/>
        </p:nvSpPr>
        <p:spPr bwMode="auto">
          <a:xfrm>
            <a:off x="1266781" y="3088069"/>
            <a:ext cx="10524443" cy="2554545"/>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“The judge found that, over the whole half century of its existence, “</a:t>
            </a:r>
            <a:r>
              <a:rPr lang="en-US" sz="3200" b="1" dirty="0">
                <a:solidFill>
                  <a:schemeClr val="accent4">
                    <a:lumMod val="50000"/>
                    <a:lumOff val="50000"/>
                  </a:schemeClr>
                </a:solidFill>
                <a:cs typeface="Times New Roman" panose="02020603050405020304" pitchFamily="18" charset="0"/>
              </a:rPr>
              <a:t>Alcoa’s” profits upon capital invested, after payment of income taxes, had been only about ten per cent</a:t>
            </a:r>
            <a:r>
              <a:rPr lang="en-US" sz="3200" dirty="0">
                <a:solidFill>
                  <a:schemeClr val="bg2"/>
                </a:solidFill>
                <a:cs typeface="Times New Roman" panose="02020603050405020304" pitchFamily="18" charset="0"/>
              </a:rPr>
              <a:t>, and, although the plaintiff puts this figure a little higher, the difference is negligible.”</a:t>
            </a:r>
          </a:p>
        </p:txBody>
      </p:sp>
      <p:sp>
        <p:nvSpPr>
          <p:cNvPr id="9" name="Text Box 5">
            <a:extLst>
              <a:ext uri="{FF2B5EF4-FFF2-40B4-BE49-F238E27FC236}">
                <a16:creationId xmlns:a16="http://schemas.microsoft.com/office/drawing/2014/main" id="{45D820C0-DB5C-4644-932F-5007223C222A}"/>
              </a:ext>
            </a:extLst>
          </p:cNvPr>
          <p:cNvSpPr txBox="1">
            <a:spLocks noChangeArrowheads="1"/>
          </p:cNvSpPr>
          <p:nvPr/>
        </p:nvSpPr>
        <p:spPr bwMode="auto">
          <a:xfrm>
            <a:off x="9855200" y="6477000"/>
            <a:ext cx="2336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Alcoa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1945)</a:t>
            </a:r>
          </a:p>
        </p:txBody>
      </p:sp>
    </p:spTree>
    <p:extLst>
      <p:ext uri="{BB962C8B-B14F-4D97-AF65-F5344CB8AC3E}">
        <p14:creationId xmlns:p14="http://schemas.microsoft.com/office/powerpoint/2010/main" val="311114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dirty="0"/>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p:nvPr>
        </p:nvSpPr>
        <p:spPr>
          <a:xfrm>
            <a:off x="8188960" y="21553"/>
            <a:ext cx="4003039" cy="384847"/>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More than Profits at Stake</a:t>
            </a:r>
            <a:endParaRPr lang="en-US" sz="2400" dirty="0">
              <a:solidFill>
                <a:schemeClr val="accent4">
                  <a:lumMod val="75000"/>
                  <a:lumOff val="25000"/>
                </a:schemeClr>
              </a:solidFill>
              <a:latin typeface="+mn-lt"/>
              <a:cs typeface="Times New Roman" panose="02020603050405020304" pitchFamily="18" charset="0"/>
            </a:endParaRPr>
          </a:p>
        </p:txBody>
      </p:sp>
      <p:pic>
        <p:nvPicPr>
          <p:cNvPr id="8" name="Picture 7">
            <a:extLst>
              <a:ext uri="{FF2B5EF4-FFF2-40B4-BE49-F238E27FC236}">
                <a16:creationId xmlns:a16="http://schemas.microsoft.com/office/drawing/2014/main" id="{2825E99F-F744-5A4A-A6D6-CB88F257C2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108" y="213976"/>
            <a:ext cx="4043281" cy="6486862"/>
          </a:xfrm>
          <a:prstGeom prst="rect">
            <a:avLst/>
          </a:prstGeom>
          <a:ln w="6350">
            <a:solidFill>
              <a:schemeClr val="tx1"/>
            </a:solidFill>
          </a:ln>
        </p:spPr>
      </p:pic>
      <p:sp>
        <p:nvSpPr>
          <p:cNvPr id="10" name="Text Box 5">
            <a:extLst>
              <a:ext uri="{FF2B5EF4-FFF2-40B4-BE49-F238E27FC236}">
                <a16:creationId xmlns:a16="http://schemas.microsoft.com/office/drawing/2014/main" id="{7F02D65D-6A90-9544-855A-0446475398D2}"/>
              </a:ext>
            </a:extLst>
          </p:cNvPr>
          <p:cNvSpPr txBox="1">
            <a:spLocks noChangeArrowheads="1"/>
          </p:cNvSpPr>
          <p:nvPr/>
        </p:nvSpPr>
        <p:spPr bwMode="auto">
          <a:xfrm>
            <a:off x="1291122" y="2360753"/>
            <a:ext cx="10524443" cy="3539430"/>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“But the whole issue is irrelevant anyway, for it is no excuse for “monopolizing” a market that the monopoly has not been used to extract from the consumer more than a “fair” profit. </a:t>
            </a:r>
            <a:r>
              <a:rPr lang="en-US" sz="3200" b="1" dirty="0">
                <a:solidFill>
                  <a:schemeClr val="accent4">
                    <a:lumMod val="50000"/>
                    <a:lumOff val="50000"/>
                  </a:schemeClr>
                </a:solidFill>
                <a:cs typeface="Times New Roman" panose="02020603050405020304" pitchFamily="18" charset="0"/>
              </a:rPr>
              <a:t>The Act has wider purposes</a:t>
            </a:r>
            <a:r>
              <a:rPr lang="en-US" sz="3200" dirty="0">
                <a:solidFill>
                  <a:schemeClr val="bg2"/>
                </a:solidFill>
                <a:cs typeface="Times New Roman" panose="02020603050405020304" pitchFamily="18" charset="0"/>
              </a:rPr>
              <a:t>. Indeed, even though we disregard all but economic considerations, it would by no means follow that such concentration of producing power is to be desired, when it has not been used extortionately.”</a:t>
            </a:r>
          </a:p>
        </p:txBody>
      </p:sp>
      <p:sp>
        <p:nvSpPr>
          <p:cNvPr id="9" name="Text Box 5">
            <a:extLst>
              <a:ext uri="{FF2B5EF4-FFF2-40B4-BE49-F238E27FC236}">
                <a16:creationId xmlns:a16="http://schemas.microsoft.com/office/drawing/2014/main" id="{A8E7CCFD-D974-0A42-A34F-19CB995EC0AA}"/>
              </a:ext>
            </a:extLst>
          </p:cNvPr>
          <p:cNvSpPr txBox="1">
            <a:spLocks noChangeArrowheads="1"/>
          </p:cNvSpPr>
          <p:nvPr/>
        </p:nvSpPr>
        <p:spPr bwMode="auto">
          <a:xfrm>
            <a:off x="9814560" y="6477000"/>
            <a:ext cx="23774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Alcoa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1945)</a:t>
            </a:r>
          </a:p>
        </p:txBody>
      </p:sp>
    </p:spTree>
    <p:extLst>
      <p:ext uri="{BB962C8B-B14F-4D97-AF65-F5344CB8AC3E}">
        <p14:creationId xmlns:p14="http://schemas.microsoft.com/office/powerpoint/2010/main" val="84875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dirty="0"/>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p:nvPr>
        </p:nvSpPr>
        <p:spPr>
          <a:xfrm>
            <a:off x="8188960" y="21553"/>
            <a:ext cx="4003039" cy="364527"/>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More than Profits at Stake</a:t>
            </a:r>
            <a:endParaRPr lang="en-US" sz="2400" dirty="0">
              <a:solidFill>
                <a:schemeClr val="accent4">
                  <a:lumMod val="75000"/>
                  <a:lumOff val="25000"/>
                </a:schemeClr>
              </a:solidFill>
              <a:latin typeface="+mn-lt"/>
              <a:cs typeface="Times New Roman" panose="02020603050405020304" pitchFamily="18" charset="0"/>
            </a:endParaRPr>
          </a:p>
        </p:txBody>
      </p:sp>
      <p:pic>
        <p:nvPicPr>
          <p:cNvPr id="8" name="Picture 7">
            <a:extLst>
              <a:ext uri="{FF2B5EF4-FFF2-40B4-BE49-F238E27FC236}">
                <a16:creationId xmlns:a16="http://schemas.microsoft.com/office/drawing/2014/main" id="{2825E99F-F744-5A4A-A6D6-CB88F257C2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1619" y="203815"/>
            <a:ext cx="4017509" cy="6445513"/>
          </a:xfrm>
          <a:prstGeom prst="rect">
            <a:avLst/>
          </a:prstGeom>
          <a:ln w="6350">
            <a:solidFill>
              <a:schemeClr val="tx1"/>
            </a:solidFill>
          </a:ln>
        </p:spPr>
      </p:pic>
      <p:sp>
        <p:nvSpPr>
          <p:cNvPr id="10" name="Text Box 5">
            <a:extLst>
              <a:ext uri="{FF2B5EF4-FFF2-40B4-BE49-F238E27FC236}">
                <a16:creationId xmlns:a16="http://schemas.microsoft.com/office/drawing/2014/main" id="{7F02D65D-6A90-9544-855A-0446475398D2}"/>
              </a:ext>
            </a:extLst>
          </p:cNvPr>
          <p:cNvSpPr txBox="1">
            <a:spLocks noChangeArrowheads="1"/>
          </p:cNvSpPr>
          <p:nvPr/>
        </p:nvSpPr>
        <p:spPr bwMode="auto">
          <a:xfrm>
            <a:off x="1257067" y="2777443"/>
            <a:ext cx="10524443" cy="3046988"/>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“Many people believe that </a:t>
            </a:r>
            <a:r>
              <a:rPr lang="en-US" sz="3200" b="1" dirty="0">
                <a:solidFill>
                  <a:schemeClr val="accent4">
                    <a:lumMod val="50000"/>
                    <a:lumOff val="50000"/>
                  </a:schemeClr>
                </a:solidFill>
                <a:cs typeface="Times New Roman" panose="02020603050405020304" pitchFamily="18" charset="0"/>
              </a:rPr>
              <a:t>possession of unchallenged economic power deadens initiative, discourages thrift and depresses energy; that immunity from competition is a narcotic</a:t>
            </a:r>
            <a:r>
              <a:rPr lang="en-US" sz="3200" dirty="0">
                <a:solidFill>
                  <a:schemeClr val="bg2"/>
                </a:solidFill>
                <a:cs typeface="Times New Roman" panose="02020603050405020304" pitchFamily="18" charset="0"/>
              </a:rPr>
              <a:t>, and rivalry is a stimulant, to industrial progress; that the spur of constant stress is necessary to counteract an inevitable disposition to let well enough alone.”</a:t>
            </a:r>
          </a:p>
        </p:txBody>
      </p:sp>
      <p:sp>
        <p:nvSpPr>
          <p:cNvPr id="9" name="Text Box 5">
            <a:extLst>
              <a:ext uri="{FF2B5EF4-FFF2-40B4-BE49-F238E27FC236}">
                <a16:creationId xmlns:a16="http://schemas.microsoft.com/office/drawing/2014/main" id="{53664DDE-481D-3B45-8491-60DF23891ADE}"/>
              </a:ext>
            </a:extLst>
          </p:cNvPr>
          <p:cNvSpPr txBox="1">
            <a:spLocks noChangeArrowheads="1"/>
          </p:cNvSpPr>
          <p:nvPr/>
        </p:nvSpPr>
        <p:spPr bwMode="auto">
          <a:xfrm>
            <a:off x="9784080" y="6477000"/>
            <a:ext cx="24079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Alcoa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1945)</a:t>
            </a:r>
          </a:p>
        </p:txBody>
      </p:sp>
    </p:spTree>
    <p:extLst>
      <p:ext uri="{BB962C8B-B14F-4D97-AF65-F5344CB8AC3E}">
        <p14:creationId xmlns:p14="http://schemas.microsoft.com/office/powerpoint/2010/main" val="130182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dirty="0"/>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p:nvPr>
        </p:nvSpPr>
        <p:spPr>
          <a:xfrm>
            <a:off x="8219440" y="21553"/>
            <a:ext cx="3972559" cy="415327"/>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More than Profits at Stake</a:t>
            </a:r>
            <a:endParaRPr lang="en-US" sz="2400" dirty="0">
              <a:solidFill>
                <a:schemeClr val="accent4">
                  <a:lumMod val="75000"/>
                  <a:lumOff val="25000"/>
                </a:schemeClr>
              </a:solidFill>
              <a:latin typeface="+mn-lt"/>
              <a:cs typeface="Times New Roman" panose="02020603050405020304" pitchFamily="18" charset="0"/>
            </a:endParaRPr>
          </a:p>
        </p:txBody>
      </p:sp>
      <p:pic>
        <p:nvPicPr>
          <p:cNvPr id="8" name="Picture 7">
            <a:extLst>
              <a:ext uri="{FF2B5EF4-FFF2-40B4-BE49-F238E27FC236}">
                <a16:creationId xmlns:a16="http://schemas.microsoft.com/office/drawing/2014/main" id="{2825E99F-F744-5A4A-A6D6-CB88F257C2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5350" y="229216"/>
            <a:ext cx="4033782" cy="6471622"/>
          </a:xfrm>
          <a:prstGeom prst="rect">
            <a:avLst/>
          </a:prstGeom>
          <a:ln w="6350">
            <a:solidFill>
              <a:schemeClr val="tx1"/>
            </a:solidFill>
          </a:ln>
        </p:spPr>
      </p:pic>
      <p:sp>
        <p:nvSpPr>
          <p:cNvPr id="10" name="Text Box 5">
            <a:extLst>
              <a:ext uri="{FF2B5EF4-FFF2-40B4-BE49-F238E27FC236}">
                <a16:creationId xmlns:a16="http://schemas.microsoft.com/office/drawing/2014/main" id="{7F02D65D-6A90-9544-855A-0446475398D2}"/>
              </a:ext>
            </a:extLst>
          </p:cNvPr>
          <p:cNvSpPr txBox="1">
            <a:spLocks noChangeArrowheads="1"/>
          </p:cNvSpPr>
          <p:nvPr/>
        </p:nvSpPr>
        <p:spPr bwMode="auto">
          <a:xfrm>
            <a:off x="1282070" y="3678050"/>
            <a:ext cx="10524443" cy="206210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“Such people believe that </a:t>
            </a:r>
            <a:r>
              <a:rPr lang="en-US" sz="3200" b="1" dirty="0">
                <a:solidFill>
                  <a:schemeClr val="accent4">
                    <a:lumMod val="50000"/>
                    <a:lumOff val="50000"/>
                  </a:schemeClr>
                </a:solidFill>
                <a:cs typeface="Times New Roman" panose="02020603050405020304" pitchFamily="18" charset="0"/>
              </a:rPr>
              <a:t>competitors, versed in the craft as no consumer can be, will be quick to detect opportunities for saving and new shifts in production, and be eager to profit by them</a:t>
            </a:r>
            <a:r>
              <a:rPr lang="en-US" sz="3200" dirty="0">
                <a:solidFill>
                  <a:schemeClr val="bg2"/>
                </a:solidFill>
                <a:cs typeface="Times New Roman" panose="02020603050405020304" pitchFamily="18" charset="0"/>
              </a:rPr>
              <a:t>.”</a:t>
            </a:r>
          </a:p>
        </p:txBody>
      </p:sp>
      <p:sp>
        <p:nvSpPr>
          <p:cNvPr id="9" name="Text Box 5">
            <a:extLst>
              <a:ext uri="{FF2B5EF4-FFF2-40B4-BE49-F238E27FC236}">
                <a16:creationId xmlns:a16="http://schemas.microsoft.com/office/drawing/2014/main" id="{F4D261B3-A778-4A45-9C73-0EA4BB5074B8}"/>
              </a:ext>
            </a:extLst>
          </p:cNvPr>
          <p:cNvSpPr txBox="1">
            <a:spLocks noChangeArrowheads="1"/>
          </p:cNvSpPr>
          <p:nvPr/>
        </p:nvSpPr>
        <p:spPr bwMode="auto">
          <a:xfrm>
            <a:off x="9763760" y="6477000"/>
            <a:ext cx="24282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Alcoa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1945)</a:t>
            </a:r>
          </a:p>
        </p:txBody>
      </p:sp>
    </p:spTree>
    <p:extLst>
      <p:ext uri="{BB962C8B-B14F-4D97-AF65-F5344CB8AC3E}">
        <p14:creationId xmlns:p14="http://schemas.microsoft.com/office/powerpoint/2010/main" val="242127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68</a:t>
            </a:fld>
            <a:endParaRPr lang="en-US" altLang="en-US" dirty="0"/>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p:nvPr>
        </p:nvSpPr>
        <p:spPr>
          <a:xfrm>
            <a:off x="8229600" y="21553"/>
            <a:ext cx="3962399" cy="415327"/>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More than Profits at Stake</a:t>
            </a:r>
            <a:endParaRPr lang="en-US" sz="2400" dirty="0">
              <a:solidFill>
                <a:schemeClr val="accent4">
                  <a:lumMod val="75000"/>
                  <a:lumOff val="25000"/>
                </a:schemeClr>
              </a:solidFill>
              <a:latin typeface="+mn-lt"/>
              <a:cs typeface="Times New Roman" panose="02020603050405020304" pitchFamily="18" charset="0"/>
            </a:endParaRPr>
          </a:p>
        </p:txBody>
      </p:sp>
      <p:pic>
        <p:nvPicPr>
          <p:cNvPr id="8" name="Picture 7">
            <a:extLst>
              <a:ext uri="{FF2B5EF4-FFF2-40B4-BE49-F238E27FC236}">
                <a16:creationId xmlns:a16="http://schemas.microsoft.com/office/drawing/2014/main" id="{2825E99F-F744-5A4A-A6D6-CB88F257C2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282" y="229216"/>
            <a:ext cx="4033782" cy="6471622"/>
          </a:xfrm>
          <a:prstGeom prst="rect">
            <a:avLst/>
          </a:prstGeom>
          <a:ln w="6350">
            <a:solidFill>
              <a:schemeClr val="tx1"/>
            </a:solidFill>
          </a:ln>
        </p:spPr>
      </p:pic>
      <p:sp>
        <p:nvSpPr>
          <p:cNvPr id="10" name="Text Box 5">
            <a:extLst>
              <a:ext uri="{FF2B5EF4-FFF2-40B4-BE49-F238E27FC236}">
                <a16:creationId xmlns:a16="http://schemas.microsoft.com/office/drawing/2014/main" id="{7F02D65D-6A90-9544-855A-0446475398D2}"/>
              </a:ext>
            </a:extLst>
          </p:cNvPr>
          <p:cNvSpPr txBox="1">
            <a:spLocks noChangeArrowheads="1"/>
          </p:cNvSpPr>
          <p:nvPr/>
        </p:nvSpPr>
        <p:spPr bwMode="auto">
          <a:xfrm>
            <a:off x="1337618" y="3613518"/>
            <a:ext cx="10524443" cy="206210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“In any event the mere </a:t>
            </a:r>
            <a:r>
              <a:rPr lang="en-US" sz="3200" b="1" dirty="0">
                <a:solidFill>
                  <a:schemeClr val="accent4">
                    <a:lumMod val="50000"/>
                    <a:lumOff val="50000"/>
                  </a:schemeClr>
                </a:solidFill>
                <a:cs typeface="Times New Roman" panose="02020603050405020304" pitchFamily="18" charset="0"/>
              </a:rPr>
              <a:t>fact that a producer, having command of the domestic market, has not been able to make more than a “fair” profit, is no evidence that a “fair” profit could not have been made at lower prices</a:t>
            </a:r>
            <a:r>
              <a:rPr lang="en-US" sz="3200" dirty="0">
                <a:solidFill>
                  <a:schemeClr val="bg2"/>
                </a:solidFill>
                <a:cs typeface="Times New Roman" panose="02020603050405020304" pitchFamily="18" charset="0"/>
              </a:rPr>
              <a:t>.” </a:t>
            </a:r>
          </a:p>
        </p:txBody>
      </p:sp>
      <p:sp>
        <p:nvSpPr>
          <p:cNvPr id="9" name="Text Box 5">
            <a:extLst>
              <a:ext uri="{FF2B5EF4-FFF2-40B4-BE49-F238E27FC236}">
                <a16:creationId xmlns:a16="http://schemas.microsoft.com/office/drawing/2014/main" id="{A30D3003-C511-514A-BB28-6F2F7D8B05F1}"/>
              </a:ext>
            </a:extLst>
          </p:cNvPr>
          <p:cNvSpPr txBox="1">
            <a:spLocks noChangeArrowheads="1"/>
          </p:cNvSpPr>
          <p:nvPr/>
        </p:nvSpPr>
        <p:spPr bwMode="auto">
          <a:xfrm>
            <a:off x="9784080" y="6477000"/>
            <a:ext cx="24079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Alcoa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1945)</a:t>
            </a:r>
          </a:p>
        </p:txBody>
      </p:sp>
    </p:spTree>
    <p:extLst>
      <p:ext uri="{BB962C8B-B14F-4D97-AF65-F5344CB8AC3E}">
        <p14:creationId xmlns:p14="http://schemas.microsoft.com/office/powerpoint/2010/main" val="278747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69</a:t>
            </a:fld>
            <a:endParaRPr lang="en-US" altLang="en-US" dirty="0"/>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p:nvPr>
        </p:nvSpPr>
        <p:spPr>
          <a:xfrm>
            <a:off x="9588617" y="21553"/>
            <a:ext cx="2603382" cy="415327"/>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Small Producers</a:t>
            </a:r>
            <a:endParaRPr lang="en-US" sz="2400" dirty="0">
              <a:solidFill>
                <a:schemeClr val="accent4">
                  <a:lumMod val="75000"/>
                  <a:lumOff val="25000"/>
                </a:schemeClr>
              </a:solidFill>
              <a:latin typeface="+mn-lt"/>
              <a:cs typeface="Times New Roman" panose="02020603050405020304" pitchFamily="18" charset="0"/>
            </a:endParaRPr>
          </a:p>
        </p:txBody>
      </p:sp>
      <p:pic>
        <p:nvPicPr>
          <p:cNvPr id="8" name="Picture 7">
            <a:extLst>
              <a:ext uri="{FF2B5EF4-FFF2-40B4-BE49-F238E27FC236}">
                <a16:creationId xmlns:a16="http://schemas.microsoft.com/office/drawing/2014/main" id="{2825E99F-F744-5A4A-A6D6-CB88F257C2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282" y="229216"/>
            <a:ext cx="4033782" cy="6471622"/>
          </a:xfrm>
          <a:prstGeom prst="rect">
            <a:avLst/>
          </a:prstGeom>
          <a:ln w="6350">
            <a:solidFill>
              <a:schemeClr val="tx1"/>
            </a:solidFill>
          </a:ln>
        </p:spPr>
      </p:pic>
      <p:sp>
        <p:nvSpPr>
          <p:cNvPr id="10" name="Text Box 5">
            <a:extLst>
              <a:ext uri="{FF2B5EF4-FFF2-40B4-BE49-F238E27FC236}">
                <a16:creationId xmlns:a16="http://schemas.microsoft.com/office/drawing/2014/main" id="{7F02D65D-6A90-9544-855A-0446475398D2}"/>
              </a:ext>
            </a:extLst>
          </p:cNvPr>
          <p:cNvSpPr txBox="1">
            <a:spLocks noChangeArrowheads="1"/>
          </p:cNvSpPr>
          <p:nvPr/>
        </p:nvSpPr>
        <p:spPr bwMode="auto">
          <a:xfrm>
            <a:off x="1230083" y="2774011"/>
            <a:ext cx="10524443" cy="3046988"/>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dirty="0"/>
              <a:t>Moreover, in so doing it was not necessarily actuated by economic motives alone. </a:t>
            </a:r>
            <a:r>
              <a:rPr lang="en-US" sz="3200" b="1" dirty="0">
                <a:solidFill>
                  <a:schemeClr val="accent4">
                    <a:lumMod val="50000"/>
                    <a:lumOff val="50000"/>
                  </a:schemeClr>
                </a:solidFill>
              </a:rPr>
              <a:t>It is possible, because of its indirect social or moral effect, to prefer a system of small producers, each dependent for his success upon his own skill and character, to one in which the great mass of those engaged must accept the direction of a few</a:t>
            </a:r>
            <a:r>
              <a:rPr lang="en-US" sz="3200" dirty="0">
                <a:solidFill>
                  <a:schemeClr val="bg2"/>
                </a:solidFill>
                <a:cs typeface="Times New Roman" panose="02020603050405020304" pitchFamily="18" charset="0"/>
              </a:rPr>
              <a:t>.” </a:t>
            </a:r>
          </a:p>
        </p:txBody>
      </p:sp>
      <p:sp>
        <p:nvSpPr>
          <p:cNvPr id="9" name="Text Box 5">
            <a:extLst>
              <a:ext uri="{FF2B5EF4-FFF2-40B4-BE49-F238E27FC236}">
                <a16:creationId xmlns:a16="http://schemas.microsoft.com/office/drawing/2014/main" id="{A30D3003-C511-514A-BB28-6F2F7D8B05F1}"/>
              </a:ext>
            </a:extLst>
          </p:cNvPr>
          <p:cNvSpPr txBox="1">
            <a:spLocks noChangeArrowheads="1"/>
          </p:cNvSpPr>
          <p:nvPr/>
        </p:nvSpPr>
        <p:spPr bwMode="auto">
          <a:xfrm>
            <a:off x="9784080" y="6477000"/>
            <a:ext cx="24079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Alcoa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1945)</a:t>
            </a:r>
          </a:p>
        </p:txBody>
      </p:sp>
    </p:spTree>
    <p:extLst>
      <p:ext uri="{BB962C8B-B14F-4D97-AF65-F5344CB8AC3E}">
        <p14:creationId xmlns:p14="http://schemas.microsoft.com/office/powerpoint/2010/main" val="265313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7505" y="-2"/>
            <a:ext cx="174449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Again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8304415" y="6488668"/>
            <a:ext cx="38875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Congressional Record (8 Apr 1890)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97005" y="209004"/>
            <a:ext cx="4740093" cy="6491834"/>
          </a:xfrm>
          <a:prstGeom prst="rect">
            <a:avLst/>
          </a:prstGeom>
          <a:ln w="6350">
            <a:solidFill>
              <a:schemeClr val="tx1"/>
            </a:solidFill>
          </a:ln>
        </p:spPr>
      </p:pic>
      <p:grpSp>
        <p:nvGrpSpPr>
          <p:cNvPr id="10" name="Group 9"/>
          <p:cNvGrpSpPr>
            <a:grpSpLocks noChangeAspect="1"/>
          </p:cNvGrpSpPr>
          <p:nvPr/>
        </p:nvGrpSpPr>
        <p:grpSpPr>
          <a:xfrm>
            <a:off x="1941965" y="1177542"/>
            <a:ext cx="8992735" cy="4950724"/>
            <a:chOff x="1941965" y="1461744"/>
            <a:chExt cx="8992735" cy="4950724"/>
          </a:xfrm>
        </p:grpSpPr>
        <p:pic>
          <p:nvPicPr>
            <p:cNvPr id="5" name="Picture 4"/>
            <p:cNvPicPr>
              <a:picLocks noChangeAspect="1"/>
            </p:cNvPicPr>
            <p:nvPr/>
          </p:nvPicPr>
          <p:blipFill rotWithShape="1">
            <a:blip r:embed="rId3"/>
            <a:srcRect r="430"/>
            <a:stretch/>
          </p:blipFill>
          <p:spPr>
            <a:xfrm>
              <a:off x="1941965" y="1461744"/>
              <a:ext cx="8992735" cy="3555884"/>
            </a:xfrm>
            <a:prstGeom prst="rect">
              <a:avLst/>
            </a:prstGeom>
            <a:ln w="6350">
              <a:solidFill>
                <a:schemeClr val="tx1"/>
              </a:solidFill>
            </a:ln>
          </p:spPr>
        </p:pic>
        <p:pic>
          <p:nvPicPr>
            <p:cNvPr id="9" name="Picture 8"/>
            <p:cNvPicPr>
              <a:picLocks noChangeAspect="1"/>
            </p:cNvPicPr>
            <p:nvPr/>
          </p:nvPicPr>
          <p:blipFill rotWithShape="1">
            <a:blip r:embed="rId4"/>
            <a:srcRect l="802"/>
            <a:stretch/>
          </p:blipFill>
          <p:spPr>
            <a:xfrm>
              <a:off x="1943100" y="4883658"/>
              <a:ext cx="8987622" cy="1528810"/>
            </a:xfrm>
            <a:prstGeom prst="rect">
              <a:avLst/>
            </a:prstGeom>
            <a:ln w="6350">
              <a:solidFill>
                <a:schemeClr val="tx1"/>
              </a:solidFill>
            </a:ln>
          </p:spPr>
        </p:pic>
      </p:grpSp>
    </p:spTree>
    <p:extLst>
      <p:ext uri="{BB962C8B-B14F-4D97-AF65-F5344CB8AC3E}">
        <p14:creationId xmlns:p14="http://schemas.microsoft.com/office/powerpoint/2010/main" val="235116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B8B31C-383D-E818-3B3E-09CD4F4E7A0D}"/>
              </a:ext>
            </a:extLst>
          </p:cNvPr>
          <p:cNvPicPr>
            <a:picLocks noChangeAspect="1"/>
          </p:cNvPicPr>
          <p:nvPr/>
        </p:nvPicPr>
        <p:blipFill rotWithShape="1">
          <a:blip r:embed="rId3"/>
          <a:srcRect l="15537" r="15789" b="14150"/>
          <a:stretch/>
        </p:blipFill>
        <p:spPr>
          <a:xfrm>
            <a:off x="74813" y="233373"/>
            <a:ext cx="3953053" cy="6467465"/>
          </a:xfrm>
          <a:prstGeom prst="rect">
            <a:avLst/>
          </a:prstGeom>
          <a:ln w="6350">
            <a:solidFill>
              <a:schemeClr val="tx1"/>
            </a:solidFill>
          </a:ln>
        </p:spPr>
      </p:pic>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70</a:t>
            </a:fld>
            <a:endParaRPr lang="en-US" altLang="en-US" dirty="0"/>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p:nvPr>
        </p:nvSpPr>
        <p:spPr>
          <a:xfrm>
            <a:off x="10442917" y="21553"/>
            <a:ext cx="1749082" cy="415327"/>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And Again</a:t>
            </a:r>
            <a:endParaRPr lang="en-US" sz="2400" dirty="0">
              <a:solidFill>
                <a:schemeClr val="accent4">
                  <a:lumMod val="75000"/>
                  <a:lumOff val="25000"/>
                </a:schemeClr>
              </a:solidFill>
              <a:latin typeface="+mn-lt"/>
              <a:cs typeface="Times New Roman" panose="02020603050405020304" pitchFamily="18" charset="0"/>
            </a:endParaRPr>
          </a:p>
        </p:txBody>
      </p:sp>
      <p:sp>
        <p:nvSpPr>
          <p:cNvPr id="10" name="Text Box 5">
            <a:extLst>
              <a:ext uri="{FF2B5EF4-FFF2-40B4-BE49-F238E27FC236}">
                <a16:creationId xmlns:a16="http://schemas.microsoft.com/office/drawing/2014/main" id="{7F02D65D-6A90-9544-855A-0446475398D2}"/>
              </a:ext>
            </a:extLst>
          </p:cNvPr>
          <p:cNvSpPr txBox="1">
            <a:spLocks noChangeArrowheads="1"/>
          </p:cNvSpPr>
          <p:nvPr/>
        </p:nvSpPr>
        <p:spPr bwMode="auto">
          <a:xfrm>
            <a:off x="1272393" y="2479675"/>
            <a:ext cx="10524443" cy="3046988"/>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dirty="0"/>
              <a:t>Throughout the history of these statutes </a:t>
            </a:r>
            <a:r>
              <a:rPr lang="en-US" sz="3200" b="1" dirty="0">
                <a:solidFill>
                  <a:schemeClr val="accent4">
                    <a:lumMod val="50000"/>
                    <a:lumOff val="50000"/>
                  </a:schemeClr>
                </a:solidFill>
              </a:rPr>
              <a:t>it has been constantly assumed that one of their purposes was to perpetuate and preserve, for its own sake and in spite of possible cost, an organization of industry in small units which can effectively compete with each other</a:t>
            </a:r>
            <a:r>
              <a:rPr lang="en-US" sz="3200" dirty="0"/>
              <a:t>. We hold that ‘Alcoa’s’ monopoly of ingot was of the kind covered by § 2</a:t>
            </a:r>
            <a:r>
              <a:rPr lang="en-US" sz="3200" dirty="0">
                <a:solidFill>
                  <a:schemeClr val="bg2"/>
                </a:solidFill>
                <a:cs typeface="Times New Roman" panose="02020603050405020304" pitchFamily="18" charset="0"/>
              </a:rPr>
              <a:t>.” </a:t>
            </a:r>
          </a:p>
        </p:txBody>
      </p:sp>
      <p:sp>
        <p:nvSpPr>
          <p:cNvPr id="9" name="Text Box 5">
            <a:extLst>
              <a:ext uri="{FF2B5EF4-FFF2-40B4-BE49-F238E27FC236}">
                <a16:creationId xmlns:a16="http://schemas.microsoft.com/office/drawing/2014/main" id="{A30D3003-C511-514A-BB28-6F2F7D8B05F1}"/>
              </a:ext>
            </a:extLst>
          </p:cNvPr>
          <p:cNvSpPr txBox="1">
            <a:spLocks noChangeArrowheads="1"/>
          </p:cNvSpPr>
          <p:nvPr/>
        </p:nvSpPr>
        <p:spPr bwMode="auto">
          <a:xfrm>
            <a:off x="9784080" y="6477000"/>
            <a:ext cx="24079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Alcoa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1945)</a:t>
            </a:r>
          </a:p>
        </p:txBody>
      </p:sp>
    </p:spTree>
    <p:extLst>
      <p:ext uri="{BB962C8B-B14F-4D97-AF65-F5344CB8AC3E}">
        <p14:creationId xmlns:p14="http://schemas.microsoft.com/office/powerpoint/2010/main" val="45755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B8B31C-383D-E818-3B3E-09CD4F4E7A0D}"/>
              </a:ext>
            </a:extLst>
          </p:cNvPr>
          <p:cNvPicPr>
            <a:picLocks noChangeAspect="1"/>
          </p:cNvPicPr>
          <p:nvPr/>
        </p:nvPicPr>
        <p:blipFill rotWithShape="1">
          <a:blip r:embed="rId3"/>
          <a:srcRect l="15114" r="16043" b="13504"/>
          <a:stretch/>
        </p:blipFill>
        <p:spPr>
          <a:xfrm>
            <a:off x="120536" y="229216"/>
            <a:ext cx="3935685" cy="6471622"/>
          </a:xfrm>
          <a:prstGeom prst="rect">
            <a:avLst/>
          </a:prstGeom>
          <a:ln w="6350">
            <a:solidFill>
              <a:schemeClr val="tx1"/>
            </a:solidFill>
          </a:ln>
        </p:spPr>
      </p:pic>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71</a:t>
            </a:fld>
            <a:endParaRPr lang="en-US" altLang="en-US" dirty="0"/>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p:nvPr>
        </p:nvSpPr>
        <p:spPr>
          <a:xfrm>
            <a:off x="5852160" y="21553"/>
            <a:ext cx="6339839" cy="415327"/>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But That Doesn’t Mean It has Monopolized</a:t>
            </a:r>
            <a:endParaRPr lang="en-US" sz="2400" dirty="0">
              <a:solidFill>
                <a:schemeClr val="accent4">
                  <a:lumMod val="75000"/>
                  <a:lumOff val="25000"/>
                </a:schemeClr>
              </a:solidFill>
              <a:latin typeface="+mn-lt"/>
              <a:cs typeface="Times New Roman" panose="02020603050405020304" pitchFamily="18" charset="0"/>
            </a:endParaRPr>
          </a:p>
        </p:txBody>
      </p:sp>
      <p:sp>
        <p:nvSpPr>
          <p:cNvPr id="10" name="Text Box 5">
            <a:extLst>
              <a:ext uri="{FF2B5EF4-FFF2-40B4-BE49-F238E27FC236}">
                <a16:creationId xmlns:a16="http://schemas.microsoft.com/office/drawing/2014/main" id="{7F02D65D-6A90-9544-855A-0446475398D2}"/>
              </a:ext>
            </a:extLst>
          </p:cNvPr>
          <p:cNvSpPr txBox="1">
            <a:spLocks noChangeArrowheads="1"/>
          </p:cNvSpPr>
          <p:nvPr/>
        </p:nvSpPr>
        <p:spPr bwMode="auto">
          <a:xfrm>
            <a:off x="1217614" y="1813891"/>
            <a:ext cx="10524443" cy="3539430"/>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It does not follow because ‘Alcoa’ had such a monopoly, that it ‘monopolized’ the ingot market: it may not have achieved monopoly; monopoly may have been thrust upon it. </a:t>
            </a:r>
            <a:r>
              <a:rPr lang="en-US" sz="3200" dirty="0"/>
              <a:t>If it had been a combination of existing smelters which united the whole industry and controlled the production of all aluminum ingot, it would certainly have ‘monopolized’ the market</a:t>
            </a:r>
            <a:r>
              <a:rPr lang="en-US" sz="3200" dirty="0">
                <a:solidFill>
                  <a:schemeClr val="bg2"/>
                </a:solidFill>
                <a:cs typeface="Times New Roman" panose="02020603050405020304" pitchFamily="18" charset="0"/>
              </a:rPr>
              <a:t>.” </a:t>
            </a:r>
          </a:p>
        </p:txBody>
      </p:sp>
      <p:sp>
        <p:nvSpPr>
          <p:cNvPr id="9" name="Text Box 5">
            <a:extLst>
              <a:ext uri="{FF2B5EF4-FFF2-40B4-BE49-F238E27FC236}">
                <a16:creationId xmlns:a16="http://schemas.microsoft.com/office/drawing/2014/main" id="{A30D3003-C511-514A-BB28-6F2F7D8B05F1}"/>
              </a:ext>
            </a:extLst>
          </p:cNvPr>
          <p:cNvSpPr txBox="1">
            <a:spLocks noChangeArrowheads="1"/>
          </p:cNvSpPr>
          <p:nvPr/>
        </p:nvSpPr>
        <p:spPr bwMode="auto">
          <a:xfrm>
            <a:off x="9784080" y="6477000"/>
            <a:ext cx="24079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Alcoa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1945)</a:t>
            </a:r>
          </a:p>
        </p:txBody>
      </p:sp>
    </p:spTree>
    <p:extLst>
      <p:ext uri="{BB962C8B-B14F-4D97-AF65-F5344CB8AC3E}">
        <p14:creationId xmlns:p14="http://schemas.microsoft.com/office/powerpoint/2010/main" val="156343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4FBB18-1A9F-0B69-962B-11D16B7848E8}"/>
              </a:ext>
            </a:extLst>
          </p:cNvPr>
          <p:cNvPicPr>
            <a:picLocks noChangeAspect="1"/>
          </p:cNvPicPr>
          <p:nvPr/>
        </p:nvPicPr>
        <p:blipFill rotWithShape="1">
          <a:blip r:embed="rId3"/>
          <a:srcRect l="16676" r="14770" b="14945"/>
          <a:stretch/>
        </p:blipFill>
        <p:spPr>
          <a:xfrm>
            <a:off x="174568" y="229216"/>
            <a:ext cx="4018169" cy="6471622"/>
          </a:xfrm>
          <a:prstGeom prst="rect">
            <a:avLst/>
          </a:prstGeom>
          <a:ln w="6350">
            <a:solidFill>
              <a:schemeClr val="tx1"/>
            </a:solidFill>
          </a:ln>
        </p:spPr>
      </p:pic>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72</a:t>
            </a:fld>
            <a:endParaRPr lang="en-US" altLang="en-US" dirty="0"/>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p:nvPr>
        </p:nvSpPr>
        <p:spPr>
          <a:xfrm>
            <a:off x="8323385" y="21553"/>
            <a:ext cx="3868614" cy="415327"/>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The Legitimate </a:t>
            </a:r>
            <a:r>
              <a:rPr lang="en-US" sz="2400" dirty="0" err="1">
                <a:solidFill>
                  <a:schemeClr val="accent4">
                    <a:lumMod val="75000"/>
                    <a:lumOff val="25000"/>
                  </a:schemeClr>
                </a:solidFill>
                <a:cs typeface="Times New Roman" panose="02020603050405020304" pitchFamily="18" charset="0"/>
              </a:rPr>
              <a:t>Monpolist</a:t>
            </a:r>
            <a:endParaRPr lang="en-US" sz="2400" dirty="0">
              <a:solidFill>
                <a:schemeClr val="accent4">
                  <a:lumMod val="75000"/>
                  <a:lumOff val="25000"/>
                </a:schemeClr>
              </a:solidFill>
              <a:latin typeface="+mn-lt"/>
              <a:cs typeface="Times New Roman" panose="02020603050405020304" pitchFamily="18" charset="0"/>
            </a:endParaRPr>
          </a:p>
        </p:txBody>
      </p:sp>
      <p:sp>
        <p:nvSpPr>
          <p:cNvPr id="10" name="Text Box 5">
            <a:extLst>
              <a:ext uri="{FF2B5EF4-FFF2-40B4-BE49-F238E27FC236}">
                <a16:creationId xmlns:a16="http://schemas.microsoft.com/office/drawing/2014/main" id="{7F02D65D-6A90-9544-855A-0446475398D2}"/>
              </a:ext>
            </a:extLst>
          </p:cNvPr>
          <p:cNvSpPr txBox="1">
            <a:spLocks noChangeArrowheads="1"/>
          </p:cNvSpPr>
          <p:nvPr/>
        </p:nvSpPr>
        <p:spPr bwMode="auto">
          <a:xfrm>
            <a:off x="1362757" y="1439704"/>
            <a:ext cx="10524443" cy="4524315"/>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A single producer may be the survivor out of a group of active competitors, merely by virtue of his superior skill, foresight and industry. </a:t>
            </a:r>
            <a:r>
              <a:rPr lang="en-US" sz="3200" dirty="0"/>
              <a:t>In such cases a strong argument can be made that, although, the result may expose the public to the evils of monopoly, the Act does not mean to condemn the resultant of those very forces which it is its prime object to foster: </a:t>
            </a:r>
            <a:r>
              <a:rPr lang="en-US" sz="3200" dirty="0" err="1"/>
              <a:t>finis</a:t>
            </a:r>
            <a:r>
              <a:rPr lang="en-US" sz="3200" dirty="0"/>
              <a:t> opus </a:t>
            </a:r>
            <a:r>
              <a:rPr lang="en-US" sz="3200" dirty="0" err="1"/>
              <a:t>coronat</a:t>
            </a:r>
            <a:r>
              <a:rPr lang="en-US" sz="3200" dirty="0"/>
              <a:t>. </a:t>
            </a:r>
            <a:r>
              <a:rPr lang="en-US" sz="3200" b="1" dirty="0">
                <a:solidFill>
                  <a:schemeClr val="accent4">
                    <a:lumMod val="50000"/>
                    <a:lumOff val="50000"/>
                  </a:schemeClr>
                </a:solidFill>
              </a:rPr>
              <a:t>The successful competitor, having been urged to compete, must not be turned upon when he wins</a:t>
            </a:r>
            <a:r>
              <a:rPr lang="en-US" sz="3200" dirty="0">
                <a:solidFill>
                  <a:schemeClr val="bg2"/>
                </a:solidFill>
                <a:cs typeface="Times New Roman" panose="02020603050405020304" pitchFamily="18" charset="0"/>
              </a:rPr>
              <a:t>.” </a:t>
            </a:r>
          </a:p>
        </p:txBody>
      </p:sp>
      <p:sp>
        <p:nvSpPr>
          <p:cNvPr id="9" name="Text Box 5">
            <a:extLst>
              <a:ext uri="{FF2B5EF4-FFF2-40B4-BE49-F238E27FC236}">
                <a16:creationId xmlns:a16="http://schemas.microsoft.com/office/drawing/2014/main" id="{A30D3003-C511-514A-BB28-6F2F7D8B05F1}"/>
              </a:ext>
            </a:extLst>
          </p:cNvPr>
          <p:cNvSpPr txBox="1">
            <a:spLocks noChangeArrowheads="1"/>
          </p:cNvSpPr>
          <p:nvPr/>
        </p:nvSpPr>
        <p:spPr bwMode="auto">
          <a:xfrm>
            <a:off x="9784080" y="6477000"/>
            <a:ext cx="24079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Alcoa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1945)</a:t>
            </a:r>
          </a:p>
        </p:txBody>
      </p:sp>
    </p:spTree>
    <p:extLst>
      <p:ext uri="{BB962C8B-B14F-4D97-AF65-F5344CB8AC3E}">
        <p14:creationId xmlns:p14="http://schemas.microsoft.com/office/powerpoint/2010/main" val="24378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6"/>
                                        </p:tgtEl>
                                        <p:attrNameLst>
                                          <p:attrName>style.opacity</p:attrName>
                                        </p:attrNameLst>
                                      </p:cBhvr>
                                      <p:to>
                                        <p:strVal val="0.5"/>
                                      </p:to>
                                    </p:set>
                                    <p:animEffect filter="image" prLst="opacity: 0.5">
                                      <p:cBhvr rctx="IE">
                                        <p:cTn id="9" dur="indefinite"/>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73</a:t>
            </a:fld>
            <a:endParaRPr lang="en-US" altLang="en-US" dirty="0"/>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p:nvPr>
        </p:nvSpPr>
        <p:spPr>
          <a:xfrm>
            <a:off x="9906000" y="21553"/>
            <a:ext cx="2285999" cy="3481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Is this Alcoa?</a:t>
            </a:r>
            <a:endParaRPr lang="en-US" sz="2400" dirty="0">
              <a:solidFill>
                <a:schemeClr val="accent4">
                  <a:lumMod val="75000"/>
                  <a:lumOff val="25000"/>
                </a:schemeClr>
              </a:solidFill>
              <a:latin typeface="+mn-lt"/>
              <a:cs typeface="Times New Roman" panose="02020603050405020304" pitchFamily="18" charset="0"/>
            </a:endParaRPr>
          </a:p>
        </p:txBody>
      </p:sp>
      <p:pic>
        <p:nvPicPr>
          <p:cNvPr id="5" name="Picture 4">
            <a:extLst>
              <a:ext uri="{FF2B5EF4-FFF2-40B4-BE49-F238E27FC236}">
                <a16:creationId xmlns:a16="http://schemas.microsoft.com/office/drawing/2014/main" id="{DD9DFB66-B4BB-5C47-AC63-43DCFF190A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324" y="195618"/>
            <a:ext cx="4139685" cy="6505219"/>
          </a:xfrm>
          <a:prstGeom prst="rect">
            <a:avLst/>
          </a:prstGeom>
          <a:ln w="6350">
            <a:solidFill>
              <a:schemeClr val="tx1"/>
            </a:solidFill>
          </a:ln>
        </p:spPr>
      </p:pic>
      <p:sp>
        <p:nvSpPr>
          <p:cNvPr id="10" name="Text Box 5">
            <a:extLst>
              <a:ext uri="{FF2B5EF4-FFF2-40B4-BE49-F238E27FC236}">
                <a16:creationId xmlns:a16="http://schemas.microsoft.com/office/drawing/2014/main" id="{7F02D65D-6A90-9544-855A-0446475398D2}"/>
              </a:ext>
            </a:extLst>
          </p:cNvPr>
          <p:cNvSpPr txBox="1">
            <a:spLocks noChangeArrowheads="1"/>
          </p:cNvSpPr>
          <p:nvPr/>
        </p:nvSpPr>
        <p:spPr bwMode="auto">
          <a:xfrm>
            <a:off x="1010222" y="1757836"/>
            <a:ext cx="10725004" cy="403187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“Nothing compelled it to keep doubling and redoubling its capacity before others entered the field. It insists that it never excluded competitors; but we can think of </a:t>
            </a:r>
            <a:r>
              <a:rPr lang="en-US" sz="3200" b="1" dirty="0">
                <a:solidFill>
                  <a:schemeClr val="accent4">
                    <a:lumMod val="50000"/>
                    <a:lumOff val="50000"/>
                  </a:schemeClr>
                </a:solidFill>
                <a:cs typeface="Times New Roman" panose="02020603050405020304" pitchFamily="18" charset="0"/>
              </a:rPr>
              <a:t>no more effective exclusion than progressively to embrace each new opportunity as it opened, and to face every newcomer with new capacity already geared into a great organization, having the advantage of experience, trade connections and the elite of personnel</a:t>
            </a:r>
            <a:r>
              <a:rPr lang="en-US" sz="3200" dirty="0">
                <a:solidFill>
                  <a:schemeClr val="bg2"/>
                </a:solidFill>
                <a:cs typeface="Times New Roman" panose="02020603050405020304" pitchFamily="18" charset="0"/>
              </a:rPr>
              <a:t>.”</a:t>
            </a:r>
          </a:p>
        </p:txBody>
      </p:sp>
      <p:sp>
        <p:nvSpPr>
          <p:cNvPr id="9" name="Text Box 5">
            <a:extLst>
              <a:ext uri="{FF2B5EF4-FFF2-40B4-BE49-F238E27FC236}">
                <a16:creationId xmlns:a16="http://schemas.microsoft.com/office/drawing/2014/main" id="{DCB0C907-E3F0-8545-BD06-5FACAA8950A5}"/>
              </a:ext>
            </a:extLst>
          </p:cNvPr>
          <p:cNvSpPr txBox="1">
            <a:spLocks noChangeArrowheads="1"/>
          </p:cNvSpPr>
          <p:nvPr/>
        </p:nvSpPr>
        <p:spPr bwMode="auto">
          <a:xfrm>
            <a:off x="9794240" y="6477000"/>
            <a:ext cx="23977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Alcoa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1945)</a:t>
            </a:r>
          </a:p>
        </p:txBody>
      </p:sp>
    </p:spTree>
    <p:extLst>
      <p:ext uri="{BB962C8B-B14F-4D97-AF65-F5344CB8AC3E}">
        <p14:creationId xmlns:p14="http://schemas.microsoft.com/office/powerpoint/2010/main" val="239390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74</a:t>
            </a:fld>
            <a:endParaRPr lang="en-US" altLang="en-US" dirty="0"/>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p:nvPr>
        </p:nvSpPr>
        <p:spPr>
          <a:xfrm>
            <a:off x="9936480" y="21554"/>
            <a:ext cx="225551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Is this Alcoa?</a:t>
            </a:r>
            <a:endParaRPr lang="en-US" sz="2400" dirty="0">
              <a:solidFill>
                <a:schemeClr val="accent4">
                  <a:lumMod val="75000"/>
                  <a:lumOff val="25000"/>
                </a:schemeClr>
              </a:solidFill>
              <a:latin typeface="+mn-lt"/>
              <a:cs typeface="Times New Roman" panose="02020603050405020304" pitchFamily="18" charset="0"/>
            </a:endParaRPr>
          </a:p>
        </p:txBody>
      </p:sp>
      <p:pic>
        <p:nvPicPr>
          <p:cNvPr id="5" name="Picture 4">
            <a:extLst>
              <a:ext uri="{FF2B5EF4-FFF2-40B4-BE49-F238E27FC236}">
                <a16:creationId xmlns:a16="http://schemas.microsoft.com/office/drawing/2014/main" id="{DD9DFB66-B4BB-5C47-AC63-43DCFF190A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730" y="259696"/>
            <a:ext cx="4098908" cy="6441142"/>
          </a:xfrm>
          <a:prstGeom prst="rect">
            <a:avLst/>
          </a:prstGeom>
          <a:ln w="6350">
            <a:solidFill>
              <a:schemeClr val="tx1"/>
            </a:solidFill>
          </a:ln>
        </p:spPr>
      </p:pic>
      <p:sp>
        <p:nvSpPr>
          <p:cNvPr id="10" name="Text Box 5">
            <a:extLst>
              <a:ext uri="{FF2B5EF4-FFF2-40B4-BE49-F238E27FC236}">
                <a16:creationId xmlns:a16="http://schemas.microsoft.com/office/drawing/2014/main" id="{7F02D65D-6A90-9544-855A-0446475398D2}"/>
              </a:ext>
            </a:extLst>
          </p:cNvPr>
          <p:cNvSpPr txBox="1">
            <a:spLocks noChangeArrowheads="1"/>
          </p:cNvSpPr>
          <p:nvPr/>
        </p:nvSpPr>
        <p:spPr bwMode="auto">
          <a:xfrm>
            <a:off x="1099318" y="2730526"/>
            <a:ext cx="10725004" cy="3046988"/>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“Only in case we interpret ‘exclusion’ as limited to maneuvers not honestly industrial, but actuated solely by a desire to prevent competition, can such a course, indefatigably pursued, be deemed not ‘exclusionary.’ </a:t>
            </a:r>
            <a:r>
              <a:rPr lang="en-US" sz="3200" b="1" dirty="0">
                <a:solidFill>
                  <a:schemeClr val="accent4">
                    <a:lumMod val="50000"/>
                    <a:lumOff val="50000"/>
                  </a:schemeClr>
                </a:solidFill>
                <a:cs typeface="Times New Roman" panose="02020603050405020304" pitchFamily="18" charset="0"/>
              </a:rPr>
              <a:t>So to limit it would in our judgment emasculate the Act; would permit just such consolidations as it was designed to prevent</a:t>
            </a:r>
            <a:r>
              <a:rPr lang="en-US" sz="3200" dirty="0">
                <a:solidFill>
                  <a:schemeClr val="bg2"/>
                </a:solidFill>
                <a:cs typeface="Times New Roman" panose="02020603050405020304" pitchFamily="18" charset="0"/>
              </a:rPr>
              <a:t>.”</a:t>
            </a:r>
          </a:p>
        </p:txBody>
      </p:sp>
      <p:sp>
        <p:nvSpPr>
          <p:cNvPr id="9" name="Text Box 5">
            <a:extLst>
              <a:ext uri="{FF2B5EF4-FFF2-40B4-BE49-F238E27FC236}">
                <a16:creationId xmlns:a16="http://schemas.microsoft.com/office/drawing/2014/main" id="{1A3477CA-1900-174E-A031-5F3CDC0F4A0B}"/>
              </a:ext>
            </a:extLst>
          </p:cNvPr>
          <p:cNvSpPr txBox="1">
            <a:spLocks noChangeArrowheads="1"/>
          </p:cNvSpPr>
          <p:nvPr/>
        </p:nvSpPr>
        <p:spPr bwMode="auto">
          <a:xfrm>
            <a:off x="9763760" y="6477000"/>
            <a:ext cx="24282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Alcoa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1945)</a:t>
            </a:r>
          </a:p>
        </p:txBody>
      </p:sp>
    </p:spTree>
    <p:extLst>
      <p:ext uri="{BB962C8B-B14F-4D97-AF65-F5344CB8AC3E}">
        <p14:creationId xmlns:p14="http://schemas.microsoft.com/office/powerpoint/2010/main" val="214221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5403" y="-2"/>
            <a:ext cx="178659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After WWII</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75</a:t>
            </a:fld>
            <a:endParaRPr lang="en-US" altLang="en-US"/>
          </a:p>
        </p:txBody>
      </p:sp>
      <p:sp>
        <p:nvSpPr>
          <p:cNvPr id="6" name="Text Box 5"/>
          <p:cNvSpPr txBox="1">
            <a:spLocks noChangeArrowheads="1"/>
          </p:cNvSpPr>
          <p:nvPr/>
        </p:nvSpPr>
        <p:spPr bwMode="auto">
          <a:xfrm>
            <a:off x="7323512" y="6488668"/>
            <a:ext cx="48684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Aluminum Plant Disposal Hearings (Oct 1945)</a:t>
            </a:r>
          </a:p>
        </p:txBody>
      </p:sp>
      <p:pic>
        <p:nvPicPr>
          <p:cNvPr id="5" name="Picture 4">
            <a:extLst>
              <a:ext uri="{FF2B5EF4-FFF2-40B4-BE49-F238E27FC236}">
                <a16:creationId xmlns:a16="http://schemas.microsoft.com/office/drawing/2014/main" id="{55318A6F-0FD7-DBBC-73E7-88D076626E41}"/>
              </a:ext>
            </a:extLst>
          </p:cNvPr>
          <p:cNvPicPr>
            <a:picLocks noChangeAspect="1"/>
          </p:cNvPicPr>
          <p:nvPr/>
        </p:nvPicPr>
        <p:blipFill rotWithShape="1">
          <a:blip r:embed="rId2"/>
          <a:srcRect l="1762" r="2583"/>
          <a:stretch/>
        </p:blipFill>
        <p:spPr>
          <a:xfrm>
            <a:off x="3457597" y="111296"/>
            <a:ext cx="4056641" cy="6365704"/>
          </a:xfrm>
          <a:prstGeom prst="rect">
            <a:avLst/>
          </a:prstGeom>
          <a:ln w="6350">
            <a:solidFill>
              <a:schemeClr val="tx1"/>
            </a:solidFill>
          </a:ln>
        </p:spPr>
      </p:pic>
    </p:spTree>
    <p:extLst>
      <p:ext uri="{BB962C8B-B14F-4D97-AF65-F5344CB8AC3E}">
        <p14:creationId xmlns:p14="http://schemas.microsoft.com/office/powerpoint/2010/main" val="18757329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7298" y="-2"/>
            <a:ext cx="596470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Changes to the Industry During the War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76</a:t>
            </a:fld>
            <a:endParaRPr lang="en-US" altLang="en-US"/>
          </a:p>
        </p:txBody>
      </p:sp>
      <p:sp>
        <p:nvSpPr>
          <p:cNvPr id="6" name="Text Box 5"/>
          <p:cNvSpPr txBox="1">
            <a:spLocks noChangeArrowheads="1"/>
          </p:cNvSpPr>
          <p:nvPr/>
        </p:nvSpPr>
        <p:spPr bwMode="auto">
          <a:xfrm>
            <a:off x="7244862" y="6488668"/>
            <a:ext cx="494713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Aluminum Plant Disposal Hearings (Oct 1945)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C1F7FCA-BB79-9522-E4FA-FC458F5C54F1}"/>
              </a:ext>
            </a:extLst>
          </p:cNvPr>
          <p:cNvPicPr>
            <a:picLocks noChangeAspect="1"/>
          </p:cNvPicPr>
          <p:nvPr/>
        </p:nvPicPr>
        <p:blipFill>
          <a:blip r:embed="rId2"/>
          <a:stretch>
            <a:fillRect/>
          </a:stretch>
        </p:blipFill>
        <p:spPr>
          <a:xfrm>
            <a:off x="206080" y="200429"/>
            <a:ext cx="3965161" cy="6500409"/>
          </a:xfrm>
          <a:prstGeom prst="rect">
            <a:avLst/>
          </a:prstGeom>
          <a:ln w="6350">
            <a:solidFill>
              <a:schemeClr val="tx1"/>
            </a:solidFill>
          </a:ln>
        </p:spPr>
      </p:pic>
      <p:pic>
        <p:nvPicPr>
          <p:cNvPr id="9" name="Picture 8">
            <a:extLst>
              <a:ext uri="{FF2B5EF4-FFF2-40B4-BE49-F238E27FC236}">
                <a16:creationId xmlns:a16="http://schemas.microsoft.com/office/drawing/2014/main" id="{9F7A9F23-0E18-2F1C-2CDF-1AAE6DD08A0F}"/>
              </a:ext>
            </a:extLst>
          </p:cNvPr>
          <p:cNvPicPr>
            <a:picLocks noChangeAspect="1"/>
          </p:cNvPicPr>
          <p:nvPr/>
        </p:nvPicPr>
        <p:blipFill>
          <a:blip r:embed="rId3"/>
          <a:stretch>
            <a:fillRect/>
          </a:stretch>
        </p:blipFill>
        <p:spPr>
          <a:xfrm>
            <a:off x="1536837" y="2098934"/>
            <a:ext cx="10350363" cy="3556279"/>
          </a:xfrm>
          <a:prstGeom prst="rect">
            <a:avLst/>
          </a:prstGeom>
          <a:ln w="6350">
            <a:solidFill>
              <a:schemeClr val="tx1"/>
            </a:solidFill>
          </a:ln>
        </p:spPr>
      </p:pic>
    </p:spTree>
    <p:extLst>
      <p:ext uri="{BB962C8B-B14F-4D97-AF65-F5344CB8AC3E}">
        <p14:creationId xmlns:p14="http://schemas.microsoft.com/office/powerpoint/2010/main" val="237504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7298" y="-2"/>
            <a:ext cx="596470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Changes to the Industry During the War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77</a:t>
            </a:fld>
            <a:endParaRPr lang="en-US" altLang="en-US"/>
          </a:p>
        </p:txBody>
      </p:sp>
      <p:sp>
        <p:nvSpPr>
          <p:cNvPr id="6" name="Text Box 5"/>
          <p:cNvSpPr txBox="1">
            <a:spLocks noChangeArrowheads="1"/>
          </p:cNvSpPr>
          <p:nvPr/>
        </p:nvSpPr>
        <p:spPr bwMode="auto">
          <a:xfrm>
            <a:off x="7244862" y="6488668"/>
            <a:ext cx="494713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Aluminum Plant Disposal Hearings (Oct 1945)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C1F7FCA-BB79-9522-E4FA-FC458F5C54F1}"/>
              </a:ext>
            </a:extLst>
          </p:cNvPr>
          <p:cNvPicPr>
            <a:picLocks noChangeAspect="1"/>
          </p:cNvPicPr>
          <p:nvPr/>
        </p:nvPicPr>
        <p:blipFill>
          <a:blip r:embed="rId2"/>
          <a:stretch>
            <a:fillRect/>
          </a:stretch>
        </p:blipFill>
        <p:spPr>
          <a:xfrm>
            <a:off x="220671" y="200429"/>
            <a:ext cx="3965161" cy="6500409"/>
          </a:xfrm>
          <a:prstGeom prst="rect">
            <a:avLst/>
          </a:prstGeom>
          <a:ln w="6350">
            <a:solidFill>
              <a:schemeClr val="bg2"/>
            </a:solidFill>
          </a:ln>
        </p:spPr>
      </p:pic>
      <p:pic>
        <p:nvPicPr>
          <p:cNvPr id="8" name="Picture 7">
            <a:extLst>
              <a:ext uri="{FF2B5EF4-FFF2-40B4-BE49-F238E27FC236}">
                <a16:creationId xmlns:a16="http://schemas.microsoft.com/office/drawing/2014/main" id="{77B615F4-8534-C85F-CCEF-B208676E6A32}"/>
              </a:ext>
            </a:extLst>
          </p:cNvPr>
          <p:cNvPicPr>
            <a:picLocks noChangeAspect="1"/>
          </p:cNvPicPr>
          <p:nvPr/>
        </p:nvPicPr>
        <p:blipFill>
          <a:blip r:embed="rId3"/>
          <a:stretch>
            <a:fillRect/>
          </a:stretch>
        </p:blipFill>
        <p:spPr>
          <a:xfrm>
            <a:off x="1346330" y="2935848"/>
            <a:ext cx="10492938" cy="3265660"/>
          </a:xfrm>
          <a:prstGeom prst="rect">
            <a:avLst/>
          </a:prstGeom>
          <a:ln w="6350">
            <a:solidFill>
              <a:schemeClr val="tx1"/>
            </a:solidFill>
          </a:ln>
        </p:spPr>
      </p:pic>
    </p:spTree>
    <p:extLst>
      <p:ext uri="{BB962C8B-B14F-4D97-AF65-F5344CB8AC3E}">
        <p14:creationId xmlns:p14="http://schemas.microsoft.com/office/powerpoint/2010/main" val="221275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5138" y="-2"/>
            <a:ext cx="41968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Alcoa Patent Grant to Gov’t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78</a:t>
            </a:fld>
            <a:endParaRPr lang="en-US" altLang="en-US"/>
          </a:p>
        </p:txBody>
      </p:sp>
      <p:sp>
        <p:nvSpPr>
          <p:cNvPr id="6" name="Text Box 5"/>
          <p:cNvSpPr txBox="1">
            <a:spLocks noChangeArrowheads="1"/>
          </p:cNvSpPr>
          <p:nvPr/>
        </p:nvSpPr>
        <p:spPr bwMode="auto">
          <a:xfrm>
            <a:off x="8407790" y="6488668"/>
            <a:ext cx="378420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New York Times (11 Jan 1946)</a:t>
            </a:r>
          </a:p>
        </p:txBody>
      </p:sp>
      <p:pic>
        <p:nvPicPr>
          <p:cNvPr id="5" name="Picture 4">
            <a:extLst>
              <a:ext uri="{FF2B5EF4-FFF2-40B4-BE49-F238E27FC236}">
                <a16:creationId xmlns:a16="http://schemas.microsoft.com/office/drawing/2014/main" id="{5846646F-8ED2-104C-25F0-EB3EBC2A6BE0}"/>
              </a:ext>
            </a:extLst>
          </p:cNvPr>
          <p:cNvPicPr>
            <a:picLocks noChangeAspect="1"/>
          </p:cNvPicPr>
          <p:nvPr/>
        </p:nvPicPr>
        <p:blipFill>
          <a:blip r:embed="rId2"/>
          <a:stretch>
            <a:fillRect/>
          </a:stretch>
        </p:blipFill>
        <p:spPr>
          <a:xfrm>
            <a:off x="2165590" y="508492"/>
            <a:ext cx="7270242" cy="5841015"/>
          </a:xfrm>
          <a:prstGeom prst="rect">
            <a:avLst/>
          </a:prstGeom>
          <a:ln w="6350">
            <a:solidFill>
              <a:schemeClr val="tx1"/>
            </a:solidFill>
          </a:ln>
        </p:spPr>
      </p:pic>
    </p:spTree>
    <p:extLst>
      <p:ext uri="{BB962C8B-B14F-4D97-AF65-F5344CB8AC3E}">
        <p14:creationId xmlns:p14="http://schemas.microsoft.com/office/powerpoint/2010/main" val="35519858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5083" y="-2"/>
            <a:ext cx="434691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June 1950: Breakup Blocked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79</a:t>
            </a:fld>
            <a:endParaRPr lang="en-US" altLang="en-US"/>
          </a:p>
        </p:txBody>
      </p:sp>
      <p:sp>
        <p:nvSpPr>
          <p:cNvPr id="6" name="Text Box 5"/>
          <p:cNvSpPr txBox="1">
            <a:spLocks noChangeArrowheads="1"/>
          </p:cNvSpPr>
          <p:nvPr/>
        </p:nvSpPr>
        <p:spPr bwMode="auto">
          <a:xfrm>
            <a:off x="8768862" y="6488668"/>
            <a:ext cx="342313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(3 June 1950)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C137180-F7C3-D45D-2844-F99B53172DF1}"/>
              </a:ext>
            </a:extLst>
          </p:cNvPr>
          <p:cNvPicPr>
            <a:picLocks noChangeAspect="1"/>
          </p:cNvPicPr>
          <p:nvPr/>
        </p:nvPicPr>
        <p:blipFill>
          <a:blip r:embed="rId2"/>
          <a:stretch>
            <a:fillRect/>
          </a:stretch>
        </p:blipFill>
        <p:spPr>
          <a:xfrm>
            <a:off x="246729" y="184666"/>
            <a:ext cx="5919487" cy="6488668"/>
          </a:xfrm>
          <a:prstGeom prst="rect">
            <a:avLst/>
          </a:prstGeom>
          <a:ln w="6350">
            <a:solidFill>
              <a:schemeClr val="tx1"/>
            </a:solidFill>
          </a:ln>
        </p:spPr>
      </p:pic>
      <p:pic>
        <p:nvPicPr>
          <p:cNvPr id="9" name="Picture 8">
            <a:extLst>
              <a:ext uri="{FF2B5EF4-FFF2-40B4-BE49-F238E27FC236}">
                <a16:creationId xmlns:a16="http://schemas.microsoft.com/office/drawing/2014/main" id="{4EDDADE7-36F1-26F9-2408-8FE7CD84E3AD}"/>
              </a:ext>
            </a:extLst>
          </p:cNvPr>
          <p:cNvPicPr>
            <a:picLocks noChangeAspect="1"/>
          </p:cNvPicPr>
          <p:nvPr/>
        </p:nvPicPr>
        <p:blipFill rotWithShape="1">
          <a:blip r:embed="rId3"/>
          <a:srcRect b="32256"/>
          <a:stretch/>
        </p:blipFill>
        <p:spPr>
          <a:xfrm>
            <a:off x="5163848" y="492926"/>
            <a:ext cx="2805460" cy="6056702"/>
          </a:xfrm>
          <a:prstGeom prst="rect">
            <a:avLst/>
          </a:prstGeom>
          <a:ln w="6350">
            <a:solidFill>
              <a:schemeClr val="tx1"/>
            </a:solidFill>
          </a:ln>
        </p:spPr>
      </p:pic>
      <p:pic>
        <p:nvPicPr>
          <p:cNvPr id="10" name="Picture 9">
            <a:extLst>
              <a:ext uri="{FF2B5EF4-FFF2-40B4-BE49-F238E27FC236}">
                <a16:creationId xmlns:a16="http://schemas.microsoft.com/office/drawing/2014/main" id="{D442B934-CC11-F9AD-2571-138C701B7F26}"/>
              </a:ext>
            </a:extLst>
          </p:cNvPr>
          <p:cNvPicPr>
            <a:picLocks noChangeAspect="1"/>
          </p:cNvPicPr>
          <p:nvPr/>
        </p:nvPicPr>
        <p:blipFill rotWithShape="1">
          <a:blip r:embed="rId3"/>
          <a:srcRect t="67201"/>
          <a:stretch/>
        </p:blipFill>
        <p:spPr>
          <a:xfrm>
            <a:off x="8352525" y="492926"/>
            <a:ext cx="2798838" cy="2925523"/>
          </a:xfrm>
          <a:prstGeom prst="rect">
            <a:avLst/>
          </a:prstGeom>
          <a:ln w="6350">
            <a:solidFill>
              <a:schemeClr val="tx1"/>
            </a:solidFill>
          </a:ln>
        </p:spPr>
      </p:pic>
    </p:spTree>
    <p:extLst>
      <p:ext uri="{BB962C8B-B14F-4D97-AF65-F5344CB8AC3E}">
        <p14:creationId xmlns:p14="http://schemas.microsoft.com/office/powerpoint/2010/main" val="236693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0312" y="-2"/>
            <a:ext cx="938169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Is a Monopoly?: Engrossing, Grants from King, Exclusion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8304415" y="6488668"/>
            <a:ext cx="38875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Congressional Record (8 Apr 1890)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p:cNvPicPr>
            <a:picLocks noChangeAspect="1"/>
          </p:cNvPicPr>
          <p:nvPr/>
        </p:nvPicPr>
        <p:blipFill>
          <a:blip r:embed="rId2"/>
          <a:stretch>
            <a:fillRect/>
          </a:stretch>
        </p:blipFill>
        <p:spPr>
          <a:xfrm>
            <a:off x="171437" y="472540"/>
            <a:ext cx="4792589" cy="6228298"/>
          </a:xfrm>
          <a:prstGeom prst="rect">
            <a:avLst/>
          </a:prstGeom>
          <a:ln w="6350">
            <a:solidFill>
              <a:schemeClr val="tx1"/>
            </a:solidFill>
          </a:ln>
        </p:spPr>
      </p:pic>
      <p:pic>
        <p:nvPicPr>
          <p:cNvPr id="12" name="Picture 11"/>
          <p:cNvPicPr>
            <a:picLocks noChangeAspect="1"/>
          </p:cNvPicPr>
          <p:nvPr/>
        </p:nvPicPr>
        <p:blipFill>
          <a:blip r:embed="rId3"/>
          <a:stretch>
            <a:fillRect/>
          </a:stretch>
        </p:blipFill>
        <p:spPr>
          <a:xfrm>
            <a:off x="2676303" y="1075064"/>
            <a:ext cx="6971212" cy="5114396"/>
          </a:xfrm>
          <a:prstGeom prst="rect">
            <a:avLst/>
          </a:prstGeom>
          <a:ln w="6350">
            <a:solidFill>
              <a:schemeClr val="tx1"/>
            </a:solidFill>
          </a:ln>
        </p:spPr>
      </p:pic>
    </p:spTree>
    <p:extLst>
      <p:ext uri="{BB962C8B-B14F-4D97-AF65-F5344CB8AC3E}">
        <p14:creationId xmlns:p14="http://schemas.microsoft.com/office/powerpoint/2010/main" val="40317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6094" y="-2"/>
            <a:ext cx="595590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Is a Monopoly?: More Engrossing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8304415" y="6488668"/>
            <a:ext cx="38875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Congressional Record (8 Apr 1890)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p:cNvPicPr>
            <a:picLocks noChangeAspect="1"/>
          </p:cNvPicPr>
          <p:nvPr/>
        </p:nvPicPr>
        <p:blipFill>
          <a:blip r:embed="rId2"/>
          <a:stretch>
            <a:fillRect/>
          </a:stretch>
        </p:blipFill>
        <p:spPr>
          <a:xfrm>
            <a:off x="175594" y="209004"/>
            <a:ext cx="4995376" cy="6491834"/>
          </a:xfrm>
          <a:prstGeom prst="rect">
            <a:avLst/>
          </a:prstGeom>
          <a:ln w="6350">
            <a:solidFill>
              <a:schemeClr val="tx1"/>
            </a:solidFill>
          </a:ln>
        </p:spPr>
      </p:pic>
      <p:grpSp>
        <p:nvGrpSpPr>
          <p:cNvPr id="9" name="Group 8"/>
          <p:cNvGrpSpPr>
            <a:grpSpLocks noChangeAspect="1"/>
          </p:cNvGrpSpPr>
          <p:nvPr/>
        </p:nvGrpSpPr>
        <p:grpSpPr>
          <a:xfrm>
            <a:off x="2749825" y="1327761"/>
            <a:ext cx="7037905" cy="4842984"/>
            <a:chOff x="4762500" y="2674620"/>
            <a:chExt cx="2705100" cy="1861457"/>
          </a:xfrm>
        </p:grpSpPr>
        <p:pic>
          <p:nvPicPr>
            <p:cNvPr id="5" name="Picture 4"/>
            <p:cNvPicPr>
              <a:picLocks noChangeAspect="1"/>
            </p:cNvPicPr>
            <p:nvPr/>
          </p:nvPicPr>
          <p:blipFill rotWithShape="1">
            <a:blip r:embed="rId3"/>
            <a:srcRect l="1388"/>
            <a:stretch/>
          </p:blipFill>
          <p:spPr>
            <a:xfrm>
              <a:off x="4762500" y="2674620"/>
              <a:ext cx="2705100" cy="1508760"/>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4776651" y="4183380"/>
              <a:ext cx="2690949" cy="352697"/>
            </a:xfrm>
            <a:prstGeom prst="rect">
              <a:avLst/>
            </a:prstGeom>
            <a:ln w="6350">
              <a:solidFill>
                <a:schemeClr val="tx1"/>
              </a:solidFill>
            </a:ln>
          </p:spPr>
        </p:pic>
      </p:grpSp>
    </p:spTree>
    <p:extLst>
      <p:ext uri="{BB962C8B-B14F-4D97-AF65-F5344CB8AC3E}">
        <p14:creationId xmlns:p14="http://schemas.microsoft.com/office/powerpoint/2010/main" val="45505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5904</TotalTime>
  <Words>3314</Words>
  <Application>Microsoft Office PowerPoint</Application>
  <PresentationFormat>Widescreen</PresentationFormat>
  <Paragraphs>493</Paragraphs>
  <Slides>79</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79</vt:i4>
      </vt:variant>
    </vt:vector>
  </HeadingPairs>
  <TitlesOfParts>
    <vt:vector size="85" baseType="lpstr">
      <vt:lpstr>Arial</vt:lpstr>
      <vt:lpstr>Helvetica</vt:lpstr>
      <vt:lpstr>Monotype Sorts</vt:lpstr>
      <vt:lpstr>Times New Roman</vt:lpstr>
      <vt:lpstr>Wingdings</vt:lpstr>
      <vt:lpstr>Generic (Standard)</vt:lpstr>
      <vt:lpstr>Class 8: Mon 22 Jan 2024: 12:15 Antitrust Winter 2024  Monopolization under Sec. 2</vt:lpstr>
      <vt:lpstr>Full and Free Competition, Raise Cost to Consumer</vt:lpstr>
      <vt:lpstr>Remedies: Double Damages; Corporate Franchise Forfeiture</vt:lpstr>
      <vt:lpstr>Sen. Edmunds: An Amendment</vt:lpstr>
      <vt:lpstr>Sherman: I Can Live With It</vt:lpstr>
      <vt:lpstr>Market Position Acquired by Superior Skill Isn’t a Monopoly</vt:lpstr>
      <vt:lpstr>And Again</vt:lpstr>
      <vt:lpstr>What Is a Monopoly?: Engrossing, Grants from King, Exclusion</vt:lpstr>
      <vt:lpstr>What Is a Monopoly?: More Engrossing</vt:lpstr>
      <vt:lpstr>The Vote (And a New Title for the Bill)</vt:lpstr>
      <vt:lpstr>The Sherman Act</vt:lpstr>
      <vt:lpstr>Sherman Act Sec. 2</vt:lpstr>
      <vt:lpstr>Sherman Act Sec. 2</vt:lpstr>
      <vt:lpstr>SA1 v. SA2</vt:lpstr>
      <vt:lpstr>SA1 v. SA2</vt:lpstr>
      <vt:lpstr>Lorain Journal</vt:lpstr>
      <vt:lpstr>Lorain Journal (US 1951)</vt:lpstr>
      <vt:lpstr>Lorain Journal (US 1951)</vt:lpstr>
      <vt:lpstr>Position of Lorain Journal</vt:lpstr>
      <vt:lpstr>Other Newspapers</vt:lpstr>
      <vt:lpstr>Radio Station WEOL</vt:lpstr>
      <vt:lpstr>Radio Station WEOL</vt:lpstr>
      <vt:lpstr>Defining Markets in Lorain Journal (TTYN (1 of 3))</vt:lpstr>
      <vt:lpstr>Defining Markets in Lorain Journal (TTYN (2 of 3))</vt:lpstr>
      <vt:lpstr>Two Questions</vt:lpstr>
      <vt:lpstr>What Does the Start of a Monopoly Look Like?</vt:lpstr>
      <vt:lpstr>Or Here?</vt:lpstr>
      <vt:lpstr>Key Facts: Patents</vt:lpstr>
      <vt:lpstr>Key Facts: Patents</vt:lpstr>
      <vt:lpstr>U.S. Suit Against Alcoa</vt:lpstr>
      <vt:lpstr>What Has Alcoa Done? Legal? Illegal?</vt:lpstr>
      <vt:lpstr>Market Position of Alcoa</vt:lpstr>
      <vt:lpstr>Violations</vt:lpstr>
      <vt:lpstr>Analysis of Trust Decrees</vt:lpstr>
      <vt:lpstr>Dissolution of Standard Oil: Just Distribute Sub Shares</vt:lpstr>
      <vt:lpstr>And What of Alcoa?</vt:lpstr>
      <vt:lpstr>U.S. Brings Suit Against Alcoa</vt:lpstr>
      <vt:lpstr>Alcoa</vt:lpstr>
      <vt:lpstr>Alcoa (2d Cir. 1945)</vt:lpstr>
      <vt:lpstr>Key Facts: Contracts and Facilities</vt:lpstr>
      <vt:lpstr>Key Facts: Contracts and Facilities</vt:lpstr>
      <vt:lpstr>Market Share and Practices</vt:lpstr>
      <vt:lpstr>Market Share and Practices</vt:lpstr>
      <vt:lpstr>Market Share and Practices</vt:lpstr>
      <vt:lpstr>Aluminum Stats, 1900-1920</vt:lpstr>
      <vt:lpstr>Aluminum Stats, 1920-1945</vt:lpstr>
      <vt:lpstr>Does Alcoa Violate SA 2? The Gov’t Says Yes</vt:lpstr>
      <vt:lpstr>Linking the Virgin and Secondary Markets</vt:lpstr>
      <vt:lpstr>Linking the Virgin and Secondary Markets</vt:lpstr>
      <vt:lpstr>Linking the Virgin and Secondary Markets</vt:lpstr>
      <vt:lpstr>Linking the Virgin and Secondary Markets</vt:lpstr>
      <vt:lpstr>Linking the Virgin and Secondary Markets</vt:lpstr>
      <vt:lpstr>The Durable Monopoly Problem</vt:lpstr>
      <vt:lpstr>Coase Conjecture</vt:lpstr>
      <vt:lpstr>And the Fancy Version</vt:lpstr>
      <vt:lpstr>Monopoly and the Coase Conjecture</vt:lpstr>
      <vt:lpstr>Monopoly and the Coase Conjecture</vt:lpstr>
      <vt:lpstr>How Does the Court See This?</vt:lpstr>
      <vt:lpstr>How Does the Court See This?</vt:lpstr>
      <vt:lpstr>Imports and Potential Competition</vt:lpstr>
      <vt:lpstr>Imports and Potential Competition</vt:lpstr>
      <vt:lpstr>If We Condemn Price-Fixing, Must We Condemn Monopoly?</vt:lpstr>
      <vt:lpstr>If We Condemn Price-Fixing, Must We Condemn Monopoly?</vt:lpstr>
      <vt:lpstr>Measure Monopoly Power Directly: Look at Profits? Alcoa’s? </vt:lpstr>
      <vt:lpstr>More than Profits at Stake</vt:lpstr>
      <vt:lpstr>More than Profits at Stake</vt:lpstr>
      <vt:lpstr>More than Profits at Stake</vt:lpstr>
      <vt:lpstr>More than Profits at Stake</vt:lpstr>
      <vt:lpstr>Small Producers</vt:lpstr>
      <vt:lpstr>And Again</vt:lpstr>
      <vt:lpstr>But That Doesn’t Mean It has Monopolized</vt:lpstr>
      <vt:lpstr>The Legitimate Monpolist</vt:lpstr>
      <vt:lpstr>Is this Alcoa?</vt:lpstr>
      <vt:lpstr>Is this Alcoa?</vt:lpstr>
      <vt:lpstr>After WWII</vt:lpstr>
      <vt:lpstr>Changes to the Industry During the War</vt:lpstr>
      <vt:lpstr>Changes to the Industry During the War</vt:lpstr>
      <vt:lpstr>Alcoa Patent Grant to Gov’t</vt:lpstr>
      <vt:lpstr>June 1950: Breakup Blocked</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Randal C. Picker</cp:lastModifiedBy>
  <cp:revision>564</cp:revision>
  <cp:lastPrinted>2019-02-04T20:21:48Z</cp:lastPrinted>
  <dcterms:created xsi:type="dcterms:W3CDTF">1999-10-27T15:27:59Z</dcterms:created>
  <dcterms:modified xsi:type="dcterms:W3CDTF">2024-01-22T17:53:00Z</dcterms:modified>
</cp:coreProperties>
</file>