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370" r:id="rId2"/>
    <p:sldId id="1512" r:id="rId3"/>
    <p:sldId id="1513" r:id="rId4"/>
    <p:sldId id="1514" r:id="rId5"/>
    <p:sldId id="1515" r:id="rId6"/>
    <p:sldId id="1516" r:id="rId7"/>
    <p:sldId id="1520" r:id="rId8"/>
    <p:sldId id="1521" r:id="rId9"/>
    <p:sldId id="1517" r:id="rId10"/>
    <p:sldId id="1518" r:id="rId11"/>
    <p:sldId id="1519" r:id="rId12"/>
    <p:sldId id="1522" r:id="rId13"/>
    <p:sldId id="1523" r:id="rId14"/>
    <p:sldId id="1528" r:id="rId15"/>
    <p:sldId id="1524" r:id="rId16"/>
    <p:sldId id="1529" r:id="rId17"/>
    <p:sldId id="1530" r:id="rId18"/>
    <p:sldId id="1531" r:id="rId19"/>
    <p:sldId id="1532" r:id="rId20"/>
    <p:sldId id="1533" r:id="rId21"/>
    <p:sldId id="1525" r:id="rId22"/>
    <p:sldId id="1526" r:id="rId23"/>
    <p:sldId id="1527" r:id="rId24"/>
    <p:sldId id="1534" r:id="rId25"/>
    <p:sldId id="1535" r:id="rId2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33"/>
    <a:srgbClr val="CC0000"/>
    <a:srgbClr val="FF6699"/>
    <a:srgbClr val="9900CC"/>
    <a:srgbClr val="66FF99"/>
    <a:srgbClr val="00CC00"/>
    <a:srgbClr val="FF66FF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53" d="100"/>
          <a:sy n="153" d="100"/>
        </p:scale>
        <p:origin x="72" y="12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2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868" y="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t" anchorCtr="0" compatLnSpc="1">
            <a:prstTxWarp prst="textNoShape">
              <a:avLst/>
            </a:prstTxWarp>
          </a:bodyPr>
          <a:lstStyle>
            <a:lvl1pPr defTabSz="931674">
              <a:defRPr kumimoji="0" sz="1200"/>
            </a:lvl1pPr>
          </a:lstStyle>
          <a:p>
            <a:pPr>
              <a:defRPr/>
            </a:pPr>
            <a:r>
              <a:rPr lang="en-US" altLang="en-US"/>
              <a:t>Prof. Randal C. Picker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6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t" anchorCtr="0" compatLnSpc="1">
            <a:prstTxWarp prst="textNoShape">
              <a:avLst/>
            </a:prstTxWarp>
          </a:bodyPr>
          <a:lstStyle>
            <a:lvl1pPr algn="r" defTabSz="931674">
              <a:defRPr kumimoji="0" sz="1200"/>
            </a:lvl1pPr>
          </a:lstStyle>
          <a:p>
            <a:pPr>
              <a:defRPr/>
            </a:pPr>
            <a:fld id="{F8FE1188-15AB-4ACF-A111-BCE1FF2EFC7A}" type="datetime1">
              <a:rPr lang="en-US" altLang="en-US" smtClean="0"/>
              <a:t>5/9/2022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1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b" anchorCtr="0" compatLnSpc="1">
            <a:prstTxWarp prst="textNoShape">
              <a:avLst/>
            </a:prstTxWarp>
          </a:bodyPr>
          <a:lstStyle>
            <a:lvl1pPr defTabSz="931674">
              <a:defRPr kumimoji="0" sz="1200"/>
            </a:lvl1pPr>
          </a:lstStyle>
          <a:p>
            <a:pPr>
              <a:defRPr/>
            </a:pPr>
            <a:r>
              <a:rPr lang="en-US" altLang="en-US" dirty="0" smtClean="0"/>
              <a:t>Platforms and Networks</a:t>
            </a:r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6" y="8832851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b" anchorCtr="0" compatLnSpc="1">
            <a:prstTxWarp prst="textNoShape">
              <a:avLst/>
            </a:prstTxWarp>
          </a:bodyPr>
          <a:lstStyle>
            <a:lvl1pPr algn="r" defTabSz="930181">
              <a:defRPr kumimoji="0" sz="1200"/>
            </a:lvl1pPr>
          </a:lstStyle>
          <a:p>
            <a:fld id="{CC1B2EEA-D71F-4C7B-BDFE-D4AC557F8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63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t" anchorCtr="0" compatLnSpc="1">
            <a:prstTxWarp prst="textNoShape">
              <a:avLst/>
            </a:prstTxWarp>
          </a:bodyPr>
          <a:lstStyle>
            <a:lvl1pPr defTabSz="931674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7988" y="700088"/>
            <a:ext cx="61944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2" y="4416428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6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t" anchorCtr="0" compatLnSpc="1">
            <a:prstTxWarp prst="textNoShape">
              <a:avLst/>
            </a:prstTxWarp>
          </a:bodyPr>
          <a:lstStyle>
            <a:lvl1pPr algn="r" defTabSz="931674">
              <a:defRPr kumimoji="0" sz="1200"/>
            </a:lvl1pPr>
          </a:lstStyle>
          <a:p>
            <a:pPr>
              <a:defRPr/>
            </a:pPr>
            <a:fld id="{B1206923-0FF5-4656-88A9-016FF85C1200}" type="datetime1">
              <a:rPr lang="en-US" altLang="en-US" smtClean="0"/>
              <a:t>5/9/2022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2851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b" anchorCtr="0" compatLnSpc="1">
            <a:prstTxWarp prst="textNoShape">
              <a:avLst/>
            </a:prstTxWarp>
          </a:bodyPr>
          <a:lstStyle>
            <a:lvl1pPr defTabSz="931674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6" y="8832851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3" rIns="93147" bIns="46573" numCol="1" anchor="b" anchorCtr="0" compatLnSpc="1">
            <a:prstTxWarp prst="textNoShape">
              <a:avLst/>
            </a:prstTxWarp>
          </a:bodyPr>
          <a:lstStyle>
            <a:lvl1pPr algn="r" defTabSz="930181">
              <a:defRPr kumimoji="0" sz="1200"/>
            </a:lvl1pPr>
          </a:lstStyle>
          <a:p>
            <a:fld id="{26260AAD-0599-44FB-B7C5-BEBE862C9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570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2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8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2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6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1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4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07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309F0C-367B-40E0-B8E1-97324D9F5E44}" type="datetime1">
              <a:rPr kumimoji="0" lang="en-US" altLang="en-US" sz="1200"/>
              <a:t>5/9/2022</a:t>
            </a:fld>
            <a:endParaRPr kumimoji="0" lang="en-US" altLang="en-US" sz="1200"/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2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8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2" indent="-228576" defTabSz="93018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6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1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4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07" indent="-228576" defTabSz="93018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3DBC16-F9BB-4B62-B3AE-85D986303EAD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206923-0FF5-4656-88A9-016FF85C1200}" type="datetime1">
              <a:rPr lang="en-US" altLang="en-US" smtClean="0"/>
              <a:t>5/9/2022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60AAD-0599-44FB-B7C5-BEBE862C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8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320040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641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533400"/>
            <a:ext cx="100584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9200" y="3581400"/>
            <a:ext cx="8128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0099D15D-FD9E-4624-9269-877504E67E68}" type="datetime4">
              <a:rPr lang="en-US" smtClean="0"/>
              <a:t>May 9, 2022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fld id="{B724F661-D5D5-44C7-B5CE-4FC98DCF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3F25-5B47-49B4-8090-6C3BA4C02B76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C62F1-D9CF-44BA-BFCC-44691C04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4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7940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178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FAEFD-F324-4F5C-9CCF-5176A4B07B01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01FC0-F375-4866-A7F4-3C9EF8E36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79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2079-1331-41B0-8F59-E0797FF595D6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65A4C-FF23-4838-8F83-FDC1C8F35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0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solidFill>
                  <a:srgbClr val="0000FF"/>
                </a:solidFill>
              </a:defRPr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F3BE-8262-4B0F-84FB-BC02D644DE30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536B5-22D6-4A18-8C4B-39F933024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73C5-CF8E-4E11-9AFC-02986F37FAF3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3142A-029D-4722-B489-296233079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0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360E-D7B8-4924-A202-147921109C8A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C52FF-0A93-4133-BFE9-3CAB617C4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5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9545-396E-4302-B3A3-D8C8E7D2E533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A859B-DF44-419F-92F7-9A0F7953A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FFEC1-FE8D-406F-9FEA-1E0E6B09B5C5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1506D-DCFA-4BA6-9D7E-587C42EC9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BFD4-803B-460F-9089-F832EE5A03D2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4E4A0-3DC8-4AB9-9972-8DEF2BD12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6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CE02-F6C7-4F7B-A22F-F897B8AE6106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26011-2C6D-4FEA-B79C-5D9A872C3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2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1D20-D142-448D-829B-0E7054DB0B7B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69457-A0D9-4750-8F78-F787E0F8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8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7112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17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3ED3ACB7-1ECF-46AA-9FE2-C9D44B83E975}" type="datetime4">
              <a:rPr lang="en-US" smtClean="0"/>
              <a:t>May 9, 2022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Copyright © 2000-12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fld id="{C469F01D-9539-4402-908E-2AF96FCAD5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>
          <a:solidFill>
            <a:srgbClr val="CC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w"/>
        <a:defRPr kumimoji="1" sz="2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Class </a:t>
            </a:r>
            <a:r>
              <a:rPr lang="en-US" sz="2400" dirty="0" smtClean="0"/>
              <a:t>22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Platforms and Networks</a:t>
            </a:r>
            <a:br>
              <a:rPr lang="en-US" sz="2400" dirty="0" smtClean="0"/>
            </a:br>
            <a:r>
              <a:rPr lang="en-US" sz="2400" dirty="0" smtClean="0"/>
              <a:t>Spring 2022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5400" dirty="0"/>
              <a:t>Regulating Big Tech: Devices and </a:t>
            </a:r>
            <a:r>
              <a:rPr lang="en-US" sz="5400" dirty="0" smtClean="0"/>
              <a:t>Platforms</a:t>
            </a:r>
            <a:endParaRPr lang="en-US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Randal C. Picker</a:t>
            </a:r>
          </a:p>
          <a:p>
            <a:r>
              <a:rPr lang="en-US" sz="2000" dirty="0">
                <a:solidFill>
                  <a:srgbClr val="0000FF"/>
                </a:solidFill>
              </a:rPr>
              <a:t>James Parker Hall Distinguished Service Professor of Law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The Law School</a:t>
            </a:r>
          </a:p>
          <a:p>
            <a:r>
              <a:rPr lang="en-US" dirty="0">
                <a:solidFill>
                  <a:srgbClr val="0000FF"/>
                </a:solidFill>
              </a:rPr>
              <a:t>The University of Chicago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Copyright © </a:t>
            </a:r>
            <a:r>
              <a:rPr lang="en-US" sz="1800" dirty="0" smtClean="0">
                <a:solidFill>
                  <a:srgbClr val="0000FF"/>
                </a:solidFill>
              </a:rPr>
              <a:t>2022 </a:t>
            </a:r>
            <a:r>
              <a:rPr lang="en-US" sz="1800" dirty="0">
                <a:solidFill>
                  <a:srgbClr val="0000FF"/>
                </a:solidFill>
              </a:rPr>
              <a:t>Randal C. Picker.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199" y="-2"/>
            <a:ext cx="2844801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Is Covered?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9" y="174567"/>
            <a:ext cx="4260216" cy="607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63" y="1606889"/>
            <a:ext cx="10135096" cy="31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9538" y="-2"/>
            <a:ext cx="446246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Understanding Contestability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1" y="142905"/>
            <a:ext cx="4331654" cy="622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11" y="2250117"/>
            <a:ext cx="10556471" cy="3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3" y="-2"/>
            <a:ext cx="4014788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Understanding Unfairness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6" y="122111"/>
            <a:ext cx="4337790" cy="6205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45" y="1967060"/>
            <a:ext cx="10539253" cy="28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573" y="-2"/>
            <a:ext cx="4564428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Data and Alternative Services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2" y="164055"/>
            <a:ext cx="4209203" cy="6147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43942"/>
            <a:ext cx="10171425" cy="1020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479"/>
          <a:stretch/>
        </p:blipFill>
        <p:spPr>
          <a:xfrm>
            <a:off x="1676400" y="2937525"/>
            <a:ext cx="10188082" cy="21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827" y="-2"/>
            <a:ext cx="5189174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Direct Customer Communications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9004"/>
            <a:ext cx="4048040" cy="60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5" y="1219673"/>
            <a:ext cx="10940618" cy="28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538" y="-2"/>
            <a:ext cx="484346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Three Required Choice Screens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9004"/>
            <a:ext cx="4256088" cy="6078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01" y="1591680"/>
            <a:ext cx="9386137" cy="38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225" y="-2"/>
            <a:ext cx="353377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Third-Party App Stores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" y="167546"/>
            <a:ext cx="4217333" cy="6080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29" y="1006750"/>
            <a:ext cx="9086139" cy="4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894" y="-2"/>
            <a:ext cx="4580107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No Ranking Self-</a:t>
            </a:r>
            <a:r>
              <a:rPr lang="en-US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Preferencing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9" y="209004"/>
            <a:ext cx="4133431" cy="6039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6" y="1229245"/>
            <a:ext cx="10924774" cy="28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201" y="-2"/>
            <a:ext cx="4433800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Wearables and Equal Access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9" y="160445"/>
            <a:ext cx="4303492" cy="6138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48" y="1926534"/>
            <a:ext cx="10473652" cy="31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576" y="-2"/>
            <a:ext cx="3235425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Free Interoperability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5" y="209004"/>
            <a:ext cx="4235086" cy="6058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663" y="979761"/>
            <a:ext cx="8383484" cy="50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641" y="-2"/>
            <a:ext cx="2775359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 Coming DMA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933" y="168574"/>
            <a:ext cx="4522941" cy="65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990" y="-2"/>
            <a:ext cx="5733012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FRAND Access </a:t>
            </a: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to Search Engine Data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0" y="134889"/>
            <a:ext cx="4268884" cy="6157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92" y="1853724"/>
            <a:ext cx="10594443" cy="33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562" y="-2"/>
            <a:ext cx="3717439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FRAND for App Stores?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0" y="127177"/>
            <a:ext cx="4241044" cy="612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863" y="928078"/>
            <a:ext cx="8417693" cy="1205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863" y="2286124"/>
            <a:ext cx="8457399" cy="35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149" y="-2"/>
            <a:ext cx="4751852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Free Interoperability for NIICSs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8" y="180324"/>
            <a:ext cx="4280522" cy="6145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20" y="978293"/>
            <a:ext cx="9924338" cy="47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52" y="-2"/>
            <a:ext cx="4780249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No Unlawful Copyrights in APIs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0" y="165920"/>
            <a:ext cx="4199923" cy="6161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86" y="2301617"/>
            <a:ext cx="9831440" cy="22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517" y="-2"/>
            <a:ext cx="6211484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Commission Sole Enforcement Authority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1" y="209004"/>
            <a:ext cx="4137775" cy="6039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0" y="2440713"/>
            <a:ext cx="10731823" cy="5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3" y="-2"/>
            <a:ext cx="4223658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Appeals to Court of Justice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4" y="209004"/>
            <a:ext cx="4231120" cy="6071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76" y="2815612"/>
            <a:ext cx="11044502" cy="20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949" y="-2"/>
            <a:ext cx="5475052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Contestable and Fair Digital Markets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9" y="152587"/>
            <a:ext cx="4268067" cy="6150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84" y="1316214"/>
            <a:ext cx="9465129" cy="4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559" y="-2"/>
            <a:ext cx="4865442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Going Beyond Competition Law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5" y="157585"/>
            <a:ext cx="4326085" cy="6154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00" y="2083312"/>
            <a:ext cx="9721763" cy="38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0" y="-2"/>
            <a:ext cx="4229101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Contestability and Fairness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1" y="118574"/>
            <a:ext cx="4311231" cy="6225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96" y="2671495"/>
            <a:ext cx="10344787" cy="18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25" y="-2"/>
            <a:ext cx="513397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Benefit Economy and Consumers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2" y="226650"/>
            <a:ext cx="4081640" cy="5794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199" y="1376333"/>
            <a:ext cx="10206833" cy="25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850" y="-2"/>
            <a:ext cx="5772151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Control Internal Market Fragmentation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2" y="226650"/>
            <a:ext cx="4081640" cy="5794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30" y="2036456"/>
            <a:ext cx="10813724" cy="1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437" y="-2"/>
            <a:ext cx="373856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≠ Competition Law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2" y="226650"/>
            <a:ext cx="4081640" cy="5794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1443920"/>
            <a:ext cx="9386139" cy="40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475" y="-2"/>
            <a:ext cx="458152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Competition Law Complement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May 9, 2022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6642" y="6488668"/>
            <a:ext cx="27753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DMA Draft (3 May 2022)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4" y="161380"/>
            <a:ext cx="4185391" cy="6095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18" y="1198848"/>
            <a:ext cx="9772493" cy="41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56"/>
      </a:accent4>
      <a:accent5>
        <a:srgbClr val="E2F4FF"/>
      </a:accent5>
      <a:accent6>
        <a:srgbClr val="E7E7B9"/>
      </a:accent6>
      <a:hlink>
        <a:srgbClr val="0066FF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336699"/>
        </a:dk1>
        <a:lt1>
          <a:srgbClr val="FFFFFF"/>
        </a:lt1>
        <a:dk2>
          <a:srgbClr val="000066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E7E7B9"/>
        </a:accent6>
        <a:hlink>
          <a:srgbClr val="3399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5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66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98:Templates:Presentations:Generic (Standard)</Template>
  <TotalTime>6248</TotalTime>
  <Words>359</Words>
  <Application>Microsoft Office PowerPoint</Application>
  <PresentationFormat>Widescreen</PresentationFormat>
  <Paragraphs>108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Helvetica</vt:lpstr>
      <vt:lpstr>Monotype Sorts</vt:lpstr>
      <vt:lpstr>Times New Roman</vt:lpstr>
      <vt:lpstr>Generic (Standard)</vt:lpstr>
      <vt:lpstr>Class 22 Platforms and Networks Spring 2022  Regulating Big Tech: Devices and Platforms</vt:lpstr>
      <vt:lpstr>The Coming DMA</vt:lpstr>
      <vt:lpstr>Contestable and Fair Digital Markets</vt:lpstr>
      <vt:lpstr>Going Beyond Competition Law</vt:lpstr>
      <vt:lpstr>Contestability and Fairness</vt:lpstr>
      <vt:lpstr>Benefit Economy and Consumers</vt:lpstr>
      <vt:lpstr>Control Internal Market Fragmentation</vt:lpstr>
      <vt:lpstr>DMA ≠ Competition Law</vt:lpstr>
      <vt:lpstr>Competition Law Complement</vt:lpstr>
      <vt:lpstr>What Is Covered?</vt:lpstr>
      <vt:lpstr>Understanding Contestability</vt:lpstr>
      <vt:lpstr>Understanding Unfairness</vt:lpstr>
      <vt:lpstr>Data and Alternative Services</vt:lpstr>
      <vt:lpstr>Direct Customer Communications</vt:lpstr>
      <vt:lpstr>Three Required Choice Screens</vt:lpstr>
      <vt:lpstr>Third-Party App Stores</vt:lpstr>
      <vt:lpstr>No Ranking Self-Preferencing</vt:lpstr>
      <vt:lpstr>Wearables and Equal Access</vt:lpstr>
      <vt:lpstr>Free Interoperability</vt:lpstr>
      <vt:lpstr>FRAND Access to Search Engine Data</vt:lpstr>
      <vt:lpstr>FRAND for App Stores?</vt:lpstr>
      <vt:lpstr>Free Interoperability for NIICSs</vt:lpstr>
      <vt:lpstr>No Unlawful Copyrights in APIs</vt:lpstr>
      <vt:lpstr>Commission Sole Enforcement Authority</vt:lpstr>
      <vt:lpstr>Appeals to Court of Justice</vt:lpstr>
    </vt:vector>
  </TitlesOfParts>
  <Company>The University of Chicago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in High-Tech Industries</dc:title>
  <dc:creator>Randal Picker</dc:creator>
  <cp:lastModifiedBy>Picker, Randall</cp:lastModifiedBy>
  <cp:revision>694</cp:revision>
  <cp:lastPrinted>2019-02-14T20:19:20Z</cp:lastPrinted>
  <dcterms:created xsi:type="dcterms:W3CDTF">1999-10-27T15:27:59Z</dcterms:created>
  <dcterms:modified xsi:type="dcterms:W3CDTF">2022-05-09T18:28:51Z</dcterms:modified>
</cp:coreProperties>
</file>