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835" r:id="rId2"/>
  </p:sldMasterIdLst>
  <p:notesMasterIdLst>
    <p:notesMasterId r:id="rId153"/>
  </p:notesMasterIdLst>
  <p:handoutMasterIdLst>
    <p:handoutMasterId r:id="rId154"/>
  </p:handoutMasterIdLst>
  <p:sldIdLst>
    <p:sldId id="473" r:id="rId3"/>
    <p:sldId id="1026" r:id="rId4"/>
    <p:sldId id="819" r:id="rId5"/>
    <p:sldId id="820" r:id="rId6"/>
    <p:sldId id="821" r:id="rId7"/>
    <p:sldId id="822" r:id="rId8"/>
    <p:sldId id="823" r:id="rId9"/>
    <p:sldId id="824" r:id="rId10"/>
    <p:sldId id="825" r:id="rId11"/>
    <p:sldId id="1557" r:id="rId12"/>
    <p:sldId id="1558" r:id="rId13"/>
    <p:sldId id="1559" r:id="rId14"/>
    <p:sldId id="1623" r:id="rId15"/>
    <p:sldId id="1633" r:id="rId16"/>
    <p:sldId id="2637" r:id="rId17"/>
    <p:sldId id="2638" r:id="rId18"/>
    <p:sldId id="1625" r:id="rId19"/>
    <p:sldId id="2600" r:id="rId20"/>
    <p:sldId id="1626" r:id="rId21"/>
    <p:sldId id="1627" r:id="rId22"/>
    <p:sldId id="1628" r:id="rId23"/>
    <p:sldId id="650" r:id="rId24"/>
    <p:sldId id="651" r:id="rId25"/>
    <p:sldId id="652" r:id="rId26"/>
    <p:sldId id="653" r:id="rId27"/>
    <p:sldId id="654" r:id="rId28"/>
    <p:sldId id="655" r:id="rId29"/>
    <p:sldId id="656" r:id="rId30"/>
    <p:sldId id="657" r:id="rId31"/>
    <p:sldId id="1692" r:id="rId32"/>
    <p:sldId id="1693" r:id="rId33"/>
    <p:sldId id="1694" r:id="rId34"/>
    <p:sldId id="1695" r:id="rId35"/>
    <p:sldId id="1696" r:id="rId36"/>
    <p:sldId id="1697" r:id="rId37"/>
    <p:sldId id="1698" r:id="rId38"/>
    <p:sldId id="1699" r:id="rId39"/>
    <p:sldId id="1700" r:id="rId40"/>
    <p:sldId id="1701" r:id="rId41"/>
    <p:sldId id="1702" r:id="rId42"/>
    <p:sldId id="1703" r:id="rId43"/>
    <p:sldId id="1704" r:id="rId44"/>
    <p:sldId id="1705" r:id="rId45"/>
    <p:sldId id="1706" r:id="rId46"/>
    <p:sldId id="1707" r:id="rId47"/>
    <p:sldId id="1680" r:id="rId48"/>
    <p:sldId id="1668" r:id="rId49"/>
    <p:sldId id="1669" r:id="rId50"/>
    <p:sldId id="1670" r:id="rId51"/>
    <p:sldId id="1671" r:id="rId52"/>
    <p:sldId id="1672" r:id="rId53"/>
    <p:sldId id="1673" r:id="rId54"/>
    <p:sldId id="1674" r:id="rId55"/>
    <p:sldId id="1675" r:id="rId56"/>
    <p:sldId id="1676" r:id="rId57"/>
    <p:sldId id="1677" r:id="rId58"/>
    <p:sldId id="1678" r:id="rId59"/>
    <p:sldId id="1679" r:id="rId60"/>
    <p:sldId id="1681" r:id="rId61"/>
    <p:sldId id="1682" r:id="rId62"/>
    <p:sldId id="1683" r:id="rId63"/>
    <p:sldId id="1684" r:id="rId64"/>
    <p:sldId id="1685" r:id="rId65"/>
    <p:sldId id="1686" r:id="rId66"/>
    <p:sldId id="1687" r:id="rId67"/>
    <p:sldId id="1688" r:id="rId68"/>
    <p:sldId id="1689" r:id="rId69"/>
    <p:sldId id="1690" r:id="rId70"/>
    <p:sldId id="1691" r:id="rId71"/>
    <p:sldId id="2897" r:id="rId72"/>
    <p:sldId id="2902" r:id="rId73"/>
    <p:sldId id="2901" r:id="rId74"/>
    <p:sldId id="2898" r:id="rId75"/>
    <p:sldId id="2903" r:id="rId76"/>
    <p:sldId id="2904" r:id="rId77"/>
    <p:sldId id="2905" r:id="rId78"/>
    <p:sldId id="2906" r:id="rId79"/>
    <p:sldId id="2907" r:id="rId80"/>
    <p:sldId id="2909" r:id="rId81"/>
    <p:sldId id="2916" r:id="rId82"/>
    <p:sldId id="2921" r:id="rId83"/>
    <p:sldId id="2922" r:id="rId84"/>
    <p:sldId id="2915" r:id="rId85"/>
    <p:sldId id="2919" r:id="rId86"/>
    <p:sldId id="2917" r:id="rId87"/>
    <p:sldId id="2918" r:id="rId88"/>
    <p:sldId id="2925" r:id="rId89"/>
    <p:sldId id="2931" r:id="rId90"/>
    <p:sldId id="2934" r:id="rId91"/>
    <p:sldId id="2932" r:id="rId92"/>
    <p:sldId id="2935" r:id="rId93"/>
    <p:sldId id="2936" r:id="rId94"/>
    <p:sldId id="2923" r:id="rId95"/>
    <p:sldId id="2924" r:id="rId96"/>
    <p:sldId id="2928" r:id="rId97"/>
    <p:sldId id="2929" r:id="rId98"/>
    <p:sldId id="2926" r:id="rId99"/>
    <p:sldId id="2930" r:id="rId100"/>
    <p:sldId id="1397" r:id="rId101"/>
    <p:sldId id="1327" r:id="rId102"/>
    <p:sldId id="1331" r:id="rId103"/>
    <p:sldId id="1334" r:id="rId104"/>
    <p:sldId id="1335" r:id="rId105"/>
    <p:sldId id="1338" r:id="rId106"/>
    <p:sldId id="1341" r:id="rId107"/>
    <p:sldId id="2910" r:id="rId108"/>
    <p:sldId id="2911" r:id="rId109"/>
    <p:sldId id="1708" r:id="rId110"/>
    <p:sldId id="1709" r:id="rId111"/>
    <p:sldId id="1710" r:id="rId112"/>
    <p:sldId id="1711" r:id="rId113"/>
    <p:sldId id="1720" r:id="rId114"/>
    <p:sldId id="1721" r:id="rId115"/>
    <p:sldId id="1725" r:id="rId116"/>
    <p:sldId id="1726" r:id="rId117"/>
    <p:sldId id="1400" r:id="rId118"/>
    <p:sldId id="1401" r:id="rId119"/>
    <p:sldId id="1402" r:id="rId120"/>
    <p:sldId id="1403" r:id="rId121"/>
    <p:sldId id="1404" r:id="rId122"/>
    <p:sldId id="1405" r:id="rId123"/>
    <p:sldId id="1406" r:id="rId124"/>
    <p:sldId id="2674" r:id="rId125"/>
    <p:sldId id="2677" r:id="rId126"/>
    <p:sldId id="2678" r:id="rId127"/>
    <p:sldId id="2675" r:id="rId128"/>
    <p:sldId id="2676" r:id="rId129"/>
    <p:sldId id="2679" r:id="rId130"/>
    <p:sldId id="2690" r:id="rId131"/>
    <p:sldId id="2912" r:id="rId132"/>
    <p:sldId id="2633" r:id="rId133"/>
    <p:sldId id="1512" r:id="rId134"/>
    <p:sldId id="2913" r:id="rId135"/>
    <p:sldId id="2914" r:id="rId136"/>
    <p:sldId id="2644" r:id="rId137"/>
    <p:sldId id="2645" r:id="rId138"/>
    <p:sldId id="2684" r:id="rId139"/>
    <p:sldId id="1548" r:id="rId140"/>
    <p:sldId id="1551" r:id="rId141"/>
    <p:sldId id="1715" r:id="rId142"/>
    <p:sldId id="1716" r:id="rId143"/>
    <p:sldId id="1717" r:id="rId144"/>
    <p:sldId id="2604" r:id="rId145"/>
    <p:sldId id="2605" r:id="rId146"/>
    <p:sldId id="2606" r:id="rId147"/>
    <p:sldId id="2607" r:id="rId148"/>
    <p:sldId id="2608" r:id="rId149"/>
    <p:sldId id="2627" r:id="rId150"/>
    <p:sldId id="2628" r:id="rId151"/>
    <p:sldId id="2629" r:id="rId152"/>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009999"/>
    <a:srgbClr val="339966"/>
    <a:srgbClr val="008080"/>
    <a:srgbClr val="3366FF"/>
    <a:srgbClr val="0000FF"/>
    <a:srgbClr val="CC0099"/>
    <a:srgbClr val="CC0066"/>
    <a:srgbClr val="CC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8" autoAdjust="0"/>
    <p:restoredTop sz="86395" autoAdjust="0"/>
  </p:normalViewPr>
  <p:slideViewPr>
    <p:cSldViewPr snapToGrid="0">
      <p:cViewPr varScale="1">
        <p:scale>
          <a:sx n="135" d="100"/>
          <a:sy n="135" d="100"/>
        </p:scale>
        <p:origin x="64" y="484"/>
      </p:cViewPr>
      <p:guideLst>
        <p:guide orient="horz" pos="2160"/>
        <p:guide pos="3840"/>
      </p:guideLst>
    </p:cSldViewPr>
  </p:slideViewPr>
  <p:outlineViewPr>
    <p:cViewPr>
      <p:scale>
        <a:sx n="50" d="100"/>
        <a:sy n="50" d="100"/>
      </p:scale>
      <p:origin x="0" y="-71352"/>
    </p:cViewPr>
  </p:outlineViewPr>
  <p:notesTextViewPr>
    <p:cViewPr>
      <p:scale>
        <a:sx n="100" d="100"/>
        <a:sy n="100" d="100"/>
      </p:scale>
      <p:origin x="0" y="0"/>
    </p:cViewPr>
  </p:notesTextViewPr>
  <p:sorterViewPr>
    <p:cViewPr varScale="1">
      <p:scale>
        <a:sx n="1" d="1"/>
        <a:sy n="1" d="1"/>
      </p:scale>
      <p:origin x="0" y="-7880"/>
    </p:cViewPr>
  </p:sorterViewPr>
  <p:notesViewPr>
    <p:cSldViewPr snapToGrid="0">
      <p:cViewPr varScale="1">
        <p:scale>
          <a:sx n="125" d="100"/>
          <a:sy n="125" d="100"/>
        </p:scale>
        <p:origin x="4868" y="64"/>
      </p:cViewPr>
      <p:guideLst>
        <p:guide orient="horz" pos="2928"/>
        <p:guide pos="2208"/>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BACD4D8E-0305-4CD5-9DBD-51D10C00A67E}" type="datetime1">
              <a:rPr lang="en-US" altLang="en-US"/>
              <a:pPr>
                <a:defRPr/>
              </a:pPr>
              <a:t>10/18/2023</a:t>
            </a:fld>
            <a:endParaRPr lang="en-US" altLang="en-US"/>
          </a:p>
        </p:txBody>
      </p:sp>
      <p:sp>
        <p:nvSpPr>
          <p:cNvPr id="14340" name="Rectangle 4"/>
          <p:cNvSpPr>
            <a:spLocks noGrp="1" noChangeArrowheads="1"/>
          </p:cNvSpPr>
          <p:nvPr>
            <p:ph type="ftr" sz="quarter" idx="2"/>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r>
              <a:rPr lang="en-US" altLang="en-US" dirty="0"/>
              <a:t>Booth 42201: The Legal Infrastructure of Business</a:t>
            </a:r>
          </a:p>
        </p:txBody>
      </p:sp>
      <p:sp>
        <p:nvSpPr>
          <p:cNvPr id="14341" name="Rectangle 5"/>
          <p:cNvSpPr>
            <a:spLocks noGrp="1" noChangeArrowheads="1"/>
          </p:cNvSpPr>
          <p:nvPr>
            <p:ph type="sldNum" sz="quarter" idx="3"/>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A9DDCF18-3772-474E-B777-BA39106ED7A7}" type="slidenum">
              <a:rPr lang="en-US" altLang="en-US"/>
              <a:pPr>
                <a:defRPr/>
              </a:pPr>
              <a:t>‹#›</a:t>
            </a:fld>
            <a:endParaRPr lang="en-US" altLang="en-US"/>
          </a:p>
        </p:txBody>
      </p:sp>
    </p:spTree>
    <p:extLst>
      <p:ext uri="{BB962C8B-B14F-4D97-AF65-F5344CB8AC3E}">
        <p14:creationId xmlns:p14="http://schemas.microsoft.com/office/powerpoint/2010/main" val="42044440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endParaRPr lang="en-US" altLang="en-US"/>
          </a:p>
        </p:txBody>
      </p:sp>
      <p:sp>
        <p:nvSpPr>
          <p:cNvPr id="16387" name="Rectangle 9"/>
          <p:cNvSpPr>
            <a:spLocks noGrp="1" noRot="1" noChangeAspect="1" noChangeArrowheads="1"/>
          </p:cNvSpPr>
          <p:nvPr>
            <p:ph type="sldImg" idx="2"/>
          </p:nvPr>
        </p:nvSpPr>
        <p:spPr bwMode="auto">
          <a:xfrm>
            <a:off x="407988" y="700088"/>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4932" y="4416745"/>
            <a:ext cx="5140538" cy="4180527"/>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91C928C3-9442-484A-8273-FA08CFCEA006}" type="datetime1">
              <a:rPr lang="en-US" altLang="en-US"/>
              <a:pPr>
                <a:defRPr/>
              </a:pPr>
              <a:t>10/18/2023</a:t>
            </a:fld>
            <a:endParaRPr lang="en-US" altLang="en-US"/>
          </a:p>
        </p:txBody>
      </p:sp>
      <p:sp>
        <p:nvSpPr>
          <p:cNvPr id="2060" name="Rectangle 12"/>
          <p:cNvSpPr>
            <a:spLocks noGrp="1" noChangeArrowheads="1"/>
          </p:cNvSpPr>
          <p:nvPr>
            <p:ph type="ftr" sz="quarter" idx="4"/>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17815D0A-6945-40F0-849D-84A13EF4AA21}" type="slidenum">
              <a:rPr lang="en-US" altLang="en-US"/>
              <a:pPr>
                <a:defRPr/>
              </a:pPr>
              <a:t>‹#›</a:t>
            </a:fld>
            <a:endParaRPr lang="en-US" altLang="en-US"/>
          </a:p>
        </p:txBody>
      </p:sp>
    </p:spTree>
    <p:extLst>
      <p:ext uri="{BB962C8B-B14F-4D97-AF65-F5344CB8AC3E}">
        <p14:creationId xmlns:p14="http://schemas.microsoft.com/office/powerpoint/2010/main" val="325929569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nasdaq.com/markets/ipos/filing.ashx?filingid=1249014"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nasdaq.com/markets/ipos/filing.ashx?filingid=1249014"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press.aboutamazon.com/news-releases/news-release-details/amazoncom-launches-three-innovations-advance-e-commerce-shoppers/"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press.aboutamazon.com/news-releases/news-release-details/amazoncom-announces-third-quarter-financial-results-net-sales-24"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1EFC9026-E97E-49BD-BC50-7E54951A248A}" type="datetime1">
              <a:rPr kumimoji="0" lang="en-US" altLang="en-US" sz="1200"/>
              <a:pPr/>
              <a:t>10/18/2023</a:t>
            </a:fld>
            <a:endParaRPr kumimoji="0" lang="en-US" altLang="en-US" sz="1200"/>
          </a:p>
        </p:txBody>
      </p:sp>
      <p:sp>
        <p:nvSpPr>
          <p:cNvPr id="184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A7CA10D6-78D1-48B6-9137-C11BC1C83D0F}" type="slidenum">
              <a:rPr kumimoji="0" lang="en-US" altLang="en-US" sz="1200"/>
              <a:pPr/>
              <a:t>1</a:t>
            </a:fld>
            <a:endParaRPr kumimoji="0" lang="en-US" altLang="en-US" sz="1200"/>
          </a:p>
        </p:txBody>
      </p:sp>
      <p:sp>
        <p:nvSpPr>
          <p:cNvPr id="18436" name="Rectangle 2"/>
          <p:cNvSpPr>
            <a:spLocks noGrp="1" noRot="1" noChangeAspect="1" noChangeArrowheads="1" noTextEdit="1"/>
          </p:cNvSpPr>
          <p:nvPr>
            <p:ph type="sldImg"/>
          </p:nvPr>
        </p:nvSpPr>
        <p:spPr>
          <a:ln/>
        </p:spPr>
      </p:sp>
      <p:sp>
        <p:nvSpPr>
          <p:cNvPr id="184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364217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778">
              <a:defRPr kumimoji="1" sz="2400">
                <a:solidFill>
                  <a:schemeClr val="tx1"/>
                </a:solidFill>
                <a:latin typeface="Times New Roman" panose="02020603050405020304" pitchFamily="18" charset="0"/>
              </a:defRPr>
            </a:lvl1pPr>
            <a:lvl2pPr marL="739889" indent="-284697" defTabSz="908778">
              <a:defRPr kumimoji="1" sz="2400">
                <a:solidFill>
                  <a:schemeClr val="tx1"/>
                </a:solidFill>
                <a:latin typeface="Times New Roman" panose="02020603050405020304" pitchFamily="18" charset="0"/>
              </a:defRPr>
            </a:lvl2pPr>
            <a:lvl3pPr marL="1138786" indent="-226793" defTabSz="908778">
              <a:defRPr kumimoji="1" sz="2400">
                <a:solidFill>
                  <a:schemeClr val="tx1"/>
                </a:solidFill>
                <a:latin typeface="Times New Roman" panose="02020603050405020304" pitchFamily="18" charset="0"/>
              </a:defRPr>
            </a:lvl3pPr>
            <a:lvl4pPr marL="1593979" indent="-226793" defTabSz="908778">
              <a:defRPr kumimoji="1" sz="2400">
                <a:solidFill>
                  <a:schemeClr val="tx1"/>
                </a:solidFill>
                <a:latin typeface="Times New Roman" panose="02020603050405020304" pitchFamily="18" charset="0"/>
              </a:defRPr>
            </a:lvl4pPr>
            <a:lvl5pPr marL="2049172" indent="-226793" defTabSz="908778">
              <a:defRPr kumimoji="1" sz="2400">
                <a:solidFill>
                  <a:schemeClr val="tx1"/>
                </a:solidFill>
                <a:latin typeface="Times New Roman" panose="02020603050405020304" pitchFamily="18" charset="0"/>
              </a:defRPr>
            </a:lvl5pPr>
            <a:lvl6pPr marL="2512407"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6pPr>
            <a:lvl7pPr marL="2975642"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7pPr>
            <a:lvl8pPr marL="3438877"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8pPr>
            <a:lvl9pPr marL="3902112"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9pPr>
          </a:lstStyle>
          <a:p>
            <a:fld id="{857DD98A-332B-4A31-8DE0-0A9DFC4D44B5}" type="datetime1">
              <a:rPr kumimoji="0" lang="en-US" altLang="en-US" sz="1200"/>
              <a:pPr/>
              <a:t>10/18/2023</a:t>
            </a:fld>
            <a:endParaRPr kumimoji="0" lang="en-US" altLang="en-US" sz="1200"/>
          </a:p>
        </p:txBody>
      </p:sp>
      <p:sp>
        <p:nvSpPr>
          <p:cNvPr id="880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778">
              <a:defRPr kumimoji="1" sz="2400">
                <a:solidFill>
                  <a:schemeClr val="tx1"/>
                </a:solidFill>
                <a:latin typeface="Times New Roman" panose="02020603050405020304" pitchFamily="18" charset="0"/>
              </a:defRPr>
            </a:lvl1pPr>
            <a:lvl2pPr marL="739889" indent="-284697" defTabSz="908778">
              <a:defRPr kumimoji="1" sz="2400">
                <a:solidFill>
                  <a:schemeClr val="tx1"/>
                </a:solidFill>
                <a:latin typeface="Times New Roman" panose="02020603050405020304" pitchFamily="18" charset="0"/>
              </a:defRPr>
            </a:lvl2pPr>
            <a:lvl3pPr marL="1138786" indent="-226793" defTabSz="908778">
              <a:defRPr kumimoji="1" sz="2400">
                <a:solidFill>
                  <a:schemeClr val="tx1"/>
                </a:solidFill>
                <a:latin typeface="Times New Roman" panose="02020603050405020304" pitchFamily="18" charset="0"/>
              </a:defRPr>
            </a:lvl3pPr>
            <a:lvl4pPr marL="1593979" indent="-226793" defTabSz="908778">
              <a:defRPr kumimoji="1" sz="2400">
                <a:solidFill>
                  <a:schemeClr val="tx1"/>
                </a:solidFill>
                <a:latin typeface="Times New Roman" panose="02020603050405020304" pitchFamily="18" charset="0"/>
              </a:defRPr>
            </a:lvl4pPr>
            <a:lvl5pPr marL="2049172" indent="-226793" defTabSz="908778">
              <a:defRPr kumimoji="1" sz="2400">
                <a:solidFill>
                  <a:schemeClr val="tx1"/>
                </a:solidFill>
                <a:latin typeface="Times New Roman" panose="02020603050405020304" pitchFamily="18" charset="0"/>
              </a:defRPr>
            </a:lvl5pPr>
            <a:lvl6pPr marL="2512407"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6pPr>
            <a:lvl7pPr marL="2975642"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7pPr>
            <a:lvl8pPr marL="3438877"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8pPr>
            <a:lvl9pPr marL="3902112"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9pPr>
          </a:lstStyle>
          <a:p>
            <a:fld id="{73137971-14D0-4D97-B744-CE5459784D03}" type="slidenum">
              <a:rPr kumimoji="0" lang="en-US" altLang="en-US" sz="1200"/>
              <a:pPr/>
              <a:t>10</a:t>
            </a:fld>
            <a:endParaRPr kumimoji="0" lang="en-US" altLang="en-US" sz="1200"/>
          </a:p>
        </p:txBody>
      </p:sp>
      <p:sp>
        <p:nvSpPr>
          <p:cNvPr id="88068" name="Rectangle 2"/>
          <p:cNvSpPr>
            <a:spLocks noGrp="1" noRot="1" noChangeAspect="1" noChangeArrowheads="1" noTextEdit="1"/>
          </p:cNvSpPr>
          <p:nvPr>
            <p:ph type="sldImg"/>
          </p:nvPr>
        </p:nvSpPr>
        <p:spPr>
          <a:ln/>
        </p:spPr>
      </p:sp>
      <p:sp>
        <p:nvSpPr>
          <p:cNvPr id="880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083250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778">
              <a:defRPr kumimoji="1" sz="2400">
                <a:solidFill>
                  <a:schemeClr val="tx1"/>
                </a:solidFill>
                <a:latin typeface="Times New Roman" panose="02020603050405020304" pitchFamily="18" charset="0"/>
              </a:defRPr>
            </a:lvl1pPr>
            <a:lvl2pPr marL="739889" indent="-284697" defTabSz="908778">
              <a:defRPr kumimoji="1" sz="2400">
                <a:solidFill>
                  <a:schemeClr val="tx1"/>
                </a:solidFill>
                <a:latin typeface="Times New Roman" panose="02020603050405020304" pitchFamily="18" charset="0"/>
              </a:defRPr>
            </a:lvl2pPr>
            <a:lvl3pPr marL="1138786" indent="-226793" defTabSz="908778">
              <a:defRPr kumimoji="1" sz="2400">
                <a:solidFill>
                  <a:schemeClr val="tx1"/>
                </a:solidFill>
                <a:latin typeface="Times New Roman" panose="02020603050405020304" pitchFamily="18" charset="0"/>
              </a:defRPr>
            </a:lvl3pPr>
            <a:lvl4pPr marL="1593979" indent="-226793" defTabSz="908778">
              <a:defRPr kumimoji="1" sz="2400">
                <a:solidFill>
                  <a:schemeClr val="tx1"/>
                </a:solidFill>
                <a:latin typeface="Times New Roman" panose="02020603050405020304" pitchFamily="18" charset="0"/>
              </a:defRPr>
            </a:lvl4pPr>
            <a:lvl5pPr marL="2049172" indent="-226793" defTabSz="908778">
              <a:defRPr kumimoji="1" sz="2400">
                <a:solidFill>
                  <a:schemeClr val="tx1"/>
                </a:solidFill>
                <a:latin typeface="Times New Roman" panose="02020603050405020304" pitchFamily="18" charset="0"/>
              </a:defRPr>
            </a:lvl5pPr>
            <a:lvl6pPr marL="2512407"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6pPr>
            <a:lvl7pPr marL="2975642"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7pPr>
            <a:lvl8pPr marL="3438877"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8pPr>
            <a:lvl9pPr marL="3902112"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9pPr>
          </a:lstStyle>
          <a:p>
            <a:fld id="{F4112DFB-C46A-450A-8593-90CE166327F4}" type="datetime1">
              <a:rPr kumimoji="0" lang="en-US" altLang="en-US" sz="1200"/>
              <a:pPr/>
              <a:t>10/18/2023</a:t>
            </a:fld>
            <a:endParaRPr kumimoji="0" lang="en-US" altLang="en-US" sz="1200"/>
          </a:p>
        </p:txBody>
      </p:sp>
      <p:sp>
        <p:nvSpPr>
          <p:cNvPr id="9011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778">
              <a:defRPr kumimoji="1" sz="2400">
                <a:solidFill>
                  <a:schemeClr val="tx1"/>
                </a:solidFill>
                <a:latin typeface="Times New Roman" panose="02020603050405020304" pitchFamily="18" charset="0"/>
              </a:defRPr>
            </a:lvl1pPr>
            <a:lvl2pPr marL="739889" indent="-284697" defTabSz="908778">
              <a:defRPr kumimoji="1" sz="2400">
                <a:solidFill>
                  <a:schemeClr val="tx1"/>
                </a:solidFill>
                <a:latin typeface="Times New Roman" panose="02020603050405020304" pitchFamily="18" charset="0"/>
              </a:defRPr>
            </a:lvl2pPr>
            <a:lvl3pPr marL="1138786" indent="-226793" defTabSz="908778">
              <a:defRPr kumimoji="1" sz="2400">
                <a:solidFill>
                  <a:schemeClr val="tx1"/>
                </a:solidFill>
                <a:latin typeface="Times New Roman" panose="02020603050405020304" pitchFamily="18" charset="0"/>
              </a:defRPr>
            </a:lvl3pPr>
            <a:lvl4pPr marL="1593979" indent="-226793" defTabSz="908778">
              <a:defRPr kumimoji="1" sz="2400">
                <a:solidFill>
                  <a:schemeClr val="tx1"/>
                </a:solidFill>
                <a:latin typeface="Times New Roman" panose="02020603050405020304" pitchFamily="18" charset="0"/>
              </a:defRPr>
            </a:lvl4pPr>
            <a:lvl5pPr marL="2049172" indent="-226793" defTabSz="908778">
              <a:defRPr kumimoji="1" sz="2400">
                <a:solidFill>
                  <a:schemeClr val="tx1"/>
                </a:solidFill>
                <a:latin typeface="Times New Roman" panose="02020603050405020304" pitchFamily="18" charset="0"/>
              </a:defRPr>
            </a:lvl5pPr>
            <a:lvl6pPr marL="2512407"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6pPr>
            <a:lvl7pPr marL="2975642"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7pPr>
            <a:lvl8pPr marL="3438877"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8pPr>
            <a:lvl9pPr marL="3902112"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9pPr>
          </a:lstStyle>
          <a:p>
            <a:fld id="{2746D53D-CDC9-4E72-8AC8-55BFCED3044C}" type="slidenum">
              <a:rPr kumimoji="0" lang="en-US" altLang="en-US" sz="1200"/>
              <a:pPr/>
              <a:t>11</a:t>
            </a:fld>
            <a:endParaRPr kumimoji="0" lang="en-US" altLang="en-US" sz="1200"/>
          </a:p>
        </p:txBody>
      </p:sp>
      <p:sp>
        <p:nvSpPr>
          <p:cNvPr id="90116" name="Rectangle 2"/>
          <p:cNvSpPr>
            <a:spLocks noGrp="1" noRot="1" noChangeAspect="1" noChangeArrowheads="1" noTextEdit="1"/>
          </p:cNvSpPr>
          <p:nvPr>
            <p:ph type="sldImg"/>
          </p:nvPr>
        </p:nvSpPr>
        <p:spPr>
          <a:ln/>
        </p:spPr>
      </p:sp>
      <p:sp>
        <p:nvSpPr>
          <p:cNvPr id="901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914513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778">
              <a:defRPr kumimoji="1" sz="2400">
                <a:solidFill>
                  <a:schemeClr val="tx1"/>
                </a:solidFill>
                <a:latin typeface="Times New Roman" panose="02020603050405020304" pitchFamily="18" charset="0"/>
              </a:defRPr>
            </a:lvl1pPr>
            <a:lvl2pPr marL="739889" indent="-284697" defTabSz="908778">
              <a:defRPr kumimoji="1" sz="2400">
                <a:solidFill>
                  <a:schemeClr val="tx1"/>
                </a:solidFill>
                <a:latin typeface="Times New Roman" panose="02020603050405020304" pitchFamily="18" charset="0"/>
              </a:defRPr>
            </a:lvl2pPr>
            <a:lvl3pPr marL="1138786" indent="-226793" defTabSz="908778">
              <a:defRPr kumimoji="1" sz="2400">
                <a:solidFill>
                  <a:schemeClr val="tx1"/>
                </a:solidFill>
                <a:latin typeface="Times New Roman" panose="02020603050405020304" pitchFamily="18" charset="0"/>
              </a:defRPr>
            </a:lvl3pPr>
            <a:lvl4pPr marL="1593979" indent="-226793" defTabSz="908778">
              <a:defRPr kumimoji="1" sz="2400">
                <a:solidFill>
                  <a:schemeClr val="tx1"/>
                </a:solidFill>
                <a:latin typeface="Times New Roman" panose="02020603050405020304" pitchFamily="18" charset="0"/>
              </a:defRPr>
            </a:lvl4pPr>
            <a:lvl5pPr marL="2049172" indent="-226793" defTabSz="908778">
              <a:defRPr kumimoji="1" sz="2400">
                <a:solidFill>
                  <a:schemeClr val="tx1"/>
                </a:solidFill>
                <a:latin typeface="Times New Roman" panose="02020603050405020304" pitchFamily="18" charset="0"/>
              </a:defRPr>
            </a:lvl5pPr>
            <a:lvl6pPr marL="2512407"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6pPr>
            <a:lvl7pPr marL="2975642"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7pPr>
            <a:lvl8pPr marL="3438877"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8pPr>
            <a:lvl9pPr marL="3902112"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9pPr>
          </a:lstStyle>
          <a:p>
            <a:fld id="{B853E2FB-F326-4A56-B1F0-10D4A260FE84}" type="datetime1">
              <a:rPr kumimoji="0" lang="en-US" altLang="en-US" sz="1200"/>
              <a:pPr/>
              <a:t>10/18/2023</a:t>
            </a:fld>
            <a:endParaRPr kumimoji="0" lang="en-US" altLang="en-US" sz="1200"/>
          </a:p>
        </p:txBody>
      </p:sp>
      <p:sp>
        <p:nvSpPr>
          <p:cNvPr id="9216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778">
              <a:defRPr kumimoji="1" sz="2400">
                <a:solidFill>
                  <a:schemeClr val="tx1"/>
                </a:solidFill>
                <a:latin typeface="Times New Roman" panose="02020603050405020304" pitchFamily="18" charset="0"/>
              </a:defRPr>
            </a:lvl1pPr>
            <a:lvl2pPr marL="739889" indent="-284697" defTabSz="908778">
              <a:defRPr kumimoji="1" sz="2400">
                <a:solidFill>
                  <a:schemeClr val="tx1"/>
                </a:solidFill>
                <a:latin typeface="Times New Roman" panose="02020603050405020304" pitchFamily="18" charset="0"/>
              </a:defRPr>
            </a:lvl2pPr>
            <a:lvl3pPr marL="1138786" indent="-226793" defTabSz="908778">
              <a:defRPr kumimoji="1" sz="2400">
                <a:solidFill>
                  <a:schemeClr val="tx1"/>
                </a:solidFill>
                <a:latin typeface="Times New Roman" panose="02020603050405020304" pitchFamily="18" charset="0"/>
              </a:defRPr>
            </a:lvl3pPr>
            <a:lvl4pPr marL="1593979" indent="-226793" defTabSz="908778">
              <a:defRPr kumimoji="1" sz="2400">
                <a:solidFill>
                  <a:schemeClr val="tx1"/>
                </a:solidFill>
                <a:latin typeface="Times New Roman" panose="02020603050405020304" pitchFamily="18" charset="0"/>
              </a:defRPr>
            </a:lvl4pPr>
            <a:lvl5pPr marL="2049172" indent="-226793" defTabSz="908778">
              <a:defRPr kumimoji="1" sz="2400">
                <a:solidFill>
                  <a:schemeClr val="tx1"/>
                </a:solidFill>
                <a:latin typeface="Times New Roman" panose="02020603050405020304" pitchFamily="18" charset="0"/>
              </a:defRPr>
            </a:lvl5pPr>
            <a:lvl6pPr marL="2512407"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6pPr>
            <a:lvl7pPr marL="2975642"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7pPr>
            <a:lvl8pPr marL="3438877"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8pPr>
            <a:lvl9pPr marL="3902112" indent="-226793" defTabSz="908778" eaLnBrk="0" fontAlgn="base" hangingPunct="0">
              <a:spcBef>
                <a:spcPct val="0"/>
              </a:spcBef>
              <a:spcAft>
                <a:spcPct val="0"/>
              </a:spcAft>
              <a:defRPr kumimoji="1" sz="2400">
                <a:solidFill>
                  <a:schemeClr val="tx1"/>
                </a:solidFill>
                <a:latin typeface="Times New Roman" panose="02020603050405020304" pitchFamily="18" charset="0"/>
              </a:defRPr>
            </a:lvl9pPr>
          </a:lstStyle>
          <a:p>
            <a:fld id="{1F05B371-2078-48F2-BB69-F54FB2547C89}" type="slidenum">
              <a:rPr kumimoji="0" lang="en-US" altLang="en-US" sz="1200"/>
              <a:pPr/>
              <a:t>12</a:t>
            </a:fld>
            <a:endParaRPr kumimoji="0" lang="en-US" altLang="en-US" sz="1200"/>
          </a:p>
        </p:txBody>
      </p:sp>
      <p:sp>
        <p:nvSpPr>
          <p:cNvPr id="92164" name="Rectangle 2"/>
          <p:cNvSpPr>
            <a:spLocks noGrp="1" noRot="1" noChangeAspect="1" noChangeArrowheads="1" noTextEdit="1"/>
          </p:cNvSpPr>
          <p:nvPr>
            <p:ph type="sldImg"/>
          </p:nvPr>
        </p:nvSpPr>
        <p:spPr>
          <a:ln/>
        </p:spPr>
      </p:sp>
      <p:sp>
        <p:nvSpPr>
          <p:cNvPr id="921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525854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12243B5-DBA5-4F00-A6ED-5944F17C54E2}" type="datetime1">
              <a:rPr kumimoji="0" lang="en-US" altLang="en-US" sz="1200"/>
              <a:pPr/>
              <a:t>10/18/2023</a:t>
            </a:fld>
            <a:endParaRPr kumimoji="0" lang="en-US" altLang="en-US" sz="1200"/>
          </a:p>
        </p:txBody>
      </p:sp>
      <p:sp>
        <p:nvSpPr>
          <p:cNvPr id="1515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793EEB1-951A-4DF2-BA16-997ABC5CC90A}" type="slidenum">
              <a:rPr kumimoji="0" lang="en-US" altLang="en-US" sz="1200"/>
              <a:pPr/>
              <a:t>13</a:t>
            </a:fld>
            <a:endParaRPr kumimoji="0" lang="en-US" altLang="en-US" sz="1200"/>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877837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https://www.justice.gov/sites/default/files/atr/legacy/2006/04/27/2121.pdf</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14</a:t>
            </a:fld>
            <a:endParaRPr lang="en-US" altLang="en-US"/>
          </a:p>
        </p:txBody>
      </p:sp>
    </p:spTree>
    <p:extLst>
      <p:ext uri="{BB962C8B-B14F-4D97-AF65-F5344CB8AC3E}">
        <p14:creationId xmlns:p14="http://schemas.microsoft.com/office/powerpoint/2010/main" val="3211125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http://www.dvdforum.org/about-mission.htm</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17</a:t>
            </a:fld>
            <a:endParaRPr lang="en-US" altLang="en-US"/>
          </a:p>
        </p:txBody>
      </p:sp>
    </p:spTree>
    <p:extLst>
      <p:ext uri="{BB962C8B-B14F-4D97-AF65-F5344CB8AC3E}">
        <p14:creationId xmlns:p14="http://schemas.microsoft.com/office/powerpoint/2010/main" val="2538305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18</a:t>
            </a:fld>
            <a:endParaRPr lang="en-US" altLang="en-US"/>
          </a:p>
        </p:txBody>
      </p:sp>
    </p:spTree>
    <p:extLst>
      <p:ext uri="{BB962C8B-B14F-4D97-AF65-F5344CB8AC3E}">
        <p14:creationId xmlns:p14="http://schemas.microsoft.com/office/powerpoint/2010/main" val="24798162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19</a:t>
            </a:fld>
            <a:endParaRPr lang="en-US" altLang="en-US"/>
          </a:p>
        </p:txBody>
      </p:sp>
    </p:spTree>
    <p:extLst>
      <p:ext uri="{BB962C8B-B14F-4D97-AF65-F5344CB8AC3E}">
        <p14:creationId xmlns:p14="http://schemas.microsoft.com/office/powerpoint/2010/main" val="2731623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20</a:t>
            </a:fld>
            <a:endParaRPr lang="en-US" altLang="en-US"/>
          </a:p>
        </p:txBody>
      </p:sp>
    </p:spTree>
    <p:extLst>
      <p:ext uri="{BB962C8B-B14F-4D97-AF65-F5344CB8AC3E}">
        <p14:creationId xmlns:p14="http://schemas.microsoft.com/office/powerpoint/2010/main" val="2871626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21</a:t>
            </a:fld>
            <a:endParaRPr lang="en-US" altLang="en-US"/>
          </a:p>
        </p:txBody>
      </p:sp>
    </p:spTree>
    <p:extLst>
      <p:ext uri="{BB962C8B-B14F-4D97-AF65-F5344CB8AC3E}">
        <p14:creationId xmlns:p14="http://schemas.microsoft.com/office/powerpoint/2010/main" val="1814417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8B47F1E-1179-4BA7-AF2F-00852183B36A}" type="datetime1">
              <a:rPr kumimoji="0" lang="en-US" altLang="en-US" sz="1200"/>
              <a:pPr/>
              <a:t>10/18/2023</a:t>
            </a:fld>
            <a:endParaRPr kumimoji="0" lang="en-US" altLang="en-US" sz="1200"/>
          </a:p>
        </p:txBody>
      </p:sp>
      <p:sp>
        <p:nvSpPr>
          <p:cNvPr id="2048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579C234-CE84-4F3D-9993-F333199A45FF}" type="slidenum">
              <a:rPr kumimoji="0" lang="en-US" altLang="en-US" sz="1200"/>
              <a:pPr/>
              <a:t>2</a:t>
            </a:fld>
            <a:endParaRPr kumimoji="0" lang="en-US" altLang="en-US" sz="1200"/>
          </a:p>
        </p:txBody>
      </p:sp>
      <p:sp>
        <p:nvSpPr>
          <p:cNvPr id="20484" name="Rectangle 2"/>
          <p:cNvSpPr>
            <a:spLocks noGrp="1" noRot="1" noChangeAspect="1" noChangeArrowheads="1" noTextEdit="1"/>
          </p:cNvSpPr>
          <p:nvPr>
            <p:ph type="sldImg"/>
          </p:nvPr>
        </p:nvSpPr>
        <p:spPr>
          <a:ln/>
        </p:spPr>
      </p:sp>
      <p:sp>
        <p:nvSpPr>
          <p:cNvPr id="20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695408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E3F2FDFC-0F6B-4F21-906D-43F2072EB70C}" type="datetime1">
              <a:rPr kumimoji="0" lang="en-US" altLang="en-US" sz="1200"/>
              <a:pPr/>
              <a:t>10/18/2023</a:t>
            </a:fld>
            <a:endParaRPr kumimoji="0" lang="en-US" altLang="en-US" sz="1200"/>
          </a:p>
        </p:txBody>
      </p:sp>
      <p:sp>
        <p:nvSpPr>
          <p:cNvPr id="1024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4299C1FB-9EDD-4704-95EA-23A153BFF61B}" type="slidenum">
              <a:rPr kumimoji="0" lang="en-US" altLang="en-US" sz="1200"/>
              <a:pPr/>
              <a:t>22</a:t>
            </a:fld>
            <a:endParaRPr kumimoji="0" lang="en-US" altLang="en-US" sz="1200"/>
          </a:p>
        </p:txBody>
      </p:sp>
      <p:sp>
        <p:nvSpPr>
          <p:cNvPr id="102404" name="Rectangle 2"/>
          <p:cNvSpPr>
            <a:spLocks noGrp="1" noRot="1" noChangeAspect="1" noChangeArrowheads="1" noTextEdit="1"/>
          </p:cNvSpPr>
          <p:nvPr>
            <p:ph type="sldImg"/>
          </p:nvPr>
        </p:nvSpPr>
        <p:spPr>
          <a:ln/>
        </p:spPr>
      </p:sp>
      <p:sp>
        <p:nvSpPr>
          <p:cNvPr id="1024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157370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EF89D16C-1485-4ED8-B701-2B10361751CA}" type="datetime1">
              <a:rPr kumimoji="0" lang="en-US" altLang="en-US" sz="1200"/>
              <a:pPr/>
              <a:t>10/18/2023</a:t>
            </a:fld>
            <a:endParaRPr kumimoji="0" lang="en-US" altLang="en-US" sz="1200"/>
          </a:p>
        </p:txBody>
      </p:sp>
      <p:sp>
        <p:nvSpPr>
          <p:cNvPr id="10445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A7E15262-DF37-4659-93B0-8576F06CAB3E}" type="slidenum">
              <a:rPr kumimoji="0" lang="en-US" altLang="en-US" sz="1200"/>
              <a:pPr/>
              <a:t>23</a:t>
            </a:fld>
            <a:endParaRPr kumimoji="0" lang="en-US" altLang="en-US" sz="1200"/>
          </a:p>
        </p:txBody>
      </p:sp>
      <p:sp>
        <p:nvSpPr>
          <p:cNvPr id="104452" name="Rectangle 2"/>
          <p:cNvSpPr>
            <a:spLocks noGrp="1" noRot="1" noChangeAspect="1" noChangeArrowheads="1" noTextEdit="1"/>
          </p:cNvSpPr>
          <p:nvPr>
            <p:ph type="sldImg"/>
          </p:nvPr>
        </p:nvSpPr>
        <p:spPr>
          <a:ln/>
        </p:spPr>
      </p:sp>
      <p:sp>
        <p:nvSpPr>
          <p:cNvPr id="10445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4721376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1B81A710-E88D-458F-A58A-BB8C45D032E8}" type="datetime1">
              <a:rPr kumimoji="0" lang="en-US" altLang="en-US" sz="1200"/>
              <a:pPr/>
              <a:t>10/18/2023</a:t>
            </a:fld>
            <a:endParaRPr kumimoji="0" lang="en-US" altLang="en-US" sz="1200"/>
          </a:p>
        </p:txBody>
      </p:sp>
      <p:sp>
        <p:nvSpPr>
          <p:cNvPr id="1064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E8B76178-BA47-4D89-99D0-C649F819CFA3}" type="slidenum">
              <a:rPr kumimoji="0" lang="en-US" altLang="en-US" sz="1200"/>
              <a:pPr/>
              <a:t>24</a:t>
            </a:fld>
            <a:endParaRPr kumimoji="0" lang="en-US" altLang="en-US" sz="1200"/>
          </a:p>
        </p:txBody>
      </p:sp>
      <p:sp>
        <p:nvSpPr>
          <p:cNvPr id="106500" name="Rectangle 2"/>
          <p:cNvSpPr>
            <a:spLocks noGrp="1" noRot="1" noChangeAspect="1" noChangeArrowheads="1" noTextEdit="1"/>
          </p:cNvSpPr>
          <p:nvPr>
            <p:ph type="sldImg"/>
          </p:nvPr>
        </p:nvSpPr>
        <p:spPr>
          <a:ln/>
        </p:spPr>
      </p:sp>
      <p:sp>
        <p:nvSpPr>
          <p:cNvPr id="1065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881990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F555B355-1EA9-4B41-8919-4A08ED83BDE2}" type="datetime1">
              <a:rPr kumimoji="0" lang="en-US" altLang="en-US" sz="1200"/>
              <a:pPr/>
              <a:t>10/18/2023</a:t>
            </a:fld>
            <a:endParaRPr kumimoji="0" lang="en-US" altLang="en-US" sz="1200"/>
          </a:p>
        </p:txBody>
      </p:sp>
      <p:sp>
        <p:nvSpPr>
          <p:cNvPr id="10854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EFBF7187-BA68-45B3-BD86-83BF3AA6AC83}" type="slidenum">
              <a:rPr kumimoji="0" lang="en-US" altLang="en-US" sz="1200"/>
              <a:pPr/>
              <a:t>25</a:t>
            </a:fld>
            <a:endParaRPr kumimoji="0" lang="en-US" altLang="en-US" sz="1200"/>
          </a:p>
        </p:txBody>
      </p:sp>
      <p:sp>
        <p:nvSpPr>
          <p:cNvPr id="108548" name="Rectangle 2"/>
          <p:cNvSpPr>
            <a:spLocks noGrp="1" noRot="1" noChangeAspect="1" noChangeArrowheads="1" noTextEdit="1"/>
          </p:cNvSpPr>
          <p:nvPr>
            <p:ph type="sldImg"/>
          </p:nvPr>
        </p:nvSpPr>
        <p:spPr>
          <a:ln/>
        </p:spPr>
      </p:sp>
      <p:sp>
        <p:nvSpPr>
          <p:cNvPr id="10854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5343049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33A8FBFB-6DB3-4BDA-A8D7-279B98ED1DCE}" type="datetime1">
              <a:rPr kumimoji="0" lang="en-US" altLang="en-US" sz="1200"/>
              <a:pPr/>
              <a:t>10/18/2023</a:t>
            </a:fld>
            <a:endParaRPr kumimoji="0" lang="en-US" altLang="en-US" sz="1200"/>
          </a:p>
        </p:txBody>
      </p:sp>
      <p:sp>
        <p:nvSpPr>
          <p:cNvPr id="11059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DA07C1BA-C8B8-4AE2-98B8-2E5819CD9200}" type="slidenum">
              <a:rPr kumimoji="0" lang="en-US" altLang="en-US" sz="1200"/>
              <a:pPr/>
              <a:t>26</a:t>
            </a:fld>
            <a:endParaRPr kumimoji="0" lang="en-US" altLang="en-US" sz="1200"/>
          </a:p>
        </p:txBody>
      </p:sp>
      <p:sp>
        <p:nvSpPr>
          <p:cNvPr id="110596" name="Rectangle 2"/>
          <p:cNvSpPr>
            <a:spLocks noGrp="1" noRot="1" noChangeAspect="1" noChangeArrowheads="1" noTextEdit="1"/>
          </p:cNvSpPr>
          <p:nvPr>
            <p:ph type="sldImg"/>
          </p:nvPr>
        </p:nvSpPr>
        <p:spPr>
          <a:ln/>
        </p:spPr>
      </p:sp>
      <p:sp>
        <p:nvSpPr>
          <p:cNvPr id="11059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048486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E42D9DED-AF3F-42A5-BD49-17A1C8F05489}" type="datetime1">
              <a:rPr kumimoji="0" lang="en-US" altLang="en-US" sz="1200"/>
              <a:pPr/>
              <a:t>10/18/2023</a:t>
            </a:fld>
            <a:endParaRPr kumimoji="0" lang="en-US" altLang="en-US" sz="1200"/>
          </a:p>
        </p:txBody>
      </p:sp>
      <p:sp>
        <p:nvSpPr>
          <p:cNvPr id="1126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CDB200F9-01EA-401E-8F34-267BA4629E19}" type="slidenum">
              <a:rPr kumimoji="0" lang="en-US" altLang="en-US" sz="1200"/>
              <a:pPr/>
              <a:t>27</a:t>
            </a:fld>
            <a:endParaRPr kumimoji="0" lang="en-US" altLang="en-US" sz="1200"/>
          </a:p>
        </p:txBody>
      </p:sp>
      <p:sp>
        <p:nvSpPr>
          <p:cNvPr id="112644" name="Rectangle 2"/>
          <p:cNvSpPr>
            <a:spLocks noGrp="1" noRot="1" noChangeAspect="1" noChangeArrowheads="1" noTextEdit="1"/>
          </p:cNvSpPr>
          <p:nvPr>
            <p:ph type="sldImg"/>
          </p:nvPr>
        </p:nvSpPr>
        <p:spPr>
          <a:ln/>
        </p:spPr>
      </p:sp>
      <p:sp>
        <p:nvSpPr>
          <p:cNvPr id="1126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073973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D354004A-F29C-4850-B44F-EC58670B8660}" type="datetime1">
              <a:rPr kumimoji="0" lang="en-US" altLang="en-US" sz="1200"/>
              <a:pPr/>
              <a:t>10/18/2023</a:t>
            </a:fld>
            <a:endParaRPr kumimoji="0" lang="en-US" altLang="en-US" sz="1200"/>
          </a:p>
        </p:txBody>
      </p:sp>
      <p:sp>
        <p:nvSpPr>
          <p:cNvPr id="1146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9F7F9B5D-3987-4104-A3A6-987C0BCC2D06}" type="slidenum">
              <a:rPr kumimoji="0" lang="en-US" altLang="en-US" sz="1200"/>
              <a:pPr/>
              <a:t>28</a:t>
            </a:fld>
            <a:endParaRPr kumimoji="0" lang="en-US" altLang="en-US" sz="1200"/>
          </a:p>
        </p:txBody>
      </p:sp>
      <p:sp>
        <p:nvSpPr>
          <p:cNvPr id="114692" name="Rectangle 2"/>
          <p:cNvSpPr>
            <a:spLocks noGrp="1" noRot="1" noChangeAspect="1" noChangeArrowheads="1" noTextEdit="1"/>
          </p:cNvSpPr>
          <p:nvPr>
            <p:ph type="sldImg"/>
          </p:nvPr>
        </p:nvSpPr>
        <p:spPr>
          <a:ln/>
        </p:spPr>
      </p:sp>
      <p:sp>
        <p:nvSpPr>
          <p:cNvPr id="1146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3072828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C4F1BCCA-29B1-43F4-B9B8-D02BC9A4FB70}" type="datetime1">
              <a:rPr kumimoji="0" lang="en-US" altLang="en-US" sz="1200"/>
              <a:pPr/>
              <a:t>10/18/2023</a:t>
            </a:fld>
            <a:endParaRPr kumimoji="0" lang="en-US" altLang="en-US" sz="1200"/>
          </a:p>
        </p:txBody>
      </p:sp>
      <p:sp>
        <p:nvSpPr>
          <p:cNvPr id="11673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EB2A6821-B00C-4CE4-8DF3-11BFFE839F52}" type="slidenum">
              <a:rPr kumimoji="0" lang="en-US" altLang="en-US" sz="1200"/>
              <a:pPr/>
              <a:t>29</a:t>
            </a:fld>
            <a:endParaRPr kumimoji="0" lang="en-US" altLang="en-US" sz="1200"/>
          </a:p>
        </p:txBody>
      </p:sp>
      <p:sp>
        <p:nvSpPr>
          <p:cNvPr id="116740" name="Rectangle 2"/>
          <p:cNvSpPr>
            <a:spLocks noGrp="1" noRot="1" noChangeAspect="1" noChangeArrowheads="1" noTextEdit="1"/>
          </p:cNvSpPr>
          <p:nvPr>
            <p:ph type="sldImg"/>
          </p:nvPr>
        </p:nvSpPr>
        <p:spPr>
          <a:ln/>
        </p:spPr>
      </p:sp>
      <p:sp>
        <p:nvSpPr>
          <p:cNvPr id="1167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365500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12243B5-DBA5-4F00-A6ED-5944F17C54E2}" type="datetime1">
              <a:rPr kumimoji="0" lang="en-US" altLang="en-US" sz="1200"/>
              <a:pPr/>
              <a:t>10/18/2023</a:t>
            </a:fld>
            <a:endParaRPr kumimoji="0" lang="en-US" altLang="en-US" sz="1200"/>
          </a:p>
        </p:txBody>
      </p:sp>
      <p:sp>
        <p:nvSpPr>
          <p:cNvPr id="1515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793EEB1-951A-4DF2-BA16-997ABC5CC90A}" type="slidenum">
              <a:rPr kumimoji="0" lang="en-US" altLang="en-US" sz="1200"/>
              <a:pPr/>
              <a:t>30</a:t>
            </a:fld>
            <a:endParaRPr kumimoji="0" lang="en-US" altLang="en-US" sz="1200"/>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125741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31</a:t>
            </a:fld>
            <a:endParaRPr lang="en-US" altLang="en-US"/>
          </a:p>
        </p:txBody>
      </p:sp>
    </p:spTree>
    <p:extLst>
      <p:ext uri="{BB962C8B-B14F-4D97-AF65-F5344CB8AC3E}">
        <p14:creationId xmlns:p14="http://schemas.microsoft.com/office/powerpoint/2010/main" val="2670804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F17FE86A-CA1B-485A-A761-488318A7D636}" type="datetime1">
              <a:rPr kumimoji="0" lang="en-US" altLang="en-US" sz="1200"/>
              <a:pPr/>
              <a:t>10/18/2023</a:t>
            </a:fld>
            <a:endParaRPr kumimoji="0" lang="en-US" altLang="en-US" sz="1200"/>
          </a:p>
        </p:txBody>
      </p:sp>
      <p:sp>
        <p:nvSpPr>
          <p:cNvPr id="614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908F7F1C-61CD-4982-9F77-A78BC9FF5E6B}" type="slidenum">
              <a:rPr kumimoji="0" lang="en-US" altLang="en-US" sz="1200"/>
              <a:pPr/>
              <a:t>3</a:t>
            </a:fld>
            <a:endParaRPr kumimoji="0" lang="en-US" altLang="en-US" sz="1200"/>
          </a:p>
        </p:txBody>
      </p:sp>
      <p:sp>
        <p:nvSpPr>
          <p:cNvPr id="61444" name="Rectangle 2"/>
          <p:cNvSpPr>
            <a:spLocks noGrp="1" noRot="1" noChangeAspect="1" noChangeArrowheads="1" noTextEdit="1"/>
          </p:cNvSpPr>
          <p:nvPr>
            <p:ph type="sldImg"/>
          </p:nvPr>
        </p:nvSpPr>
        <p:spPr>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248471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32</a:t>
            </a:fld>
            <a:endParaRPr lang="en-US" altLang="en-US"/>
          </a:p>
        </p:txBody>
      </p:sp>
    </p:spTree>
    <p:extLst>
      <p:ext uri="{BB962C8B-B14F-4D97-AF65-F5344CB8AC3E}">
        <p14:creationId xmlns:p14="http://schemas.microsoft.com/office/powerpoint/2010/main" val="19957347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33</a:t>
            </a:fld>
            <a:endParaRPr lang="en-US" altLang="en-US"/>
          </a:p>
        </p:txBody>
      </p:sp>
    </p:spTree>
    <p:extLst>
      <p:ext uri="{BB962C8B-B14F-4D97-AF65-F5344CB8AC3E}">
        <p14:creationId xmlns:p14="http://schemas.microsoft.com/office/powerpoint/2010/main" val="5938085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34</a:t>
            </a:fld>
            <a:endParaRPr lang="en-US" altLang="en-US"/>
          </a:p>
        </p:txBody>
      </p:sp>
    </p:spTree>
    <p:extLst>
      <p:ext uri="{BB962C8B-B14F-4D97-AF65-F5344CB8AC3E}">
        <p14:creationId xmlns:p14="http://schemas.microsoft.com/office/powerpoint/2010/main" val="2278120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35</a:t>
            </a:fld>
            <a:endParaRPr lang="en-US" altLang="en-US"/>
          </a:p>
        </p:txBody>
      </p:sp>
    </p:spTree>
    <p:extLst>
      <p:ext uri="{BB962C8B-B14F-4D97-AF65-F5344CB8AC3E}">
        <p14:creationId xmlns:p14="http://schemas.microsoft.com/office/powerpoint/2010/main" val="4005059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36</a:t>
            </a:fld>
            <a:endParaRPr lang="en-US" altLang="en-US"/>
          </a:p>
        </p:txBody>
      </p:sp>
    </p:spTree>
    <p:extLst>
      <p:ext uri="{BB962C8B-B14F-4D97-AF65-F5344CB8AC3E}">
        <p14:creationId xmlns:p14="http://schemas.microsoft.com/office/powerpoint/2010/main" val="3903752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37</a:t>
            </a:fld>
            <a:endParaRPr lang="en-US" altLang="en-US"/>
          </a:p>
        </p:txBody>
      </p:sp>
    </p:spTree>
    <p:extLst>
      <p:ext uri="{BB962C8B-B14F-4D97-AF65-F5344CB8AC3E}">
        <p14:creationId xmlns:p14="http://schemas.microsoft.com/office/powerpoint/2010/main" val="24425205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38</a:t>
            </a:fld>
            <a:endParaRPr lang="en-US" altLang="en-US"/>
          </a:p>
        </p:txBody>
      </p:sp>
    </p:spTree>
    <p:extLst>
      <p:ext uri="{BB962C8B-B14F-4D97-AF65-F5344CB8AC3E}">
        <p14:creationId xmlns:p14="http://schemas.microsoft.com/office/powerpoint/2010/main" val="2425047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39</a:t>
            </a:fld>
            <a:endParaRPr lang="en-US" altLang="en-US"/>
          </a:p>
        </p:txBody>
      </p:sp>
    </p:spTree>
    <p:extLst>
      <p:ext uri="{BB962C8B-B14F-4D97-AF65-F5344CB8AC3E}">
        <p14:creationId xmlns:p14="http://schemas.microsoft.com/office/powerpoint/2010/main" val="751407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40</a:t>
            </a:fld>
            <a:endParaRPr lang="en-US" altLang="en-US"/>
          </a:p>
        </p:txBody>
      </p:sp>
    </p:spTree>
    <p:extLst>
      <p:ext uri="{BB962C8B-B14F-4D97-AF65-F5344CB8AC3E}">
        <p14:creationId xmlns:p14="http://schemas.microsoft.com/office/powerpoint/2010/main" val="32210912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41</a:t>
            </a:fld>
            <a:endParaRPr lang="en-US" altLang="en-US"/>
          </a:p>
        </p:txBody>
      </p:sp>
    </p:spTree>
    <p:extLst>
      <p:ext uri="{BB962C8B-B14F-4D97-AF65-F5344CB8AC3E}">
        <p14:creationId xmlns:p14="http://schemas.microsoft.com/office/powerpoint/2010/main" val="2538152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6B1D8994-C589-43F7-8674-429442DCACB8}" type="datetime1">
              <a:rPr kumimoji="0" lang="en-US" altLang="en-US" sz="1200"/>
              <a:pPr/>
              <a:t>10/18/2023</a:t>
            </a:fld>
            <a:endParaRPr kumimoji="0" lang="en-US" altLang="en-US" sz="1200"/>
          </a:p>
        </p:txBody>
      </p:sp>
      <p:sp>
        <p:nvSpPr>
          <p:cNvPr id="634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6048438F-60CB-4A78-B361-01EE60F9FE90}" type="slidenum">
              <a:rPr kumimoji="0" lang="en-US" altLang="en-US" sz="1200"/>
              <a:pPr/>
              <a:t>4</a:t>
            </a:fld>
            <a:endParaRPr kumimoji="0" lang="en-US" altLang="en-US" sz="1200"/>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580846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https://www.w3.org/History/1989/proposal.html </a:t>
            </a:r>
          </a:p>
        </p:txBody>
      </p:sp>
      <p:sp>
        <p:nvSpPr>
          <p:cNvPr id="4" name="Header Placeholder 3"/>
          <p:cNvSpPr>
            <a:spLocks noGrp="1"/>
          </p:cNvSpPr>
          <p:nvPr>
            <p:ph type="hdr" sz="quarter" idx="10"/>
          </p:nvPr>
        </p:nvSpPr>
        <p:spPr/>
        <p:txBody>
          <a:bodyPr/>
          <a:lstStyle/>
          <a:p>
            <a:pPr>
              <a:defRPr/>
            </a:pPr>
            <a:r>
              <a:rPr lang="en-US" altLang="en-US"/>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10/18/2023</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42</a:t>
            </a:fld>
            <a:endParaRPr lang="en-US" altLang="en-US"/>
          </a:p>
        </p:txBody>
      </p:sp>
    </p:spTree>
    <p:extLst>
      <p:ext uri="{BB962C8B-B14F-4D97-AF65-F5344CB8AC3E}">
        <p14:creationId xmlns:p14="http://schemas.microsoft.com/office/powerpoint/2010/main" val="10451078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https://www.w3.org/History/1989/proposal.html </a:t>
            </a:r>
          </a:p>
        </p:txBody>
      </p:sp>
      <p:sp>
        <p:nvSpPr>
          <p:cNvPr id="4" name="Header Placeholder 3"/>
          <p:cNvSpPr>
            <a:spLocks noGrp="1"/>
          </p:cNvSpPr>
          <p:nvPr>
            <p:ph type="hdr" sz="quarter" idx="10"/>
          </p:nvPr>
        </p:nvSpPr>
        <p:spPr/>
        <p:txBody>
          <a:bodyPr/>
          <a:lstStyle/>
          <a:p>
            <a:pPr>
              <a:defRPr/>
            </a:pPr>
            <a:r>
              <a:rPr lang="en-US" altLang="en-US"/>
              <a:t>Picker, Internet Giants: The Law and Economics of Media Platforms</a:t>
            </a:r>
            <a:endParaRPr lang="en-US" altLang="en-US" dirty="0"/>
          </a:p>
        </p:txBody>
      </p:sp>
      <p:sp>
        <p:nvSpPr>
          <p:cNvPr id="5" name="Date Placeholder 4"/>
          <p:cNvSpPr>
            <a:spLocks noGrp="1"/>
          </p:cNvSpPr>
          <p:nvPr>
            <p:ph type="dt" idx="11"/>
          </p:nvPr>
        </p:nvSpPr>
        <p:spPr/>
        <p:txBody>
          <a:bodyPr/>
          <a:lstStyle/>
          <a:p>
            <a:pPr>
              <a:defRPr/>
            </a:pPr>
            <a:fld id="{6CB54999-850E-4510-AB35-0ABBC729829E}" type="datetime1">
              <a:rPr lang="en-US" altLang="en-US" smtClean="0"/>
              <a:t>10/18/2023</a:t>
            </a:fld>
            <a:endParaRPr lang="en-US" altLang="en-US" dirty="0"/>
          </a:p>
        </p:txBody>
      </p:sp>
      <p:sp>
        <p:nvSpPr>
          <p:cNvPr id="6" name="Slide Number Placeholder 5"/>
          <p:cNvSpPr>
            <a:spLocks noGrp="1"/>
          </p:cNvSpPr>
          <p:nvPr>
            <p:ph type="sldNum" sz="quarter" idx="12"/>
          </p:nvPr>
        </p:nvSpPr>
        <p:spPr/>
        <p:txBody>
          <a:bodyPr/>
          <a:lstStyle/>
          <a:p>
            <a:fld id="{B687A2CD-3199-4C32-A7BE-6608E212D1A3}" type="slidenum">
              <a:rPr lang="en-US" altLang="en-US" smtClean="0"/>
              <a:pPr/>
              <a:t>43</a:t>
            </a:fld>
            <a:endParaRPr lang="en-US" altLang="en-US"/>
          </a:p>
        </p:txBody>
      </p:sp>
    </p:spTree>
    <p:extLst>
      <p:ext uri="{BB962C8B-B14F-4D97-AF65-F5344CB8AC3E}">
        <p14:creationId xmlns:p14="http://schemas.microsoft.com/office/powerpoint/2010/main" val="1978214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44</a:t>
            </a:fld>
            <a:endParaRPr lang="en-US" altLang="en-US"/>
          </a:p>
        </p:txBody>
      </p:sp>
    </p:spTree>
    <p:extLst>
      <p:ext uri="{BB962C8B-B14F-4D97-AF65-F5344CB8AC3E}">
        <p14:creationId xmlns:p14="http://schemas.microsoft.com/office/powerpoint/2010/main" val="559569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45</a:t>
            </a:fld>
            <a:endParaRPr lang="en-US" altLang="en-US"/>
          </a:p>
        </p:txBody>
      </p:sp>
    </p:spTree>
    <p:extLst>
      <p:ext uri="{BB962C8B-B14F-4D97-AF65-F5344CB8AC3E}">
        <p14:creationId xmlns:p14="http://schemas.microsoft.com/office/powerpoint/2010/main" val="12888931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12243B5-DBA5-4F00-A6ED-5944F17C54E2}" type="datetime1">
              <a:rPr kumimoji="0" lang="en-US" altLang="en-US" sz="1200"/>
              <a:pPr/>
              <a:t>10/18/2023</a:t>
            </a:fld>
            <a:endParaRPr kumimoji="0" lang="en-US" altLang="en-US" sz="1200"/>
          </a:p>
        </p:txBody>
      </p:sp>
      <p:sp>
        <p:nvSpPr>
          <p:cNvPr id="1515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793EEB1-951A-4DF2-BA16-997ABC5CC90A}" type="slidenum">
              <a:rPr kumimoji="0" lang="en-US" altLang="en-US" sz="1200"/>
              <a:pPr/>
              <a:t>46</a:t>
            </a:fld>
            <a:endParaRPr kumimoji="0" lang="en-US" altLang="en-US" sz="1200"/>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112371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47</a:t>
            </a:fld>
            <a:endParaRPr lang="en-US" altLang="en-US"/>
          </a:p>
        </p:txBody>
      </p:sp>
    </p:spTree>
    <p:extLst>
      <p:ext uri="{BB962C8B-B14F-4D97-AF65-F5344CB8AC3E}">
        <p14:creationId xmlns:p14="http://schemas.microsoft.com/office/powerpoint/2010/main" val="18860847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48</a:t>
            </a:fld>
            <a:endParaRPr lang="en-US" altLang="en-US"/>
          </a:p>
        </p:txBody>
      </p:sp>
    </p:spTree>
    <p:extLst>
      <p:ext uri="{BB962C8B-B14F-4D97-AF65-F5344CB8AC3E}">
        <p14:creationId xmlns:p14="http://schemas.microsoft.com/office/powerpoint/2010/main" val="1406370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49</a:t>
            </a:fld>
            <a:endParaRPr lang="en-US" altLang="en-US"/>
          </a:p>
        </p:txBody>
      </p:sp>
    </p:spTree>
    <p:extLst>
      <p:ext uri="{BB962C8B-B14F-4D97-AF65-F5344CB8AC3E}">
        <p14:creationId xmlns:p14="http://schemas.microsoft.com/office/powerpoint/2010/main" val="14953381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50</a:t>
            </a:fld>
            <a:endParaRPr lang="en-US" altLang="en-US"/>
          </a:p>
        </p:txBody>
      </p:sp>
    </p:spTree>
    <p:extLst>
      <p:ext uri="{BB962C8B-B14F-4D97-AF65-F5344CB8AC3E}">
        <p14:creationId xmlns:p14="http://schemas.microsoft.com/office/powerpoint/2010/main" val="25649696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51</a:t>
            </a:fld>
            <a:endParaRPr lang="en-US" altLang="en-US"/>
          </a:p>
        </p:txBody>
      </p:sp>
    </p:spTree>
    <p:extLst>
      <p:ext uri="{BB962C8B-B14F-4D97-AF65-F5344CB8AC3E}">
        <p14:creationId xmlns:p14="http://schemas.microsoft.com/office/powerpoint/2010/main" val="2867958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2CABECD7-1DED-4920-998A-80321741D0B1}" type="datetime1">
              <a:rPr kumimoji="0" lang="en-US" altLang="en-US" sz="1200"/>
              <a:pPr/>
              <a:t>10/18/2023</a:t>
            </a:fld>
            <a:endParaRPr kumimoji="0" lang="en-US" altLang="en-US" sz="1200"/>
          </a:p>
        </p:txBody>
      </p:sp>
      <p:sp>
        <p:nvSpPr>
          <p:cNvPr id="6553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21FDB2AF-D214-4C3F-B0DE-033FB84AEA74}" type="slidenum">
              <a:rPr kumimoji="0" lang="en-US" altLang="en-US" sz="1200"/>
              <a:pPr/>
              <a:t>5</a:t>
            </a:fld>
            <a:endParaRPr kumimoji="0" lang="en-US" altLang="en-US" sz="1200"/>
          </a:p>
        </p:txBody>
      </p:sp>
      <p:sp>
        <p:nvSpPr>
          <p:cNvPr id="65540"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2237408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52</a:t>
            </a:fld>
            <a:endParaRPr lang="en-US" altLang="en-US"/>
          </a:p>
        </p:txBody>
      </p:sp>
    </p:spTree>
    <p:extLst>
      <p:ext uri="{BB962C8B-B14F-4D97-AF65-F5344CB8AC3E}">
        <p14:creationId xmlns:p14="http://schemas.microsoft.com/office/powerpoint/2010/main" val="3955342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53</a:t>
            </a:fld>
            <a:endParaRPr lang="en-US" altLang="en-US"/>
          </a:p>
        </p:txBody>
      </p:sp>
    </p:spTree>
    <p:extLst>
      <p:ext uri="{BB962C8B-B14F-4D97-AF65-F5344CB8AC3E}">
        <p14:creationId xmlns:p14="http://schemas.microsoft.com/office/powerpoint/2010/main" val="41826047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54</a:t>
            </a:fld>
            <a:endParaRPr lang="en-US" altLang="en-US"/>
          </a:p>
        </p:txBody>
      </p:sp>
    </p:spTree>
    <p:extLst>
      <p:ext uri="{BB962C8B-B14F-4D97-AF65-F5344CB8AC3E}">
        <p14:creationId xmlns:p14="http://schemas.microsoft.com/office/powerpoint/2010/main" val="31425557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https://docs.fcc.gov/public/attachments/DOC-284286A1.pdf </a:t>
            </a:r>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55</a:t>
            </a:fld>
            <a:endParaRPr lang="en-US" altLang="en-US"/>
          </a:p>
        </p:txBody>
      </p:sp>
    </p:spTree>
    <p:extLst>
      <p:ext uri="{BB962C8B-B14F-4D97-AF65-F5344CB8AC3E}">
        <p14:creationId xmlns:p14="http://schemas.microsoft.com/office/powerpoint/2010/main" val="33396242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56</a:t>
            </a:fld>
            <a:endParaRPr lang="en-US" altLang="en-US"/>
          </a:p>
        </p:txBody>
      </p:sp>
    </p:spTree>
    <p:extLst>
      <p:ext uri="{BB962C8B-B14F-4D97-AF65-F5344CB8AC3E}">
        <p14:creationId xmlns:p14="http://schemas.microsoft.com/office/powerpoint/2010/main" val="24054882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57</a:t>
            </a:fld>
            <a:endParaRPr lang="en-US" altLang="en-US"/>
          </a:p>
        </p:txBody>
      </p:sp>
    </p:spTree>
    <p:extLst>
      <p:ext uri="{BB962C8B-B14F-4D97-AF65-F5344CB8AC3E}">
        <p14:creationId xmlns:p14="http://schemas.microsoft.com/office/powerpoint/2010/main" val="17754235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58</a:t>
            </a:fld>
            <a:endParaRPr lang="en-US" altLang="en-US"/>
          </a:p>
        </p:txBody>
      </p:sp>
    </p:spTree>
    <p:extLst>
      <p:ext uri="{BB962C8B-B14F-4D97-AF65-F5344CB8AC3E}">
        <p14:creationId xmlns:p14="http://schemas.microsoft.com/office/powerpoint/2010/main" val="3826249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59</a:t>
            </a:fld>
            <a:endParaRPr lang="en-US" altLang="en-US"/>
          </a:p>
        </p:txBody>
      </p:sp>
    </p:spTree>
    <p:extLst>
      <p:ext uri="{BB962C8B-B14F-4D97-AF65-F5344CB8AC3E}">
        <p14:creationId xmlns:p14="http://schemas.microsoft.com/office/powerpoint/2010/main" val="27597232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60</a:t>
            </a:fld>
            <a:endParaRPr lang="en-US" altLang="en-US"/>
          </a:p>
        </p:txBody>
      </p:sp>
    </p:spTree>
    <p:extLst>
      <p:ext uri="{BB962C8B-B14F-4D97-AF65-F5344CB8AC3E}">
        <p14:creationId xmlns:p14="http://schemas.microsoft.com/office/powerpoint/2010/main" val="14189877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61</a:t>
            </a:fld>
            <a:endParaRPr lang="en-US" altLang="en-US"/>
          </a:p>
        </p:txBody>
      </p:sp>
    </p:spTree>
    <p:extLst>
      <p:ext uri="{BB962C8B-B14F-4D97-AF65-F5344CB8AC3E}">
        <p14:creationId xmlns:p14="http://schemas.microsoft.com/office/powerpoint/2010/main" val="1393682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6C742AE3-7304-47BB-94E4-ECAE01519BE9}" type="datetime1">
              <a:rPr kumimoji="0" lang="en-US" altLang="en-US" sz="1200"/>
              <a:pPr/>
              <a:t>10/18/2023</a:t>
            </a:fld>
            <a:endParaRPr kumimoji="0" lang="en-US" altLang="en-US" sz="1200"/>
          </a:p>
        </p:txBody>
      </p:sp>
      <p:sp>
        <p:nvSpPr>
          <p:cNvPr id="675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47341177-5033-4424-ABA4-9B581717BC2A}" type="slidenum">
              <a:rPr kumimoji="0" lang="en-US" altLang="en-US" sz="1200"/>
              <a:pPr/>
              <a:t>6</a:t>
            </a:fld>
            <a:endParaRPr kumimoji="0" lang="en-US" altLang="en-US" sz="1200"/>
          </a:p>
        </p:txBody>
      </p:sp>
      <p:sp>
        <p:nvSpPr>
          <p:cNvPr id="67588" name="Rectangle 2"/>
          <p:cNvSpPr>
            <a:spLocks noGrp="1" noRot="1" noChangeAspect="1" noChangeArrowheads="1" noTextEdit="1"/>
          </p:cNvSpPr>
          <p:nvPr>
            <p:ph type="sldImg"/>
          </p:nvPr>
        </p:nvSpPr>
        <p:spPr>
          <a:ln/>
        </p:spPr>
      </p:sp>
      <p:sp>
        <p:nvSpPr>
          <p:cNvPr id="67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638608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62</a:t>
            </a:fld>
            <a:endParaRPr lang="en-US" altLang="en-US"/>
          </a:p>
        </p:txBody>
      </p:sp>
    </p:spTree>
    <p:extLst>
      <p:ext uri="{BB962C8B-B14F-4D97-AF65-F5344CB8AC3E}">
        <p14:creationId xmlns:p14="http://schemas.microsoft.com/office/powerpoint/2010/main" val="37595704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63</a:t>
            </a:fld>
            <a:endParaRPr lang="en-US" altLang="en-US"/>
          </a:p>
        </p:txBody>
      </p:sp>
    </p:spTree>
    <p:extLst>
      <p:ext uri="{BB962C8B-B14F-4D97-AF65-F5344CB8AC3E}">
        <p14:creationId xmlns:p14="http://schemas.microsoft.com/office/powerpoint/2010/main" val="25095049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64</a:t>
            </a:fld>
            <a:endParaRPr lang="en-US" altLang="en-US"/>
          </a:p>
        </p:txBody>
      </p:sp>
    </p:spTree>
    <p:extLst>
      <p:ext uri="{BB962C8B-B14F-4D97-AF65-F5344CB8AC3E}">
        <p14:creationId xmlns:p14="http://schemas.microsoft.com/office/powerpoint/2010/main" val="13762835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65</a:t>
            </a:fld>
            <a:endParaRPr lang="en-US" altLang="en-US"/>
          </a:p>
        </p:txBody>
      </p:sp>
    </p:spTree>
    <p:extLst>
      <p:ext uri="{BB962C8B-B14F-4D97-AF65-F5344CB8AC3E}">
        <p14:creationId xmlns:p14="http://schemas.microsoft.com/office/powerpoint/2010/main" val="30118270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66</a:t>
            </a:fld>
            <a:endParaRPr lang="en-US" altLang="en-US"/>
          </a:p>
        </p:txBody>
      </p:sp>
    </p:spTree>
    <p:extLst>
      <p:ext uri="{BB962C8B-B14F-4D97-AF65-F5344CB8AC3E}">
        <p14:creationId xmlns:p14="http://schemas.microsoft.com/office/powerpoint/2010/main" val="35425275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67</a:t>
            </a:fld>
            <a:endParaRPr lang="en-US" altLang="en-US"/>
          </a:p>
        </p:txBody>
      </p:sp>
    </p:spTree>
    <p:extLst>
      <p:ext uri="{BB962C8B-B14F-4D97-AF65-F5344CB8AC3E}">
        <p14:creationId xmlns:p14="http://schemas.microsoft.com/office/powerpoint/2010/main" val="24323532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68</a:t>
            </a:fld>
            <a:endParaRPr lang="en-US" altLang="en-US"/>
          </a:p>
        </p:txBody>
      </p:sp>
    </p:spTree>
    <p:extLst>
      <p:ext uri="{BB962C8B-B14F-4D97-AF65-F5344CB8AC3E}">
        <p14:creationId xmlns:p14="http://schemas.microsoft.com/office/powerpoint/2010/main" val="2402887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69</a:t>
            </a:fld>
            <a:endParaRPr lang="en-US" altLang="en-US"/>
          </a:p>
        </p:txBody>
      </p:sp>
    </p:spTree>
    <p:extLst>
      <p:ext uri="{BB962C8B-B14F-4D97-AF65-F5344CB8AC3E}">
        <p14:creationId xmlns:p14="http://schemas.microsoft.com/office/powerpoint/2010/main" val="385260531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https://twitter.com/ThierryBreton/status/1711808891757944866/photo/1</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94</a:t>
            </a:fld>
            <a:endParaRPr lang="en-US" altLang="en-US"/>
          </a:p>
        </p:txBody>
      </p:sp>
    </p:spTree>
    <p:extLst>
      <p:ext uri="{BB962C8B-B14F-4D97-AF65-F5344CB8AC3E}">
        <p14:creationId xmlns:p14="http://schemas.microsoft.com/office/powerpoint/2010/main" val="116399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https://twitter.com/ThierryBreton/status/1711808891757944866/photo/1</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95</a:t>
            </a:fld>
            <a:endParaRPr lang="en-US" altLang="en-US"/>
          </a:p>
        </p:txBody>
      </p:sp>
    </p:spTree>
    <p:extLst>
      <p:ext uri="{BB962C8B-B14F-4D97-AF65-F5344CB8AC3E}">
        <p14:creationId xmlns:p14="http://schemas.microsoft.com/office/powerpoint/2010/main" val="45330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805B46DE-6814-4F89-8C06-AE40CB9A5B91}" type="datetime1">
              <a:rPr kumimoji="0" lang="en-US" altLang="en-US" sz="1200"/>
              <a:pPr/>
              <a:t>10/18/2023</a:t>
            </a:fld>
            <a:endParaRPr kumimoji="0" lang="en-US" altLang="en-US" sz="1200"/>
          </a:p>
        </p:txBody>
      </p:sp>
      <p:sp>
        <p:nvSpPr>
          <p:cNvPr id="696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A10E3E5B-66E8-4F05-A197-1D92255640FE}" type="slidenum">
              <a:rPr kumimoji="0" lang="en-US" altLang="en-US" sz="1200"/>
              <a:pPr/>
              <a:t>7</a:t>
            </a:fld>
            <a:endParaRPr kumimoji="0" lang="en-US" altLang="en-US" sz="1200"/>
          </a:p>
        </p:txBody>
      </p:sp>
      <p:sp>
        <p:nvSpPr>
          <p:cNvPr id="69636" name="Rectangle 2"/>
          <p:cNvSpPr>
            <a:spLocks noGrp="1" noRot="1" noChangeAspect="1" noChangeArrowheads="1" noTextEdit="1"/>
          </p:cNvSpPr>
          <p:nvPr>
            <p:ph type="sldImg"/>
          </p:nvPr>
        </p:nvSpPr>
        <p:spPr>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0009889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https://twitter.com/ThierryBreton/status/1711808891757944866/photo/1</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96</a:t>
            </a:fld>
            <a:endParaRPr lang="en-US" altLang="en-US"/>
          </a:p>
        </p:txBody>
      </p:sp>
    </p:spTree>
    <p:extLst>
      <p:ext uri="{BB962C8B-B14F-4D97-AF65-F5344CB8AC3E}">
        <p14:creationId xmlns:p14="http://schemas.microsoft.com/office/powerpoint/2010/main" val="39171793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12243B5-DBA5-4F00-A6ED-5944F17C54E2}" type="datetime1">
              <a:rPr kumimoji="0" lang="en-US" altLang="en-US" sz="1200"/>
              <a:pPr/>
              <a:t>10/18/2023</a:t>
            </a:fld>
            <a:endParaRPr kumimoji="0" lang="en-US" altLang="en-US" sz="1200"/>
          </a:p>
        </p:txBody>
      </p:sp>
      <p:sp>
        <p:nvSpPr>
          <p:cNvPr id="1515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793EEB1-951A-4DF2-BA16-997ABC5CC90A}" type="slidenum">
              <a:rPr kumimoji="0" lang="en-US" altLang="en-US" sz="1200"/>
              <a:pPr/>
              <a:t>99</a:t>
            </a:fld>
            <a:endParaRPr kumimoji="0" lang="en-US" altLang="en-US" sz="1200"/>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8376962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https://www.nasdaq.com/markets/ipos/filing.ashx?filingid=1249014</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100</a:t>
            </a:fld>
            <a:endParaRPr lang="en-US" altLang="en-US"/>
          </a:p>
        </p:txBody>
      </p:sp>
    </p:spTree>
    <p:extLst>
      <p:ext uri="{BB962C8B-B14F-4D97-AF65-F5344CB8AC3E}">
        <p14:creationId xmlns:p14="http://schemas.microsoft.com/office/powerpoint/2010/main" val="26818185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https://www.nasdaq.com/markets/ipos/filing.ashx?filingid=1249014</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101</a:t>
            </a:fld>
            <a:endParaRPr lang="en-US" altLang="en-US"/>
          </a:p>
        </p:txBody>
      </p:sp>
    </p:spTree>
    <p:extLst>
      <p:ext uri="{BB962C8B-B14F-4D97-AF65-F5344CB8AC3E}">
        <p14:creationId xmlns:p14="http://schemas.microsoft.com/office/powerpoint/2010/main" val="978196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102</a:t>
            </a:fld>
            <a:endParaRPr lang="en-US" altLang="en-US"/>
          </a:p>
        </p:txBody>
      </p:sp>
    </p:spTree>
    <p:extLst>
      <p:ext uri="{BB962C8B-B14F-4D97-AF65-F5344CB8AC3E}">
        <p14:creationId xmlns:p14="http://schemas.microsoft.com/office/powerpoint/2010/main" val="13439016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https://press.aboutamazon.com/news-releases/news-release-details/amazoncom-launches-three-innovations-advance-e-commerce-shoppers/</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103</a:t>
            </a:fld>
            <a:endParaRPr lang="en-US" altLang="en-US"/>
          </a:p>
        </p:txBody>
      </p:sp>
    </p:spTree>
    <p:extLst>
      <p:ext uri="{BB962C8B-B14F-4D97-AF65-F5344CB8AC3E}">
        <p14:creationId xmlns:p14="http://schemas.microsoft.com/office/powerpoint/2010/main" val="39970712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https://press.aboutamazon.com/news-releases/news-release-details/amazoncom-announces-third-quarter-financial-results-net-sales-24</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104</a:t>
            </a:fld>
            <a:endParaRPr lang="en-US" altLang="en-US"/>
          </a:p>
        </p:txBody>
      </p:sp>
    </p:spTree>
    <p:extLst>
      <p:ext uri="{BB962C8B-B14F-4D97-AF65-F5344CB8AC3E}">
        <p14:creationId xmlns:p14="http://schemas.microsoft.com/office/powerpoint/2010/main" val="42649305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105</a:t>
            </a:fld>
            <a:endParaRPr lang="en-US" altLang="en-US"/>
          </a:p>
        </p:txBody>
      </p:sp>
    </p:spTree>
    <p:extLst>
      <p:ext uri="{BB962C8B-B14F-4D97-AF65-F5344CB8AC3E}">
        <p14:creationId xmlns:p14="http://schemas.microsoft.com/office/powerpoint/2010/main" val="18774905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108</a:t>
            </a:fld>
            <a:endParaRPr lang="en-US" altLang="en-US"/>
          </a:p>
        </p:txBody>
      </p:sp>
    </p:spTree>
    <p:extLst>
      <p:ext uri="{BB962C8B-B14F-4D97-AF65-F5344CB8AC3E}">
        <p14:creationId xmlns:p14="http://schemas.microsoft.com/office/powerpoint/2010/main" val="19919889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109</a:t>
            </a:fld>
            <a:endParaRPr lang="en-US" altLang="en-US"/>
          </a:p>
        </p:txBody>
      </p:sp>
    </p:spTree>
    <p:extLst>
      <p:ext uri="{BB962C8B-B14F-4D97-AF65-F5344CB8AC3E}">
        <p14:creationId xmlns:p14="http://schemas.microsoft.com/office/powerpoint/2010/main" val="1380445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BC4EF5F8-BB57-4804-BEC9-151CC6154D60}" type="datetime1">
              <a:rPr kumimoji="0" lang="en-US" altLang="en-US" sz="1200"/>
              <a:pPr/>
              <a:t>10/18/2023</a:t>
            </a:fld>
            <a:endParaRPr kumimoji="0" lang="en-US" altLang="en-US" sz="1200"/>
          </a:p>
        </p:txBody>
      </p:sp>
      <p:sp>
        <p:nvSpPr>
          <p:cNvPr id="7168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F8F7AEDF-03AB-4D52-9DB0-5B650B59C511}" type="slidenum">
              <a:rPr kumimoji="0" lang="en-US" altLang="en-US" sz="1200"/>
              <a:pPr/>
              <a:t>8</a:t>
            </a:fld>
            <a:endParaRPr kumimoji="0" lang="en-US" altLang="en-US" sz="1200"/>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98360351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110</a:t>
            </a:fld>
            <a:endParaRPr lang="en-US" altLang="en-US"/>
          </a:p>
        </p:txBody>
      </p:sp>
    </p:spTree>
    <p:extLst>
      <p:ext uri="{BB962C8B-B14F-4D97-AF65-F5344CB8AC3E}">
        <p14:creationId xmlns:p14="http://schemas.microsoft.com/office/powerpoint/2010/main" val="37850844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111</a:t>
            </a:fld>
            <a:endParaRPr lang="en-US" altLang="en-US"/>
          </a:p>
        </p:txBody>
      </p:sp>
    </p:spTree>
    <p:extLst>
      <p:ext uri="{BB962C8B-B14F-4D97-AF65-F5344CB8AC3E}">
        <p14:creationId xmlns:p14="http://schemas.microsoft.com/office/powerpoint/2010/main" val="313449762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112</a:t>
            </a:fld>
            <a:endParaRPr lang="en-US" altLang="en-US"/>
          </a:p>
        </p:txBody>
      </p:sp>
    </p:spTree>
    <p:extLst>
      <p:ext uri="{BB962C8B-B14F-4D97-AF65-F5344CB8AC3E}">
        <p14:creationId xmlns:p14="http://schemas.microsoft.com/office/powerpoint/2010/main" val="19287641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113</a:t>
            </a:fld>
            <a:endParaRPr lang="en-US" altLang="en-US"/>
          </a:p>
        </p:txBody>
      </p:sp>
    </p:spTree>
    <p:extLst>
      <p:ext uri="{BB962C8B-B14F-4D97-AF65-F5344CB8AC3E}">
        <p14:creationId xmlns:p14="http://schemas.microsoft.com/office/powerpoint/2010/main" val="199739259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114</a:t>
            </a:fld>
            <a:endParaRPr lang="en-US" altLang="en-US"/>
          </a:p>
        </p:txBody>
      </p:sp>
    </p:spTree>
    <p:extLst>
      <p:ext uri="{BB962C8B-B14F-4D97-AF65-F5344CB8AC3E}">
        <p14:creationId xmlns:p14="http://schemas.microsoft.com/office/powerpoint/2010/main" val="34006758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115</a:t>
            </a:fld>
            <a:endParaRPr lang="en-US" altLang="en-US"/>
          </a:p>
        </p:txBody>
      </p:sp>
    </p:spTree>
    <p:extLst>
      <p:ext uri="{BB962C8B-B14F-4D97-AF65-F5344CB8AC3E}">
        <p14:creationId xmlns:p14="http://schemas.microsoft.com/office/powerpoint/2010/main" val="36643773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116</a:t>
            </a:fld>
            <a:endParaRPr lang="en-US" altLang="en-US"/>
          </a:p>
        </p:txBody>
      </p:sp>
    </p:spTree>
    <p:extLst>
      <p:ext uri="{BB962C8B-B14F-4D97-AF65-F5344CB8AC3E}">
        <p14:creationId xmlns:p14="http://schemas.microsoft.com/office/powerpoint/2010/main" val="34220867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117</a:t>
            </a:fld>
            <a:endParaRPr lang="en-US" altLang="en-US"/>
          </a:p>
        </p:txBody>
      </p:sp>
    </p:spTree>
    <p:extLst>
      <p:ext uri="{BB962C8B-B14F-4D97-AF65-F5344CB8AC3E}">
        <p14:creationId xmlns:p14="http://schemas.microsoft.com/office/powerpoint/2010/main" val="37210327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118</a:t>
            </a:fld>
            <a:endParaRPr lang="en-US" altLang="en-US"/>
          </a:p>
        </p:txBody>
      </p:sp>
    </p:spTree>
    <p:extLst>
      <p:ext uri="{BB962C8B-B14F-4D97-AF65-F5344CB8AC3E}">
        <p14:creationId xmlns:p14="http://schemas.microsoft.com/office/powerpoint/2010/main" val="26640334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119</a:t>
            </a:fld>
            <a:endParaRPr lang="en-US" altLang="en-US"/>
          </a:p>
        </p:txBody>
      </p:sp>
    </p:spTree>
    <p:extLst>
      <p:ext uri="{BB962C8B-B14F-4D97-AF65-F5344CB8AC3E}">
        <p14:creationId xmlns:p14="http://schemas.microsoft.com/office/powerpoint/2010/main" val="688421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BE79CDCA-13D7-4446-A81C-A5C68BD8891A}" type="datetime1">
              <a:rPr kumimoji="0" lang="en-US" altLang="en-US" sz="1200"/>
              <a:pPr/>
              <a:t>10/18/2023</a:t>
            </a:fld>
            <a:endParaRPr kumimoji="0" lang="en-US" altLang="en-US" sz="1200"/>
          </a:p>
        </p:txBody>
      </p:sp>
      <p:sp>
        <p:nvSpPr>
          <p:cNvPr id="7373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79">
              <a:defRPr kumimoji="1" sz="2400">
                <a:solidFill>
                  <a:schemeClr val="tx1"/>
                </a:solidFill>
                <a:latin typeface="Times New Roman" panose="02020603050405020304" pitchFamily="18" charset="0"/>
              </a:defRPr>
            </a:lvl1pPr>
            <a:lvl2pPr marL="741498" indent="-284697" defTabSz="928079">
              <a:defRPr kumimoji="1" sz="2400">
                <a:solidFill>
                  <a:schemeClr val="tx1"/>
                </a:solidFill>
                <a:latin typeface="Times New Roman" panose="02020603050405020304" pitchFamily="18" charset="0"/>
              </a:defRPr>
            </a:lvl2pPr>
            <a:lvl3pPr marL="1142003" indent="-226793" defTabSz="928079">
              <a:defRPr kumimoji="1" sz="2400">
                <a:solidFill>
                  <a:schemeClr val="tx1"/>
                </a:solidFill>
                <a:latin typeface="Times New Roman" panose="02020603050405020304" pitchFamily="18" charset="0"/>
              </a:defRPr>
            </a:lvl3pPr>
            <a:lvl4pPr marL="1598804" indent="-226793" defTabSz="928079">
              <a:defRPr kumimoji="1" sz="2400">
                <a:solidFill>
                  <a:schemeClr val="tx1"/>
                </a:solidFill>
                <a:latin typeface="Times New Roman" panose="02020603050405020304" pitchFamily="18" charset="0"/>
              </a:defRPr>
            </a:lvl4pPr>
            <a:lvl5pPr marL="2055605" indent="-226793" defTabSz="928079">
              <a:defRPr kumimoji="1" sz="2400">
                <a:solidFill>
                  <a:schemeClr val="tx1"/>
                </a:solidFill>
                <a:latin typeface="Times New Roman" panose="02020603050405020304" pitchFamily="18" charset="0"/>
              </a:defRPr>
            </a:lvl5pPr>
            <a:lvl6pPr marL="251884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8079" eaLnBrk="0" fontAlgn="base" hangingPunct="0">
              <a:spcBef>
                <a:spcPct val="0"/>
              </a:spcBef>
              <a:spcAft>
                <a:spcPct val="0"/>
              </a:spcAft>
              <a:defRPr kumimoji="1" sz="2400">
                <a:solidFill>
                  <a:schemeClr val="tx1"/>
                </a:solidFill>
                <a:latin typeface="Times New Roman" panose="02020603050405020304" pitchFamily="18" charset="0"/>
              </a:defRPr>
            </a:lvl9pPr>
          </a:lstStyle>
          <a:p>
            <a:fld id="{130A08E6-05AE-41E5-902A-7C3C976B2973}" type="slidenum">
              <a:rPr kumimoji="0" lang="en-US" altLang="en-US" sz="1200"/>
              <a:pPr/>
              <a:t>9</a:t>
            </a:fld>
            <a:endParaRPr kumimoji="0" lang="en-US" altLang="en-US" sz="1200"/>
          </a:p>
        </p:txBody>
      </p:sp>
      <p:sp>
        <p:nvSpPr>
          <p:cNvPr id="73732" name="Rectangle 2"/>
          <p:cNvSpPr>
            <a:spLocks noGrp="1" noRot="1" noChangeAspect="1" noChangeArrowheads="1" noTextEdit="1"/>
          </p:cNvSpPr>
          <p:nvPr>
            <p:ph type="sldImg"/>
          </p:nvPr>
        </p:nvSpPr>
        <p:spPr>
          <a:ln/>
        </p:spPr>
      </p:sp>
      <p:sp>
        <p:nvSpPr>
          <p:cNvPr id="7373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8076465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120</a:t>
            </a:fld>
            <a:endParaRPr lang="en-US" altLang="en-US"/>
          </a:p>
        </p:txBody>
      </p:sp>
    </p:spTree>
    <p:extLst>
      <p:ext uri="{BB962C8B-B14F-4D97-AF65-F5344CB8AC3E}">
        <p14:creationId xmlns:p14="http://schemas.microsoft.com/office/powerpoint/2010/main" val="14241763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121</a:t>
            </a:fld>
            <a:endParaRPr lang="en-US" altLang="en-US"/>
          </a:p>
        </p:txBody>
      </p:sp>
    </p:spTree>
    <p:extLst>
      <p:ext uri="{BB962C8B-B14F-4D97-AF65-F5344CB8AC3E}">
        <p14:creationId xmlns:p14="http://schemas.microsoft.com/office/powerpoint/2010/main" val="26904102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DDD82A4A-4B8F-4E5F-AF2C-B43D0C991F9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74488888-C524-4F2D-81F9-58AEB53EFC3B}" type="slidenum">
              <a:rPr lang="en-US" altLang="en-US" smtClean="0"/>
              <a:pPr>
                <a:defRPr/>
              </a:pPr>
              <a:t>122</a:t>
            </a:fld>
            <a:endParaRPr lang="en-US" altLang="en-US"/>
          </a:p>
        </p:txBody>
      </p:sp>
    </p:spTree>
    <p:extLst>
      <p:ext uri="{BB962C8B-B14F-4D97-AF65-F5344CB8AC3E}">
        <p14:creationId xmlns:p14="http://schemas.microsoft.com/office/powerpoint/2010/main" val="36623614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10/18/2023</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130</a:t>
            </a:fld>
            <a:endParaRPr lang="en-US" altLang="en-US"/>
          </a:p>
        </p:txBody>
      </p:sp>
    </p:spTree>
    <p:extLst>
      <p:ext uri="{BB962C8B-B14F-4D97-AF65-F5344CB8AC3E}">
        <p14:creationId xmlns:p14="http://schemas.microsoft.com/office/powerpoint/2010/main" val="20619126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A12243B5-DBA5-4F00-A6ED-5944F17C54E2}" type="datetime1">
              <a:rPr kumimoji="0" lang="en-US" altLang="en-US" sz="1200"/>
              <a:pPr/>
              <a:t>10/18/2023</a:t>
            </a:fld>
            <a:endParaRPr kumimoji="0" lang="en-US" altLang="en-US" sz="1200"/>
          </a:p>
        </p:txBody>
      </p:sp>
      <p:sp>
        <p:nvSpPr>
          <p:cNvPr id="15155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687">
              <a:defRPr kumimoji="1" sz="2400">
                <a:solidFill>
                  <a:schemeClr val="tx1"/>
                </a:solidFill>
                <a:latin typeface="Times New Roman" panose="02020603050405020304" pitchFamily="18" charset="0"/>
              </a:defRPr>
            </a:lvl1pPr>
            <a:lvl2pPr marL="741498" indent="-284697" defTabSz="929687">
              <a:defRPr kumimoji="1" sz="2400">
                <a:solidFill>
                  <a:schemeClr val="tx1"/>
                </a:solidFill>
                <a:latin typeface="Times New Roman" panose="02020603050405020304" pitchFamily="18" charset="0"/>
              </a:defRPr>
            </a:lvl2pPr>
            <a:lvl3pPr marL="1142003" indent="-226793" defTabSz="929687">
              <a:defRPr kumimoji="1" sz="2400">
                <a:solidFill>
                  <a:schemeClr val="tx1"/>
                </a:solidFill>
                <a:latin typeface="Times New Roman" panose="02020603050405020304" pitchFamily="18" charset="0"/>
              </a:defRPr>
            </a:lvl3pPr>
            <a:lvl4pPr marL="1598804" indent="-226793" defTabSz="929687">
              <a:defRPr kumimoji="1" sz="2400">
                <a:solidFill>
                  <a:schemeClr val="tx1"/>
                </a:solidFill>
                <a:latin typeface="Times New Roman" panose="02020603050405020304" pitchFamily="18" charset="0"/>
              </a:defRPr>
            </a:lvl4pPr>
            <a:lvl5pPr marL="2055605" indent="-226793" defTabSz="929687">
              <a:defRPr kumimoji="1" sz="2400">
                <a:solidFill>
                  <a:schemeClr val="tx1"/>
                </a:solidFill>
                <a:latin typeface="Times New Roman" panose="02020603050405020304" pitchFamily="18" charset="0"/>
              </a:defRPr>
            </a:lvl5pPr>
            <a:lvl6pPr marL="251884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6pPr>
            <a:lvl7pPr marL="298207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7pPr>
            <a:lvl8pPr marL="3445311"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8pPr>
            <a:lvl9pPr marL="3908546" indent="-226793" defTabSz="929687" eaLnBrk="0" fontAlgn="base" hangingPunct="0">
              <a:spcBef>
                <a:spcPct val="0"/>
              </a:spcBef>
              <a:spcAft>
                <a:spcPct val="0"/>
              </a:spcAft>
              <a:defRPr kumimoji="1" sz="2400">
                <a:solidFill>
                  <a:schemeClr val="tx1"/>
                </a:solidFill>
                <a:latin typeface="Times New Roman" panose="02020603050405020304" pitchFamily="18" charset="0"/>
              </a:defRPr>
            </a:lvl9pPr>
          </a:lstStyle>
          <a:p>
            <a:fld id="{7793EEB1-951A-4DF2-BA16-997ABC5CC90A}" type="slidenum">
              <a:rPr kumimoji="0" lang="en-US" altLang="en-US" sz="1200"/>
              <a:pPr/>
              <a:t>131</a:t>
            </a:fld>
            <a:endParaRPr kumimoji="0" lang="en-US" altLang="en-US" sz="1200"/>
          </a:p>
        </p:txBody>
      </p:sp>
      <p:sp>
        <p:nvSpPr>
          <p:cNvPr id="151556" name="Rectangle 2"/>
          <p:cNvSpPr>
            <a:spLocks noGrp="1" noRot="1" noChangeAspect="1" noChangeArrowheads="1" noTextEdit="1"/>
          </p:cNvSpPr>
          <p:nvPr>
            <p:ph type="sldImg"/>
          </p:nvPr>
        </p:nvSpPr>
        <p:spPr>
          <a:ln/>
        </p:spPr>
      </p:sp>
      <p:sp>
        <p:nvSpPr>
          <p:cNvPr id="151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0720343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827A2143-C997-4084-94AB-F5AB0294250D}" type="datetime1">
              <a:rPr lang="en-US" altLang="en-US" smtClean="0"/>
              <a:t>10/18/2023</a:t>
            </a:fld>
            <a:endParaRPr lang="en-US" altLang="en-US"/>
          </a:p>
        </p:txBody>
      </p:sp>
      <p:sp>
        <p:nvSpPr>
          <p:cNvPr id="5" name="Slide Number Placeholder 4"/>
          <p:cNvSpPr>
            <a:spLocks noGrp="1"/>
          </p:cNvSpPr>
          <p:nvPr>
            <p:ph type="sldNum" sz="quarter" idx="11"/>
          </p:nvPr>
        </p:nvSpPr>
        <p:spPr/>
        <p:txBody>
          <a:bodyPr/>
          <a:lstStyle/>
          <a:p>
            <a:fld id="{B687A2CD-3199-4C32-A7BE-6608E212D1A3}" type="slidenum">
              <a:rPr lang="en-US" altLang="en-US" smtClean="0"/>
              <a:pPr/>
              <a:t>138</a:t>
            </a:fld>
            <a:endParaRPr lang="en-US" altLang="en-US"/>
          </a:p>
        </p:txBody>
      </p:sp>
    </p:spTree>
    <p:extLst>
      <p:ext uri="{BB962C8B-B14F-4D97-AF65-F5344CB8AC3E}">
        <p14:creationId xmlns:p14="http://schemas.microsoft.com/office/powerpoint/2010/main" val="162002955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58D7C3-81B2-47D6-8C54-3636806C8641}" type="datetime1">
              <a:rPr kumimoji="0" lang="en-US" altLang="en-US" sz="1200"/>
              <a:t>10/18/2023</a:t>
            </a:fld>
            <a:endParaRPr kumimoji="0" lang="en-US" altLang="en-US" sz="1200"/>
          </a:p>
        </p:txBody>
      </p:sp>
      <p:sp>
        <p:nvSpPr>
          <p:cNvPr id="419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54A123-0276-4AF4-8684-F7CE5BC8FDD3}" type="slidenum">
              <a:rPr kumimoji="0" lang="en-US" altLang="en-US" sz="1200"/>
              <a:pPr/>
              <a:t>148</a:t>
            </a:fld>
            <a:endParaRPr kumimoji="0" lang="en-US" altLang="en-US" sz="1200"/>
          </a:p>
        </p:txBody>
      </p:sp>
      <p:sp>
        <p:nvSpPr>
          <p:cNvPr id="41988" name="Rectangle 2"/>
          <p:cNvSpPr>
            <a:spLocks noGrp="1" noRot="1" noChangeAspect="1" noChangeArrowheads="1" noTextEdit="1"/>
          </p:cNvSpPr>
          <p:nvPr>
            <p:ph type="sldImg"/>
          </p:nvPr>
        </p:nvSpPr>
        <p:spPr>
          <a:xfrm>
            <a:off x="406400" y="698500"/>
            <a:ext cx="6197600" cy="3486150"/>
          </a:xfrm>
          <a:ln/>
        </p:spPr>
      </p:sp>
      <p:sp>
        <p:nvSpPr>
          <p:cNvPr id="41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0218501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58D7C3-81B2-47D6-8C54-3636806C8641}" type="datetime1">
              <a:rPr kumimoji="0" lang="en-US" altLang="en-US" sz="1200"/>
              <a:t>10/18/2023</a:t>
            </a:fld>
            <a:endParaRPr kumimoji="0" lang="en-US" altLang="en-US" sz="1200"/>
          </a:p>
        </p:txBody>
      </p:sp>
      <p:sp>
        <p:nvSpPr>
          <p:cNvPr id="419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54A123-0276-4AF4-8684-F7CE5BC8FDD3}" type="slidenum">
              <a:rPr kumimoji="0" lang="en-US" altLang="en-US" sz="1200"/>
              <a:pPr/>
              <a:t>149</a:t>
            </a:fld>
            <a:endParaRPr kumimoji="0" lang="en-US" altLang="en-US" sz="1200"/>
          </a:p>
        </p:txBody>
      </p:sp>
      <p:sp>
        <p:nvSpPr>
          <p:cNvPr id="41988" name="Rectangle 2"/>
          <p:cNvSpPr>
            <a:spLocks noGrp="1" noRot="1" noChangeAspect="1" noChangeArrowheads="1" noTextEdit="1"/>
          </p:cNvSpPr>
          <p:nvPr>
            <p:ph type="sldImg"/>
          </p:nvPr>
        </p:nvSpPr>
        <p:spPr>
          <a:xfrm>
            <a:off x="406400" y="698500"/>
            <a:ext cx="6197600" cy="3486150"/>
          </a:xfrm>
          <a:ln/>
        </p:spPr>
      </p:sp>
      <p:sp>
        <p:nvSpPr>
          <p:cNvPr id="41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1718288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58D7C3-81B2-47D6-8C54-3636806C8641}" type="datetime1">
              <a:rPr kumimoji="0" lang="en-US" altLang="en-US" sz="1200"/>
              <a:t>10/18/2023</a:t>
            </a:fld>
            <a:endParaRPr kumimoji="0" lang="en-US" altLang="en-US" sz="1200"/>
          </a:p>
        </p:txBody>
      </p:sp>
      <p:sp>
        <p:nvSpPr>
          <p:cNvPr id="419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54A123-0276-4AF4-8684-F7CE5BC8FDD3}" type="slidenum">
              <a:rPr kumimoji="0" lang="en-US" altLang="en-US" sz="1200"/>
              <a:pPr/>
              <a:t>150</a:t>
            </a:fld>
            <a:endParaRPr kumimoji="0" lang="en-US" altLang="en-US" sz="1200"/>
          </a:p>
        </p:txBody>
      </p:sp>
      <p:sp>
        <p:nvSpPr>
          <p:cNvPr id="41988" name="Rectangle 2"/>
          <p:cNvSpPr>
            <a:spLocks noGrp="1" noRot="1" noChangeAspect="1" noChangeArrowheads="1" noTextEdit="1"/>
          </p:cNvSpPr>
          <p:nvPr>
            <p:ph type="sldImg"/>
          </p:nvPr>
        </p:nvSpPr>
        <p:spPr>
          <a:xfrm>
            <a:off x="406400" y="698500"/>
            <a:ext cx="6197600" cy="3486150"/>
          </a:xfrm>
          <a:ln/>
        </p:spPr>
      </p:sp>
      <p:sp>
        <p:nvSpPr>
          <p:cNvPr id="41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307382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alpha val="10000"/>
          </a:schemeClr>
        </a:solidFill>
        <a:effectLst/>
      </p:bgPr>
    </p:bg>
    <p:spTree>
      <p:nvGrpSpPr>
        <p:cNvPr id="1" name=""/>
        <p:cNvGrpSpPr/>
        <p:nvPr/>
      </p:nvGrpSpPr>
      <p:grpSpPr>
        <a:xfrm>
          <a:off x="0" y="0"/>
          <a:ext cx="0" cy="0"/>
          <a:chOff x="0" y="0"/>
          <a:chExt cx="0" cy="0"/>
        </a:xfrm>
      </p:grpSpPr>
      <p:sp>
        <p:nvSpPr>
          <p:cNvPr id="4" name="Line 2"/>
          <p:cNvSpPr>
            <a:spLocks noChangeShapeType="1"/>
          </p:cNvSpPr>
          <p:nvPr/>
        </p:nvSpPr>
        <p:spPr bwMode="auto">
          <a:xfrm>
            <a:off x="-4763" y="3200400"/>
            <a:ext cx="12196763"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pPr>
              <a:defRPr/>
            </a:pPr>
            <a:endParaRPr lang="en-US"/>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dirty="0"/>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dirty="0"/>
              <a:t>Click to edit Master subtitle style</a:t>
            </a:r>
          </a:p>
        </p:txBody>
      </p:sp>
      <p:sp>
        <p:nvSpPr>
          <p:cNvPr id="5" name="Rectangle 6"/>
          <p:cNvSpPr>
            <a:spLocks noGrp="1" noChangeArrowheads="1"/>
          </p:cNvSpPr>
          <p:nvPr>
            <p:ph type="dt" sz="quarter" idx="10"/>
          </p:nvPr>
        </p:nvSpPr>
        <p:spPr/>
        <p:txBody>
          <a:bodyPr/>
          <a:lstStyle>
            <a:lvl1pPr>
              <a:defRPr>
                <a:solidFill>
                  <a:schemeClr val="hlink"/>
                </a:solidFill>
              </a:defRPr>
            </a:lvl1pPr>
          </a:lstStyle>
          <a:p>
            <a:pPr>
              <a:defRPr/>
            </a:pPr>
            <a:fld id="{00C0A144-9CA5-40EF-BA71-CB2089FF9C17}" type="datetime4">
              <a:rPr lang="en-US"/>
              <a:pPr>
                <a:defRPr/>
              </a:pPr>
              <a:t>October 18, 2023</a:t>
            </a:fld>
            <a:endParaRPr lang="en-US" altLang="en-US"/>
          </a:p>
        </p:txBody>
      </p:sp>
      <p:sp>
        <p:nvSpPr>
          <p:cNvPr id="6" name="Rectangle 5"/>
          <p:cNvSpPr>
            <a:spLocks noGrp="1" noChangeArrowheads="1"/>
          </p:cNvSpPr>
          <p:nvPr>
            <p:ph type="sldNum" sz="quarter" idx="11"/>
          </p:nvPr>
        </p:nvSpPr>
        <p:spPr/>
        <p:txBody>
          <a:bodyPr/>
          <a:lstStyle>
            <a:lvl1pPr>
              <a:defRPr>
                <a:solidFill>
                  <a:schemeClr val="hlink"/>
                </a:solidFill>
              </a:defRPr>
            </a:lvl1pPr>
          </a:lstStyle>
          <a:p>
            <a:pPr>
              <a:defRPr/>
            </a:pPr>
            <a:fld id="{8F8E2C84-0743-4BBC-99D9-184B50FD9F4C}" type="slidenum">
              <a:rPr lang="en-US" altLang="en-US"/>
              <a:pPr>
                <a:defRPr/>
              </a:pPr>
              <a:t>‹#›</a:t>
            </a:fld>
            <a:endParaRPr lang="en-US" altLang="en-US"/>
          </a:p>
        </p:txBody>
      </p:sp>
    </p:spTree>
    <p:extLst>
      <p:ext uri="{BB962C8B-B14F-4D97-AF65-F5344CB8AC3E}">
        <p14:creationId xmlns:p14="http://schemas.microsoft.com/office/powerpoint/2010/main" val="142666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fld id="{5DCABE72-A00B-4BEE-8D22-E461BD19BF31}" type="datetime4">
              <a:rPr lang="en-US"/>
              <a:pPr>
                <a:defRPr/>
              </a:pPr>
              <a:t>October 18, 2023</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A238258E-FD5F-4451-BCA9-85E751BC2E18}" type="slidenum">
              <a:rPr lang="en-US" altLang="en-US"/>
              <a:pPr>
                <a:defRPr/>
              </a:pPr>
              <a:t>‹#›</a:t>
            </a:fld>
            <a:endParaRPr lang="en-US" altLang="en-US"/>
          </a:p>
        </p:txBody>
      </p:sp>
    </p:spTree>
    <p:extLst>
      <p:ext uri="{BB962C8B-B14F-4D97-AF65-F5344CB8AC3E}">
        <p14:creationId xmlns:p14="http://schemas.microsoft.com/office/powerpoint/2010/main" val="244162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lvl1pPr>
          </a:lstStyle>
          <a:p>
            <a:pPr>
              <a:defRPr/>
            </a:pPr>
            <a:fld id="{BE35688F-0802-4FFA-8569-61CB52898F13}" type="datetime4">
              <a:rPr lang="en-US"/>
              <a:pPr>
                <a:defRPr/>
              </a:pPr>
              <a:t>October 18, 2023</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02F0A17A-396B-4954-9F3A-182BCB876E47}" type="slidenum">
              <a:rPr lang="en-US" altLang="en-US"/>
              <a:pPr>
                <a:defRPr/>
              </a:pPr>
              <a:t>‹#›</a:t>
            </a:fld>
            <a:endParaRPr lang="en-US" altLang="en-US"/>
          </a:p>
        </p:txBody>
      </p:sp>
    </p:spTree>
    <p:extLst>
      <p:ext uri="{BB962C8B-B14F-4D97-AF65-F5344CB8AC3E}">
        <p14:creationId xmlns:p14="http://schemas.microsoft.com/office/powerpoint/2010/main" val="300977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p:txBody>
          <a:bodyPr/>
          <a:lstStyle>
            <a:lvl1pPr>
              <a:defRPr/>
            </a:lvl1pPr>
          </a:lstStyle>
          <a:p>
            <a:pPr>
              <a:defRPr/>
            </a:pPr>
            <a:fld id="{62C17475-81E7-4A01-8AB2-BEF6BF923142}" type="datetime4">
              <a:rPr lang="en-US"/>
              <a:pPr>
                <a:defRPr/>
              </a:pPr>
              <a:t>October 18, 2023</a:t>
            </a:fld>
            <a:endParaRPr lang="en-US" altLang="en-US" dirty="0">
              <a:solidFill>
                <a:schemeClr val="bg2"/>
              </a:solidFill>
            </a:endParaRPr>
          </a:p>
        </p:txBody>
      </p:sp>
      <p:sp>
        <p:nvSpPr>
          <p:cNvPr id="7" name="Footer Placeholder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8" name="Rectangle 7"/>
          <p:cNvSpPr>
            <a:spLocks noGrp="1" noChangeArrowheads="1"/>
          </p:cNvSpPr>
          <p:nvPr>
            <p:ph type="sldNum" sz="quarter" idx="12"/>
          </p:nvPr>
        </p:nvSpPr>
        <p:spPr/>
        <p:txBody>
          <a:bodyPr/>
          <a:lstStyle>
            <a:lvl1pPr>
              <a:defRPr/>
            </a:lvl1pPr>
          </a:lstStyle>
          <a:p>
            <a:pPr>
              <a:defRPr/>
            </a:pPr>
            <a:fld id="{4201A5B6-F3C4-4BB7-BEC1-F8A22754DE93}" type="slidenum">
              <a:rPr lang="en-US" altLang="en-US"/>
              <a:pPr>
                <a:defRPr/>
              </a:pPr>
              <a:t>‹#›</a:t>
            </a:fld>
            <a:endParaRPr lang="en-US" altLang="en-US"/>
          </a:p>
        </p:txBody>
      </p:sp>
    </p:spTree>
    <p:extLst>
      <p:ext uri="{BB962C8B-B14F-4D97-AF65-F5344CB8AC3E}">
        <p14:creationId xmlns:p14="http://schemas.microsoft.com/office/powerpoint/2010/main" val="135025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fld id="{BDA4CA22-AB5D-42E6-AA0D-D29944CB9CB0}" type="datetime4">
              <a:rPr lang="en-US"/>
              <a:pPr>
                <a:defRPr/>
              </a:pPr>
              <a:t>October 18, 2023</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F202ECFA-99E1-4A43-82F1-ABB33DFEC844}" type="slidenum">
              <a:rPr lang="en-US" altLang="en-US"/>
              <a:pPr>
                <a:defRPr/>
              </a:pPr>
              <a:t>‹#›</a:t>
            </a:fld>
            <a:endParaRPr lang="en-US" altLang="en-US"/>
          </a:p>
        </p:txBody>
      </p:sp>
    </p:spTree>
    <p:extLst>
      <p:ext uri="{BB962C8B-B14F-4D97-AF65-F5344CB8AC3E}">
        <p14:creationId xmlns:p14="http://schemas.microsoft.com/office/powerpoint/2010/main" val="25773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CB61A64-E55D-445F-9BF2-F313F51CC73E}" type="datetime4">
              <a:rPr lang="en-US"/>
              <a:pPr>
                <a:defRPr/>
              </a:pPr>
              <a:t>October 18, 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2A558D-545B-47C6-A92D-DA2C8A937CFF}" type="slidenum">
              <a:rPr lang="en-US"/>
              <a:pPr>
                <a:defRPr/>
              </a:pPr>
              <a:t>‹#›</a:t>
            </a:fld>
            <a:endParaRPr lang="en-US"/>
          </a:p>
        </p:txBody>
      </p:sp>
    </p:spTree>
    <p:extLst>
      <p:ext uri="{BB962C8B-B14F-4D97-AF65-F5344CB8AC3E}">
        <p14:creationId xmlns:p14="http://schemas.microsoft.com/office/powerpoint/2010/main" val="277598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A13FB4-4682-41ED-9269-398DA399AB3E}" type="datetime4">
              <a:rPr lang="en-US"/>
              <a:pPr>
                <a:defRPr/>
              </a:pPr>
              <a:t>October 18, 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9C4A20-6E27-467E-A82B-83AD515946BA}" type="slidenum">
              <a:rPr lang="en-US"/>
              <a:pPr>
                <a:defRPr/>
              </a:pPr>
              <a:t>‹#›</a:t>
            </a:fld>
            <a:endParaRPr lang="en-US"/>
          </a:p>
        </p:txBody>
      </p:sp>
    </p:spTree>
    <p:extLst>
      <p:ext uri="{BB962C8B-B14F-4D97-AF65-F5344CB8AC3E}">
        <p14:creationId xmlns:p14="http://schemas.microsoft.com/office/powerpoint/2010/main" val="238187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4F6CFB3-CE2E-4B14-8F75-1E4CD0EE53B3}" type="datetime4">
              <a:rPr lang="en-US"/>
              <a:pPr>
                <a:defRPr/>
              </a:pPr>
              <a:t>October 18, 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0003EE-89BB-4EEE-859A-101CADE6F8C6}" type="slidenum">
              <a:rPr lang="en-US"/>
              <a:pPr>
                <a:defRPr/>
              </a:pPr>
              <a:t>‹#›</a:t>
            </a:fld>
            <a:endParaRPr lang="en-US"/>
          </a:p>
        </p:txBody>
      </p:sp>
    </p:spTree>
    <p:extLst>
      <p:ext uri="{BB962C8B-B14F-4D97-AF65-F5344CB8AC3E}">
        <p14:creationId xmlns:p14="http://schemas.microsoft.com/office/powerpoint/2010/main" val="3590620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0CEDC97-25E2-4BF8-9946-9AE8D05A1F1A}" type="datetime4">
              <a:rPr lang="en-US"/>
              <a:pPr>
                <a:defRPr/>
              </a:pPr>
              <a:t>October 18, 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8E9E66-912C-4FA1-95DC-3781E8ED6003}" type="slidenum">
              <a:rPr lang="en-US"/>
              <a:pPr>
                <a:defRPr/>
              </a:pPr>
              <a:t>‹#›</a:t>
            </a:fld>
            <a:endParaRPr lang="en-US"/>
          </a:p>
        </p:txBody>
      </p:sp>
    </p:spTree>
    <p:extLst>
      <p:ext uri="{BB962C8B-B14F-4D97-AF65-F5344CB8AC3E}">
        <p14:creationId xmlns:p14="http://schemas.microsoft.com/office/powerpoint/2010/main" val="367086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A11129-4AC1-49EB-AEDE-C295F4D161E9}" type="datetime4">
              <a:rPr lang="en-US"/>
              <a:pPr>
                <a:defRPr/>
              </a:pPr>
              <a:t>October 18, 2023</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9DDFA7-FD3F-4D6A-8468-A15361F7C880}" type="slidenum">
              <a:rPr lang="en-US"/>
              <a:pPr>
                <a:defRPr/>
              </a:pPr>
              <a:t>‹#›</a:t>
            </a:fld>
            <a:endParaRPr lang="en-US"/>
          </a:p>
        </p:txBody>
      </p:sp>
    </p:spTree>
    <p:extLst>
      <p:ext uri="{BB962C8B-B14F-4D97-AF65-F5344CB8AC3E}">
        <p14:creationId xmlns:p14="http://schemas.microsoft.com/office/powerpoint/2010/main" val="368394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F205AC1-7423-43ED-9D13-9D41F5090378}" type="datetime4">
              <a:rPr lang="en-US"/>
              <a:pPr>
                <a:defRPr/>
              </a:pPr>
              <a:t>October 18, 2023</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D1209A-7E61-4B13-9109-E589F9827431}" type="slidenum">
              <a:rPr lang="en-US"/>
              <a:pPr>
                <a:defRPr/>
              </a:pPr>
              <a:t>‹#›</a:t>
            </a:fld>
            <a:endParaRPr lang="en-US"/>
          </a:p>
        </p:txBody>
      </p:sp>
    </p:spTree>
    <p:extLst>
      <p:ext uri="{BB962C8B-B14F-4D97-AF65-F5344CB8AC3E}">
        <p14:creationId xmlns:p14="http://schemas.microsoft.com/office/powerpoint/2010/main" val="321365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2">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200"/>
            </a:lvl3pPr>
            <a:lvl4pPr marL="1600200" indent="-228600">
              <a:buFont typeface="Wingdings" panose="05000000000000000000" pitchFamily="2" charset="2"/>
              <a:buChar char="§"/>
              <a:defRPr sz="3200"/>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p:txBody>
          <a:bodyPr/>
          <a:lstStyle>
            <a:lvl1pPr>
              <a:defRPr/>
            </a:lvl1pPr>
          </a:lstStyle>
          <a:p>
            <a:pPr>
              <a:defRPr/>
            </a:pPr>
            <a:fld id="{3BA02DFA-02C6-4638-89D4-9E98CDF503C0}" type="datetime4">
              <a:rPr lang="en-US"/>
              <a:pPr>
                <a:defRPr/>
              </a:pPr>
              <a:t>October 18, 2023</a:t>
            </a:fld>
            <a:endParaRPr lang="en-US" altLang="en-US">
              <a:solidFill>
                <a:schemeClr val="bg2"/>
              </a:solidFill>
            </a:endParaRPr>
          </a:p>
        </p:txBody>
      </p:sp>
      <p:sp>
        <p:nvSpPr>
          <p:cNvPr id="5" name="Rectangle 4"/>
          <p:cNvSpPr>
            <a:spLocks noGrp="1" noChangeArrowheads="1"/>
          </p:cNvSpPr>
          <p:nvPr>
            <p:ph type="sldNum" sz="quarter" idx="11"/>
          </p:nvPr>
        </p:nvSpPr>
        <p:spPr/>
        <p:txBody>
          <a:bodyPr/>
          <a:lstStyle>
            <a:lvl1pPr>
              <a:defRPr/>
            </a:lvl1pPr>
          </a:lstStyle>
          <a:p>
            <a:pPr>
              <a:defRPr/>
            </a:pPr>
            <a:fld id="{BC03FDE9-4CFE-4421-A501-434F5F61D1E4}" type="slidenum">
              <a:rPr lang="en-US" altLang="en-US"/>
              <a:pPr>
                <a:defRPr/>
              </a:pPr>
              <a:t>‹#›</a:t>
            </a:fld>
            <a:endParaRPr lang="en-US" altLang="en-US"/>
          </a:p>
        </p:txBody>
      </p:sp>
    </p:spTree>
    <p:extLst>
      <p:ext uri="{BB962C8B-B14F-4D97-AF65-F5344CB8AC3E}">
        <p14:creationId xmlns:p14="http://schemas.microsoft.com/office/powerpoint/2010/main" val="4082913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917851-BEA3-4BF7-A8AF-DDD7C0D28D98}" type="datetime4">
              <a:rPr lang="en-US"/>
              <a:pPr>
                <a:defRPr/>
              </a:pPr>
              <a:t>October 18, 2023</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1ACD7F-0A8A-4343-9247-A1AE8F5C6088}" type="slidenum">
              <a:rPr lang="en-US"/>
              <a:pPr>
                <a:defRPr/>
              </a:pPr>
              <a:t>‹#›</a:t>
            </a:fld>
            <a:endParaRPr lang="en-US"/>
          </a:p>
        </p:txBody>
      </p:sp>
    </p:spTree>
    <p:extLst>
      <p:ext uri="{BB962C8B-B14F-4D97-AF65-F5344CB8AC3E}">
        <p14:creationId xmlns:p14="http://schemas.microsoft.com/office/powerpoint/2010/main" val="3916459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E6E712-EF3B-4B31-AD6B-13C9C7073A30}" type="datetime4">
              <a:rPr lang="en-US"/>
              <a:pPr>
                <a:defRPr/>
              </a:pPr>
              <a:t>October 18, 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9A996E-9E68-4294-9FDD-0D3C9BF5F02D}" type="slidenum">
              <a:rPr lang="en-US"/>
              <a:pPr>
                <a:defRPr/>
              </a:pPr>
              <a:t>‹#›</a:t>
            </a:fld>
            <a:endParaRPr lang="en-US"/>
          </a:p>
        </p:txBody>
      </p:sp>
    </p:spTree>
    <p:extLst>
      <p:ext uri="{BB962C8B-B14F-4D97-AF65-F5344CB8AC3E}">
        <p14:creationId xmlns:p14="http://schemas.microsoft.com/office/powerpoint/2010/main" val="318829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685E838-075F-446A-BFEE-D392A06DB13E}" type="datetime4">
              <a:rPr lang="en-US"/>
              <a:pPr>
                <a:defRPr/>
              </a:pPr>
              <a:t>October 18, 2023</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B65055-6114-4D36-8439-B3562715F6FB}" type="slidenum">
              <a:rPr lang="en-US"/>
              <a:pPr>
                <a:defRPr/>
              </a:pPr>
              <a:t>‹#›</a:t>
            </a:fld>
            <a:endParaRPr lang="en-US"/>
          </a:p>
        </p:txBody>
      </p:sp>
    </p:spTree>
    <p:extLst>
      <p:ext uri="{BB962C8B-B14F-4D97-AF65-F5344CB8AC3E}">
        <p14:creationId xmlns:p14="http://schemas.microsoft.com/office/powerpoint/2010/main" val="1076119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6799E62-F8EB-4C0F-8921-40F31A908B71}" type="datetime4">
              <a:rPr lang="en-US"/>
              <a:pPr>
                <a:defRPr/>
              </a:pPr>
              <a:t>October 18, 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B889DA-ECA5-4C6B-9A5A-45309617AC82}" type="slidenum">
              <a:rPr lang="en-US"/>
              <a:pPr>
                <a:defRPr/>
              </a:pPr>
              <a:t>‹#›</a:t>
            </a:fld>
            <a:endParaRPr lang="en-US"/>
          </a:p>
        </p:txBody>
      </p:sp>
    </p:spTree>
    <p:extLst>
      <p:ext uri="{BB962C8B-B14F-4D97-AF65-F5344CB8AC3E}">
        <p14:creationId xmlns:p14="http://schemas.microsoft.com/office/powerpoint/2010/main" val="3542510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8888F6E-C648-407D-AFAC-A8EE81AE8784}" type="datetime4">
              <a:rPr lang="en-US"/>
              <a:pPr>
                <a:defRPr/>
              </a:pPr>
              <a:t>October 18, 2023</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41FE80-744B-44BB-BAEB-797EBDE08034}" type="slidenum">
              <a:rPr lang="en-US"/>
              <a:pPr>
                <a:defRPr/>
              </a:pPr>
              <a:t>‹#›</a:t>
            </a:fld>
            <a:endParaRPr lang="en-US"/>
          </a:p>
        </p:txBody>
      </p:sp>
    </p:spTree>
    <p:extLst>
      <p:ext uri="{BB962C8B-B14F-4D97-AF65-F5344CB8AC3E}">
        <p14:creationId xmlns:p14="http://schemas.microsoft.com/office/powerpoint/2010/main" val="309889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fld id="{E329875D-7486-496C-A37B-6DE42241A533}" type="datetime4">
              <a:rPr lang="en-US"/>
              <a:pPr>
                <a:defRPr/>
              </a:pPr>
              <a:t>October 18, 2023</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475EFA1D-33DB-4F79-B79B-337EC801B114}" type="slidenum">
              <a:rPr lang="en-US" altLang="en-US"/>
              <a:pPr>
                <a:defRPr/>
              </a:pPr>
              <a:t>‹#›</a:t>
            </a:fld>
            <a:endParaRPr lang="en-US" altLang="en-US"/>
          </a:p>
        </p:txBody>
      </p:sp>
    </p:spTree>
    <p:extLst>
      <p:ext uri="{BB962C8B-B14F-4D97-AF65-F5344CB8AC3E}">
        <p14:creationId xmlns:p14="http://schemas.microsoft.com/office/powerpoint/2010/main" val="49977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vl1pPr>
          </a:lstStyle>
          <a:p>
            <a:pPr>
              <a:defRPr/>
            </a:pPr>
            <a:fld id="{D44C04FE-6587-4B5D-81C3-E86DEF588904}" type="datetime4">
              <a:rPr lang="en-US"/>
              <a:pPr>
                <a:defRPr/>
              </a:pPr>
              <a:t>October 18, 2023</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96795686-6F3D-48C4-BCA9-D8C1E1CC5471}" type="slidenum">
              <a:rPr lang="en-US" altLang="en-US"/>
              <a:pPr>
                <a:defRPr/>
              </a:pPr>
              <a:t>‹#›</a:t>
            </a:fld>
            <a:endParaRPr lang="en-US" altLang="en-US"/>
          </a:p>
        </p:txBody>
      </p:sp>
    </p:spTree>
    <p:extLst>
      <p:ext uri="{BB962C8B-B14F-4D97-AF65-F5344CB8AC3E}">
        <p14:creationId xmlns:p14="http://schemas.microsoft.com/office/powerpoint/2010/main" val="374928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fld id="{25D329F2-B348-442E-9FFB-D1B4B25A0A17}" type="datetime4">
              <a:rPr lang="en-US"/>
              <a:pPr>
                <a:defRPr/>
              </a:pPr>
              <a:t>October 18, 2023</a:t>
            </a:fld>
            <a:endParaRPr lang="en-US" altLang="en-US" dirty="0">
              <a:solidFill>
                <a:schemeClr val="bg2"/>
              </a:solidFill>
            </a:endParaRPr>
          </a:p>
        </p:txBody>
      </p:sp>
      <p:sp>
        <p:nvSpPr>
          <p:cNvPr id="8"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9" name="Rectangle 7"/>
          <p:cNvSpPr>
            <a:spLocks noGrp="1" noChangeArrowheads="1"/>
          </p:cNvSpPr>
          <p:nvPr>
            <p:ph type="sldNum" sz="quarter" idx="12"/>
          </p:nvPr>
        </p:nvSpPr>
        <p:spPr/>
        <p:txBody>
          <a:bodyPr/>
          <a:lstStyle>
            <a:lvl1pPr>
              <a:defRPr/>
            </a:lvl1pPr>
          </a:lstStyle>
          <a:p>
            <a:pPr>
              <a:defRPr/>
            </a:pPr>
            <a:fld id="{191F6C75-ECE9-475C-B489-BC0C3F19298E}" type="slidenum">
              <a:rPr lang="en-US" altLang="en-US"/>
              <a:pPr>
                <a:defRPr/>
              </a:pPr>
              <a:t>‹#›</a:t>
            </a:fld>
            <a:endParaRPr lang="en-US" altLang="en-US"/>
          </a:p>
        </p:txBody>
      </p:sp>
    </p:spTree>
    <p:extLst>
      <p:ext uri="{BB962C8B-B14F-4D97-AF65-F5344CB8AC3E}">
        <p14:creationId xmlns:p14="http://schemas.microsoft.com/office/powerpoint/2010/main" val="76066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bg2">
            <a:alpha val="1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fld id="{7F0E878F-EA39-4C2E-9970-394B6CAB1478}" type="datetime4">
              <a:rPr lang="en-US"/>
              <a:pPr>
                <a:defRPr/>
              </a:pPr>
              <a:t>October 18, 2023</a:t>
            </a:fld>
            <a:endParaRPr lang="en-US" altLang="en-US" dirty="0">
              <a:solidFill>
                <a:schemeClr val="bg2"/>
              </a:solidFill>
            </a:endParaRPr>
          </a:p>
        </p:txBody>
      </p:sp>
      <p:sp>
        <p:nvSpPr>
          <p:cNvPr id="4"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5" name="Rectangle 7"/>
          <p:cNvSpPr>
            <a:spLocks noGrp="1" noChangeArrowheads="1"/>
          </p:cNvSpPr>
          <p:nvPr>
            <p:ph type="sldNum" sz="quarter" idx="12"/>
          </p:nvPr>
        </p:nvSpPr>
        <p:spPr/>
        <p:txBody>
          <a:bodyPr/>
          <a:lstStyle>
            <a:lvl1pPr>
              <a:defRPr/>
            </a:lvl1pPr>
          </a:lstStyle>
          <a:p>
            <a:pPr>
              <a:defRPr/>
            </a:pPr>
            <a:fld id="{B32496E5-8FFA-4061-92C3-71B1BA3DDA51}" type="slidenum">
              <a:rPr lang="en-US" altLang="en-US"/>
              <a:pPr>
                <a:defRPr/>
              </a:pPr>
              <a:t>‹#›</a:t>
            </a:fld>
            <a:endParaRPr lang="en-US" altLang="en-US"/>
          </a:p>
        </p:txBody>
      </p:sp>
    </p:spTree>
    <p:extLst>
      <p:ext uri="{BB962C8B-B14F-4D97-AF65-F5344CB8AC3E}">
        <p14:creationId xmlns:p14="http://schemas.microsoft.com/office/powerpoint/2010/main" val="423146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fld id="{A8047DC0-EB30-4B3A-AABE-7E05E0B31B3B}" type="datetime4">
              <a:rPr lang="en-US"/>
              <a:pPr>
                <a:defRPr/>
              </a:pPr>
              <a:t>October 18, 2023</a:t>
            </a:fld>
            <a:endParaRPr lang="en-US" altLang="en-US" dirty="0">
              <a:solidFill>
                <a:schemeClr val="bg2"/>
              </a:solidFill>
            </a:endParaRPr>
          </a:p>
        </p:txBody>
      </p:sp>
      <p:sp>
        <p:nvSpPr>
          <p:cNvPr id="3"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4" name="Rectangle 7"/>
          <p:cNvSpPr>
            <a:spLocks noGrp="1" noChangeArrowheads="1"/>
          </p:cNvSpPr>
          <p:nvPr>
            <p:ph type="sldNum" sz="quarter" idx="12"/>
          </p:nvPr>
        </p:nvSpPr>
        <p:spPr/>
        <p:txBody>
          <a:bodyPr/>
          <a:lstStyle>
            <a:lvl1pPr>
              <a:defRPr/>
            </a:lvl1pPr>
          </a:lstStyle>
          <a:p>
            <a:pPr>
              <a:defRPr/>
            </a:pPr>
            <a:fld id="{24C21867-5838-4AB1-82B9-E47C7DA36B59}" type="slidenum">
              <a:rPr lang="en-US" altLang="en-US"/>
              <a:pPr>
                <a:defRPr/>
              </a:pPr>
              <a:t>‹#›</a:t>
            </a:fld>
            <a:endParaRPr lang="en-US" altLang="en-US"/>
          </a:p>
        </p:txBody>
      </p:sp>
    </p:spTree>
    <p:extLst>
      <p:ext uri="{BB962C8B-B14F-4D97-AF65-F5344CB8AC3E}">
        <p14:creationId xmlns:p14="http://schemas.microsoft.com/office/powerpoint/2010/main" val="44203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EB29D74-CB06-4A77-8DB8-0A977A7E0029}" type="datetime4">
              <a:rPr lang="en-US"/>
              <a:pPr>
                <a:defRPr/>
              </a:pPr>
              <a:t>October 18, 2023</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AB954077-3D17-4357-9835-26FB285CFBC9}" type="slidenum">
              <a:rPr lang="en-US" altLang="en-US"/>
              <a:pPr>
                <a:defRPr/>
              </a:pPr>
              <a:t>‹#›</a:t>
            </a:fld>
            <a:endParaRPr lang="en-US" altLang="en-US"/>
          </a:p>
        </p:txBody>
      </p:sp>
    </p:spTree>
    <p:extLst>
      <p:ext uri="{BB962C8B-B14F-4D97-AF65-F5344CB8AC3E}">
        <p14:creationId xmlns:p14="http://schemas.microsoft.com/office/powerpoint/2010/main" val="36938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74CE224-DED2-4CD1-AC21-F3080FE47CB5}" type="datetime4">
              <a:rPr lang="en-US"/>
              <a:pPr>
                <a:defRPr/>
              </a:pPr>
              <a:t>October 18, 2023</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25D17707-3908-48D0-952F-C787BB50C527}" type="slidenum">
              <a:rPr lang="en-US" altLang="en-US"/>
              <a:pPr>
                <a:defRPr/>
              </a:pPr>
              <a:t>‹#›</a:t>
            </a:fld>
            <a:endParaRPr lang="en-US" altLang="en-US"/>
          </a:p>
        </p:txBody>
      </p:sp>
    </p:spTree>
    <p:extLst>
      <p:ext uri="{BB962C8B-B14F-4D97-AF65-F5344CB8AC3E}">
        <p14:creationId xmlns:p14="http://schemas.microsoft.com/office/powerpoint/2010/main" val="19485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C561878C-251A-4F5B-B74A-ACA28F612672}" type="datetime4">
              <a:rPr lang="en-US"/>
              <a:pPr>
                <a:defRPr/>
              </a:pPr>
              <a:t>October 18, 2023</a:t>
            </a:fld>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pPr>
              <a:defRPr/>
            </a:pPr>
            <a:fld id="{5710A507-AB75-48C3-BB61-5E47FAE343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 id="2147484935" r:id="rId12"/>
    <p:sldLayoutId id="2147484936"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solidFill>
                <a:latin typeface="Arial" pitchFamily="34" charset="0"/>
                <a:cs typeface="Arial" pitchFamily="34" charset="0"/>
              </a:defRPr>
            </a:lvl1pPr>
          </a:lstStyle>
          <a:p>
            <a:pPr>
              <a:defRPr/>
            </a:pPr>
            <a:fld id="{1DEE0716-1A4A-41D7-8CDF-AB246C894936}" type="datetime4">
              <a:rPr lang="en-US"/>
              <a:pPr>
                <a:defRPr/>
              </a:pPr>
              <a:t>October 18, 2023</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A4CEDE50-698D-4EB3-A7A3-BFEF3DBDA9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Lst>
  <p:hf hdr="0" ftr="0"/>
  <p:txStyles>
    <p:titleStyle>
      <a:lvl1pPr algn="ctr" rtl="0" eaLnBrk="0" fontAlgn="base" hangingPunct="0">
        <a:spcBef>
          <a:spcPct val="0"/>
        </a:spcBef>
        <a:spcAft>
          <a:spcPct val="0"/>
        </a:spcAft>
        <a:defRPr sz="4800" b="1" kern="1200">
          <a:solidFill>
            <a:schemeClr val="bg1"/>
          </a:solidFill>
          <a:latin typeface="Helvetica" pitchFamily="34" charset="0"/>
          <a:ea typeface="+mj-ea"/>
          <a:cs typeface="+mj-cs"/>
        </a:defRPr>
      </a:lvl1pPr>
      <a:lvl2pPr algn="ctr" rtl="0" eaLnBrk="0" fontAlgn="base" hangingPunct="0">
        <a:spcBef>
          <a:spcPct val="0"/>
        </a:spcBef>
        <a:spcAft>
          <a:spcPct val="0"/>
        </a:spcAft>
        <a:defRPr sz="4800" b="1">
          <a:solidFill>
            <a:schemeClr val="bg1"/>
          </a:solidFill>
          <a:latin typeface="Helvetica" pitchFamily="34" charset="0"/>
        </a:defRPr>
      </a:lvl2pPr>
      <a:lvl3pPr algn="ctr" rtl="0" eaLnBrk="0" fontAlgn="base" hangingPunct="0">
        <a:spcBef>
          <a:spcPct val="0"/>
        </a:spcBef>
        <a:spcAft>
          <a:spcPct val="0"/>
        </a:spcAft>
        <a:defRPr sz="4800" b="1">
          <a:solidFill>
            <a:schemeClr val="bg1"/>
          </a:solidFill>
          <a:latin typeface="Helvetica" pitchFamily="34" charset="0"/>
        </a:defRPr>
      </a:lvl3pPr>
      <a:lvl4pPr algn="ctr" rtl="0" eaLnBrk="0" fontAlgn="base" hangingPunct="0">
        <a:spcBef>
          <a:spcPct val="0"/>
        </a:spcBef>
        <a:spcAft>
          <a:spcPct val="0"/>
        </a:spcAft>
        <a:defRPr sz="4800" b="1">
          <a:solidFill>
            <a:schemeClr val="bg1"/>
          </a:solidFill>
          <a:latin typeface="Helvetica" pitchFamily="34" charset="0"/>
        </a:defRPr>
      </a:lvl4pPr>
      <a:lvl5pPr algn="ctr" rtl="0" eaLnBrk="0" fontAlgn="base" hangingPunct="0">
        <a:spcBef>
          <a:spcPct val="0"/>
        </a:spcBef>
        <a:spcAft>
          <a:spcPct val="0"/>
        </a:spcAft>
        <a:defRPr sz="4800" b="1">
          <a:solidFill>
            <a:schemeClr val="bg1"/>
          </a:solidFill>
          <a:latin typeface="Helvetica" pitchFamily="34" charset="0"/>
        </a:defRPr>
      </a:lvl5pPr>
      <a:lvl6pPr marL="457200" algn="ctr" rtl="0" fontAlgn="base">
        <a:spcBef>
          <a:spcPct val="0"/>
        </a:spcBef>
        <a:spcAft>
          <a:spcPct val="0"/>
        </a:spcAft>
        <a:defRPr sz="4800" b="1">
          <a:solidFill>
            <a:schemeClr val="bg1"/>
          </a:solidFill>
          <a:latin typeface="Helvetica" pitchFamily="34" charset="0"/>
        </a:defRPr>
      </a:lvl6pPr>
      <a:lvl7pPr marL="914400" algn="ctr" rtl="0" fontAlgn="base">
        <a:spcBef>
          <a:spcPct val="0"/>
        </a:spcBef>
        <a:spcAft>
          <a:spcPct val="0"/>
        </a:spcAft>
        <a:defRPr sz="4800" b="1">
          <a:solidFill>
            <a:schemeClr val="bg1"/>
          </a:solidFill>
          <a:latin typeface="Helvetica" pitchFamily="34" charset="0"/>
        </a:defRPr>
      </a:lvl7pPr>
      <a:lvl8pPr marL="1371600" algn="ctr" rtl="0" fontAlgn="base">
        <a:spcBef>
          <a:spcPct val="0"/>
        </a:spcBef>
        <a:spcAft>
          <a:spcPct val="0"/>
        </a:spcAft>
        <a:defRPr sz="4800" b="1">
          <a:solidFill>
            <a:schemeClr val="bg1"/>
          </a:solidFill>
          <a:latin typeface="Helvetica" pitchFamily="34" charset="0"/>
        </a:defRPr>
      </a:lvl8pPr>
      <a:lvl9pPr marL="1828800" algn="ctr" rtl="0" fontAlgn="base">
        <a:spcBef>
          <a:spcPct val="0"/>
        </a:spcBef>
        <a:spcAft>
          <a:spcPct val="0"/>
        </a:spcAft>
        <a:defRPr sz="4800" b="1">
          <a:solidFill>
            <a:schemeClr val="bg1"/>
          </a:solidFill>
          <a:latin typeface="Helvetic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CC009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7.tmp"/><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90.emf"/></Relationships>
</file>

<file path=ppt/slides/_rels/slide10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92.tmp"/></Relationships>
</file>

<file path=ppt/slides/_rels/slide104.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94.tmp"/></Relationships>
</file>

<file path=ppt/slides/_rels/slide105.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96.emf"/></Relationships>
</file>

<file path=ppt/slides/_rels/slide106.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10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tmp"/><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image" Target="../media/image106.tmp"/><Relationship Id="rId5" Type="http://schemas.openxmlformats.org/officeDocument/2006/relationships/image" Target="../media/image105.tmp"/><Relationship Id="rId4" Type="http://schemas.openxmlformats.org/officeDocument/2006/relationships/image" Target="../media/image104.tmp"/></Relationships>
</file>

<file path=ppt/slides/_rels/slide11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1.xml"/><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image" Target="../media/image108.png"/></Relationships>
</file>

<file path=ppt/slides/_rels/slide112.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111.emf"/></Relationships>
</file>

<file path=ppt/slides/_rels/slide113.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113.emf"/></Relationships>
</file>

<file path=ppt/slides/_rels/slide114.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114.emf"/></Relationships>
</file>

<file path=ppt/slides/_rels/slide115.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85.xml"/><Relationship Id="rId1" Type="http://schemas.openxmlformats.org/officeDocument/2006/relationships/slideLayout" Target="../slideLayouts/slideLayout6.xml"/><Relationship Id="rId5" Type="http://schemas.openxmlformats.org/officeDocument/2006/relationships/image" Target="../media/image116.emf"/><Relationship Id="rId4" Type="http://schemas.openxmlformats.org/officeDocument/2006/relationships/image" Target="../media/image115.emf"/></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7.emf"/><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7.emf"/><Relationship Id="rId1" Type="http://schemas.openxmlformats.org/officeDocument/2006/relationships/slideLayout" Target="../slideLayouts/slideLayout6.xml"/><Relationship Id="rId4" Type="http://schemas.openxmlformats.org/officeDocument/2006/relationships/image" Target="../media/image121.emf"/></Relationships>
</file>

<file path=ppt/slides/_rels/slide126.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image" Target="../media/image129.emf"/><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29.emf"/><Relationship Id="rId1" Type="http://schemas.openxmlformats.org/officeDocument/2006/relationships/slideLayout" Target="../slideLayouts/slideLayout6.xml"/><Relationship Id="rId4" Type="http://schemas.openxmlformats.org/officeDocument/2006/relationships/image" Target="../media/image132.emf"/></Relationships>
</file>

<file path=ppt/slides/_rels/slide135.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3.emf"/><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image" Target="../media/image136.emf"/><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39.emf"/><Relationship Id="rId1" Type="http://schemas.openxmlformats.org/officeDocument/2006/relationships/slideLayout" Target="../slideLayouts/slideLayout6.xml"/><Relationship Id="rId4" Type="http://schemas.openxmlformats.org/officeDocument/2006/relationships/image" Target="../media/image142.emf"/></Relationships>
</file>

<file path=ppt/slides/_rels/slide141.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image" Target="../media/image139.emf"/><Relationship Id="rId1" Type="http://schemas.openxmlformats.org/officeDocument/2006/relationships/slideLayout" Target="../slideLayouts/slideLayout6.xml"/><Relationship Id="rId4" Type="http://schemas.openxmlformats.org/officeDocument/2006/relationships/image" Target="../media/image142.emf"/></Relationships>
</file>

<file path=ppt/slides/_rels/slide142.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emf"/><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3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1.emf"/></Relationships>
</file>

<file path=ppt/slides/_rels/slide3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3.emf"/></Relationships>
</file>

<file path=ppt/slides/_rels/slide3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3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3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18.emf"/></Relationships>
</file>

<file path=ppt/slides/_rels/slide3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28.emf"/></Relationships>
</file>

<file path=ppt/slides/_rels/slide4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36.emf"/></Relationships>
</file>

<file path=ppt/slides/_rels/slide5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5.xml"/><Relationship Id="rId1" Type="http://schemas.openxmlformats.org/officeDocument/2006/relationships/slideLayout" Target="../slideLayouts/slideLayout6.xml"/><Relationship Id="rId5" Type="http://schemas.openxmlformats.org/officeDocument/2006/relationships/image" Target="../media/image40.emf"/><Relationship Id="rId4" Type="http://schemas.openxmlformats.org/officeDocument/2006/relationships/image" Target="../media/image39.emf"/></Relationships>
</file>

<file path=ppt/slides/_rels/slide5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42.emf"/></Relationships>
</file>

<file path=ppt/slides/_rels/slide5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wmf"/></Relationships>
</file>

<file path=ppt/slides/_rels/slide6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48.emf"/><Relationship Id="rId4" Type="http://schemas.openxmlformats.org/officeDocument/2006/relationships/image" Target="../media/image47.emf"/></Relationships>
</file>

<file path=ppt/slides/_rels/slide6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50.emf"/></Relationships>
</file>

<file path=ppt/slides/_rels/slide6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52.emf"/></Relationships>
</file>

<file path=ppt/slides/_rels/slide6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53.emf"/></Relationships>
</file>

<file path=ppt/slides/_rels/slide6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55.emf"/></Relationships>
</file>

<file path=ppt/slides/_rels/slide6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58.emf"/></Relationships>
</file>

<file path=ppt/slides/_rels/slide6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60.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8.tmp"/><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85.tmp"/></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85.tmp"/></Relationships>
</file>

<file path=ppt/slides/_rels/slide9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85.tmp"/></Relationships>
</file>

<file path=ppt/slides/_rels/slide97.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p:txBody>
          <a:bodyPr/>
          <a:lstStyle/>
          <a:p>
            <a:r>
              <a:rPr lang="en-US" altLang="en-US" sz="2800" dirty="0"/>
              <a:t>Class 4: W10/18/2023; S10/21/2023</a:t>
            </a:r>
            <a:br>
              <a:rPr lang="en-US" altLang="en-US" sz="3600" dirty="0"/>
            </a:br>
            <a:r>
              <a:rPr lang="en-US" altLang="en-US" sz="2800" dirty="0"/>
              <a:t>Booth 42201: The Legal Infrastructure of Business</a:t>
            </a:r>
            <a:r>
              <a:rPr lang="en-US" altLang="en-US" sz="3600" dirty="0"/>
              <a:t> </a:t>
            </a:r>
            <a:br>
              <a:rPr lang="en-US" altLang="en-US" sz="3600" dirty="0"/>
            </a:br>
            <a:br>
              <a:rPr lang="en-US" altLang="en-US" sz="3600" dirty="0"/>
            </a:br>
            <a:r>
              <a:rPr lang="en-US" altLang="en-US" sz="5400" dirty="0"/>
              <a:t>Platforms, Networks and Standards</a:t>
            </a:r>
          </a:p>
        </p:txBody>
      </p:sp>
      <p:sp>
        <p:nvSpPr>
          <p:cNvPr id="17411" name="Rectangle 3"/>
          <p:cNvSpPr>
            <a:spLocks noGrp="1" noChangeArrowheads="1"/>
          </p:cNvSpPr>
          <p:nvPr>
            <p:ph type="subTitle" idx="1"/>
          </p:nvPr>
        </p:nvSpPr>
        <p:spPr>
          <a:xfrm>
            <a:off x="3581400" y="3581400"/>
            <a:ext cx="6858000" cy="1752600"/>
          </a:xfrm>
        </p:spPr>
        <p:txBody>
          <a:bodyPr/>
          <a:lstStyle/>
          <a:p>
            <a:r>
              <a:rPr lang="en-US" altLang="en-US" dirty="0">
                <a:solidFill>
                  <a:srgbClr val="0000FF"/>
                </a:solidFill>
              </a:rPr>
              <a:t>Randal C. Picker</a:t>
            </a:r>
          </a:p>
          <a:p>
            <a:r>
              <a:rPr lang="en-US" altLang="en-US" sz="2000" dirty="0">
                <a:solidFill>
                  <a:srgbClr val="0000FF"/>
                </a:solidFill>
              </a:rPr>
              <a:t>James Parker Hall Distinguished Service Professor of Law</a:t>
            </a:r>
          </a:p>
          <a:p>
            <a:endParaRPr lang="en-US" altLang="en-US" sz="1000" dirty="0">
              <a:solidFill>
                <a:srgbClr val="0000FF"/>
              </a:solidFill>
            </a:endParaRPr>
          </a:p>
          <a:p>
            <a:r>
              <a:rPr lang="en-US" altLang="en-US" dirty="0">
                <a:solidFill>
                  <a:srgbClr val="0000FF"/>
                </a:solidFill>
              </a:rPr>
              <a:t>The Law School</a:t>
            </a:r>
          </a:p>
          <a:p>
            <a:r>
              <a:rPr lang="en-US" altLang="en-US" dirty="0">
                <a:solidFill>
                  <a:srgbClr val="0000FF"/>
                </a:solidFill>
              </a:rPr>
              <a:t>The University of Chicago</a:t>
            </a:r>
          </a:p>
          <a:p>
            <a:endParaRPr lang="en-US" altLang="en-US" sz="1000" dirty="0">
              <a:solidFill>
                <a:srgbClr val="0000FF"/>
              </a:solidFill>
            </a:endParaRPr>
          </a:p>
          <a:p>
            <a:r>
              <a:rPr lang="en-US" altLang="en-US" sz="1600" dirty="0">
                <a:solidFill>
                  <a:srgbClr val="0000FF"/>
                </a:solidFill>
              </a:rPr>
              <a:t>Copyright © 2002-23 Randal C. Picker. All Rights Reserved.</a:t>
            </a:r>
          </a:p>
        </p:txBody>
      </p:sp>
    </p:spTree>
    <p:extLst>
      <p:ext uri="{BB962C8B-B14F-4D97-AF65-F5344CB8AC3E}">
        <p14:creationId xmlns:p14="http://schemas.microsoft.com/office/powerpoint/2010/main" val="2575388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3D099D66-8FC4-40F1-AC90-6E1B2B51BFF7}" type="datetime4">
              <a:rPr lang="en-US"/>
              <a:pPr>
                <a:defRPr/>
              </a:pPr>
              <a:t>October 18, 2023</a:t>
            </a:fld>
            <a:endParaRPr lang="en-US" altLang="en-US">
              <a:solidFill>
                <a:schemeClr val="bg2"/>
              </a:solidFill>
            </a:endParaRPr>
          </a:p>
        </p:txBody>
      </p:sp>
      <p:sp>
        <p:nvSpPr>
          <p:cNvPr id="87043"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10</a:t>
            </a:fld>
            <a:endParaRPr lang="en-US" altLang="en-US" sz="1400">
              <a:solidFill>
                <a:srgbClr val="000066"/>
              </a:solidFill>
            </a:endParaRPr>
          </a:p>
        </p:txBody>
      </p:sp>
      <p:sp>
        <p:nvSpPr>
          <p:cNvPr id="87044" name="Rectangle 2"/>
          <p:cNvSpPr>
            <a:spLocks noGrp="1" noChangeArrowheads="1"/>
          </p:cNvSpPr>
          <p:nvPr>
            <p:ph type="title"/>
          </p:nvPr>
        </p:nvSpPr>
        <p:spPr/>
        <p:txBody>
          <a:bodyPr/>
          <a:lstStyle/>
          <a:p>
            <a:r>
              <a:rPr lang="en-US" altLang="en-US" dirty="0"/>
              <a:t>Winner Take All Markets: Simple Version</a:t>
            </a:r>
          </a:p>
        </p:txBody>
      </p:sp>
      <p:sp>
        <p:nvSpPr>
          <p:cNvPr id="87045" name="Rectangle 3"/>
          <p:cNvSpPr>
            <a:spLocks noGrp="1" noChangeArrowheads="1"/>
          </p:cNvSpPr>
          <p:nvPr>
            <p:ph type="body" idx="1"/>
          </p:nvPr>
        </p:nvSpPr>
        <p:spPr/>
        <p:txBody>
          <a:bodyPr/>
          <a:lstStyle/>
          <a:p>
            <a:r>
              <a:rPr lang="en-US" altLang="en-US" dirty="0"/>
              <a:t>Two Sector Economy</a:t>
            </a:r>
          </a:p>
          <a:p>
            <a:pPr lvl="1"/>
            <a:r>
              <a:rPr lang="en-US" altLang="en-US" dirty="0"/>
              <a:t>500 individuals</a:t>
            </a:r>
          </a:p>
          <a:p>
            <a:pPr lvl="1"/>
            <a:r>
              <a:rPr lang="en-US" altLang="en-US" dirty="0"/>
              <a:t>One sector: everyone earns $10</a:t>
            </a:r>
          </a:p>
          <a:p>
            <a:pPr lvl="1"/>
            <a:r>
              <a:rPr lang="en-US" altLang="en-US" dirty="0"/>
              <a:t>Second sector: one person will earn $1000, everyone else will earn nothing, probability of winning is just 1/N</a:t>
            </a:r>
          </a:p>
          <a:p>
            <a:r>
              <a:rPr lang="en-US" altLang="en-US" dirty="0"/>
              <a:t>What outcome do we want?</a:t>
            </a:r>
          </a:p>
        </p:txBody>
      </p:sp>
    </p:spTree>
    <p:extLst>
      <p:ext uri="{BB962C8B-B14F-4D97-AF65-F5344CB8AC3E}">
        <p14:creationId xmlns:p14="http://schemas.microsoft.com/office/powerpoint/2010/main" val="8143986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049741" y="0"/>
            <a:ext cx="4142259"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1997: Amazon Goes Public</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100</a:t>
            </a:fld>
            <a:endParaRPr lang="en-US" altLang="en-US"/>
          </a:p>
        </p:txBody>
      </p:sp>
      <p:sp>
        <p:nvSpPr>
          <p:cNvPr id="6" name="Text Box 5"/>
          <p:cNvSpPr txBox="1">
            <a:spLocks noChangeArrowheads="1"/>
          </p:cNvSpPr>
          <p:nvPr/>
        </p:nvSpPr>
        <p:spPr bwMode="auto">
          <a:xfrm>
            <a:off x="9347200" y="6490295"/>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Form S-1 (24 Mar 1997)</a:t>
            </a:r>
          </a:p>
        </p:txBody>
      </p:sp>
      <p:sp>
        <p:nvSpPr>
          <p:cNvPr id="7" name="Rectangle 6"/>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descr="AMAZON COM INC (Form: S-1, Received: 03/24/1997 00:00:00)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601" t="7259" r="2873" b="4297"/>
          <a:stretch/>
        </p:blipFill>
        <p:spPr>
          <a:xfrm>
            <a:off x="260999" y="228600"/>
            <a:ext cx="4026985" cy="6410960"/>
          </a:xfrm>
          <a:prstGeom prst="rect">
            <a:avLst/>
          </a:prstGeom>
          <a:ln w="6350">
            <a:solidFill>
              <a:schemeClr val="tx1"/>
            </a:solidFill>
          </a:ln>
        </p:spPr>
      </p:pic>
      <p:pic>
        <p:nvPicPr>
          <p:cNvPr id="8" name="Picture 7" descr="AMAZON COM INC (Form: S-1, Received: 03/24/1997 00:00:00)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601" t="7258" r="2873" b="49867"/>
          <a:stretch/>
        </p:blipFill>
        <p:spPr>
          <a:xfrm>
            <a:off x="1635369" y="730182"/>
            <a:ext cx="9011405" cy="5671798"/>
          </a:xfrm>
          <a:prstGeom prst="rect">
            <a:avLst/>
          </a:prstGeom>
          <a:ln w="6350">
            <a:solidFill>
              <a:schemeClr val="tx1"/>
            </a:solidFill>
          </a:ln>
        </p:spPr>
      </p:pic>
    </p:spTree>
    <p:extLst>
      <p:ext uri="{BB962C8B-B14F-4D97-AF65-F5344CB8AC3E}">
        <p14:creationId xmlns:p14="http://schemas.microsoft.com/office/powerpoint/2010/main" val="5196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726680" y="11873"/>
            <a:ext cx="446532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Amazon’s Financials 1994-96</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101</a:t>
            </a:fld>
            <a:endParaRPr lang="en-US" altLang="en-US"/>
          </a:p>
        </p:txBody>
      </p:sp>
      <p:sp>
        <p:nvSpPr>
          <p:cNvPr id="6" name="Text Box 5"/>
          <p:cNvSpPr txBox="1">
            <a:spLocks noChangeArrowheads="1"/>
          </p:cNvSpPr>
          <p:nvPr/>
        </p:nvSpPr>
        <p:spPr bwMode="auto">
          <a:xfrm>
            <a:off x="9453880" y="6476795"/>
            <a:ext cx="27381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Form S-1 (24 Mar 1997)</a:t>
            </a:r>
          </a:p>
        </p:txBody>
      </p:sp>
      <p:sp>
        <p:nvSpPr>
          <p:cNvPr id="7" name="Rectangle 6"/>
          <p:cNvSpPr>
            <a:spLocks noChangeArrowheads="1"/>
          </p:cNvSpPr>
          <p:nvPr/>
        </p:nvSpPr>
        <p:spPr bwMode="auto">
          <a:xfrm>
            <a:off x="12062222" y="6728255"/>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8" name="Picture 7" descr="AMAZON COM INC (Form: S-1, Received: 03/24/1997 00:00:00)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090" t="13482" r="1274" b="21481"/>
          <a:stretch/>
        </p:blipFill>
        <p:spPr>
          <a:xfrm>
            <a:off x="254000" y="240473"/>
            <a:ext cx="5586872" cy="6399087"/>
          </a:xfrm>
          <a:prstGeom prst="rect">
            <a:avLst/>
          </a:prstGeom>
          <a:ln w="6350">
            <a:solidFill>
              <a:schemeClr val="tx1"/>
            </a:solidFill>
          </a:ln>
        </p:spPr>
      </p:pic>
      <p:pic>
        <p:nvPicPr>
          <p:cNvPr id="9" name="Picture 8" descr="AMAZON COM INC (Form: S-1, Received: 03/24/1997 00:00:00)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7868" t="32768" r="10316" b="38796"/>
          <a:stretch/>
        </p:blipFill>
        <p:spPr>
          <a:xfrm>
            <a:off x="1191804" y="729292"/>
            <a:ext cx="9808391" cy="5399416"/>
          </a:xfrm>
          <a:prstGeom prst="rect">
            <a:avLst/>
          </a:prstGeom>
          <a:ln w="6350">
            <a:solidFill>
              <a:schemeClr val="tx1"/>
            </a:solidFill>
          </a:ln>
        </p:spPr>
      </p:pic>
    </p:spTree>
    <p:extLst>
      <p:ext uri="{BB962C8B-B14F-4D97-AF65-F5344CB8AC3E}">
        <p14:creationId xmlns:p14="http://schemas.microsoft.com/office/powerpoint/2010/main" val="263472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235092" y="0"/>
            <a:ext cx="3956908"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Product Line Expansions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102</a:t>
            </a:fld>
            <a:endParaRPr lang="en-US" altLang="en-US"/>
          </a:p>
        </p:txBody>
      </p:sp>
      <p:sp>
        <p:nvSpPr>
          <p:cNvPr id="6" name="Text Box 5"/>
          <p:cNvSpPr txBox="1">
            <a:spLocks noChangeArrowheads="1"/>
          </p:cNvSpPr>
          <p:nvPr/>
        </p:nvSpPr>
        <p:spPr bwMode="auto">
          <a:xfrm>
            <a:off x="9161585" y="6488668"/>
            <a:ext cx="30304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1999 Amazon Ann Report</a:t>
            </a:r>
          </a:p>
        </p:txBody>
      </p:sp>
      <p:sp>
        <p:nvSpPr>
          <p:cNvPr id="7" name="Rectangle 6"/>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p:cNvPicPr>
            <a:picLocks noChangeAspect="1"/>
          </p:cNvPicPr>
          <p:nvPr/>
        </p:nvPicPr>
        <p:blipFill>
          <a:blip r:embed="rId3"/>
          <a:stretch>
            <a:fillRect/>
          </a:stretch>
        </p:blipFill>
        <p:spPr>
          <a:xfrm>
            <a:off x="322893" y="218440"/>
            <a:ext cx="4828884" cy="6487160"/>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1427285" y="713545"/>
            <a:ext cx="9337429" cy="5430909"/>
          </a:xfrm>
          <a:prstGeom prst="rect">
            <a:avLst/>
          </a:prstGeom>
          <a:ln w="6350">
            <a:solidFill>
              <a:schemeClr val="tx1"/>
            </a:solidFill>
          </a:ln>
        </p:spPr>
      </p:pic>
    </p:spTree>
    <p:extLst>
      <p:ext uri="{BB962C8B-B14F-4D97-AF65-F5344CB8AC3E}">
        <p14:creationId xmlns:p14="http://schemas.microsoft.com/office/powerpoint/2010/main" val="199661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0"/>
            <a:ext cx="6934200"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zShops Introduction, Shopping Search Engine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103</a:t>
            </a:fld>
            <a:endParaRPr lang="en-US" altLang="en-US"/>
          </a:p>
        </p:txBody>
      </p:sp>
      <p:sp>
        <p:nvSpPr>
          <p:cNvPr id="6" name="Text Box 5"/>
          <p:cNvSpPr txBox="1">
            <a:spLocks noChangeArrowheads="1"/>
          </p:cNvSpPr>
          <p:nvPr/>
        </p:nvSpPr>
        <p:spPr bwMode="auto">
          <a:xfrm>
            <a:off x="9161585" y="6486885"/>
            <a:ext cx="30304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Amazon PR (30 Sept 1999)</a:t>
            </a:r>
          </a:p>
        </p:txBody>
      </p:sp>
      <p:sp>
        <p:nvSpPr>
          <p:cNvPr id="7" name="Rectangle 6"/>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descr="Amazon.com Launches Three Innovations to Advance E-Commerce for Shoppers, Sellers | Amazon.com, Inc. - Press Roo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39" y="224430"/>
            <a:ext cx="3769241" cy="6481170"/>
          </a:xfrm>
          <a:prstGeom prst="rect">
            <a:avLst/>
          </a:prstGeom>
          <a:ln w="6350">
            <a:solidFill>
              <a:schemeClr val="tx1"/>
            </a:solidFill>
          </a:ln>
        </p:spPr>
      </p:pic>
      <p:pic>
        <p:nvPicPr>
          <p:cNvPr id="8" name="Picture 7" descr="Amazon.com Launches Three Innovations to Advance E-Commerce for Shoppers, Sellers | Amazon.com, Inc. - Press Room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554" t="22672" r="3638" b="42739"/>
          <a:stretch/>
        </p:blipFill>
        <p:spPr>
          <a:xfrm>
            <a:off x="1333598" y="861746"/>
            <a:ext cx="9504532" cy="5357155"/>
          </a:xfrm>
          <a:prstGeom prst="rect">
            <a:avLst/>
          </a:prstGeom>
          <a:ln w="6350">
            <a:solidFill>
              <a:schemeClr val="tx1"/>
            </a:solidFill>
          </a:ln>
        </p:spPr>
      </p:pic>
    </p:spTree>
    <p:extLst>
      <p:ext uri="{BB962C8B-B14F-4D97-AF65-F5344CB8AC3E}">
        <p14:creationId xmlns:p14="http://schemas.microsoft.com/office/powerpoint/2010/main" val="296876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82640" y="3039"/>
            <a:ext cx="6314648" cy="40702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Video, Fulfillment by A, Cloud Computing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104</a:t>
            </a:fld>
            <a:endParaRPr lang="en-US" altLang="en-US"/>
          </a:p>
        </p:txBody>
      </p:sp>
      <p:sp>
        <p:nvSpPr>
          <p:cNvPr id="6" name="Text Box 5"/>
          <p:cNvSpPr txBox="1">
            <a:spLocks noChangeArrowheads="1"/>
          </p:cNvSpPr>
          <p:nvPr/>
        </p:nvSpPr>
        <p:spPr bwMode="auto">
          <a:xfrm>
            <a:off x="9161585" y="6485123"/>
            <a:ext cx="30304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Amazon PR (24 Oct 2006)</a:t>
            </a:r>
          </a:p>
        </p:txBody>
      </p:sp>
      <p:sp>
        <p:nvSpPr>
          <p:cNvPr id="7" name="Rectangle 6"/>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descr="Amazon.com Announces Third Quarter Financial Results -- Net Sales up 24% Year over Year -- Expects Record Holiday Season | Amazon.com, Inc. - Press Roo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936" y="256404"/>
            <a:ext cx="3750644" cy="6449196"/>
          </a:xfrm>
          <a:prstGeom prst="rect">
            <a:avLst/>
          </a:prstGeom>
          <a:ln w="6350">
            <a:solidFill>
              <a:schemeClr val="tx1"/>
            </a:solidFill>
          </a:ln>
        </p:spPr>
      </p:pic>
      <p:pic>
        <p:nvPicPr>
          <p:cNvPr id="8" name="Picture 7" descr="Amazon.com Announces Third Quarter Financial Results -- Net Sales up 24% Year over Year -- Expects Record Holiday Season | Amazon.com, Inc. - Press Room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618" t="40592" r="3383" b="29185"/>
          <a:stretch/>
        </p:blipFill>
        <p:spPr>
          <a:xfrm>
            <a:off x="1005254" y="921207"/>
            <a:ext cx="10181492" cy="5337144"/>
          </a:xfrm>
          <a:prstGeom prst="rect">
            <a:avLst/>
          </a:prstGeom>
          <a:ln w="6350">
            <a:solidFill>
              <a:schemeClr val="tx1"/>
            </a:solidFill>
          </a:ln>
        </p:spPr>
      </p:pic>
    </p:spTree>
    <p:extLst>
      <p:ext uri="{BB962C8B-B14F-4D97-AF65-F5344CB8AC3E}">
        <p14:creationId xmlns:p14="http://schemas.microsoft.com/office/powerpoint/2010/main" val="142879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78389" y="0"/>
            <a:ext cx="6613611"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Amazon As a Platform for Third-Party Sales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105</a:t>
            </a:fld>
            <a:endParaRPr lang="en-US" altLang="en-US"/>
          </a:p>
        </p:txBody>
      </p:sp>
      <p:sp>
        <p:nvSpPr>
          <p:cNvPr id="6" name="Text Box 5"/>
          <p:cNvSpPr txBox="1">
            <a:spLocks noChangeArrowheads="1"/>
          </p:cNvSpPr>
          <p:nvPr/>
        </p:nvSpPr>
        <p:spPr bwMode="auto">
          <a:xfrm>
            <a:off x="9214338" y="6511751"/>
            <a:ext cx="29776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2018 Amazon Ann Report</a:t>
            </a:r>
          </a:p>
        </p:txBody>
      </p:sp>
      <p:sp>
        <p:nvSpPr>
          <p:cNvPr id="7" name="Rectangle 6"/>
          <p:cNvSpPr>
            <a:spLocks noChangeArrowheads="1"/>
          </p:cNvSpPr>
          <p:nvPr/>
        </p:nvSpPr>
        <p:spPr bwMode="auto">
          <a:xfrm>
            <a:off x="12062222" y="6763211"/>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9" name="Picture 8"/>
          <p:cNvPicPr>
            <a:picLocks noChangeAspect="1"/>
          </p:cNvPicPr>
          <p:nvPr/>
        </p:nvPicPr>
        <p:blipFill>
          <a:blip r:embed="rId3"/>
          <a:stretch>
            <a:fillRect/>
          </a:stretch>
        </p:blipFill>
        <p:spPr>
          <a:xfrm>
            <a:off x="248137" y="228600"/>
            <a:ext cx="4670437" cy="6441440"/>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752102" y="766719"/>
            <a:ext cx="8687795" cy="5357583"/>
          </a:xfrm>
          <a:prstGeom prst="rect">
            <a:avLst/>
          </a:prstGeom>
          <a:ln w="6350">
            <a:solidFill>
              <a:schemeClr val="tx1"/>
            </a:solidFill>
          </a:ln>
        </p:spPr>
      </p:pic>
    </p:spTree>
    <p:extLst>
      <p:ext uri="{BB962C8B-B14F-4D97-AF65-F5344CB8AC3E}">
        <p14:creationId xmlns:p14="http://schemas.microsoft.com/office/powerpoint/2010/main" val="272319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2167" y="-2"/>
            <a:ext cx="23898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2022 Revenues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106</a:t>
            </a:fld>
            <a:endParaRPr lang="en-US" altLang="en-US"/>
          </a:p>
        </p:txBody>
      </p:sp>
      <p:sp>
        <p:nvSpPr>
          <p:cNvPr id="6" name="Text Box 5"/>
          <p:cNvSpPr txBox="1">
            <a:spLocks noChangeArrowheads="1"/>
          </p:cNvSpPr>
          <p:nvPr/>
        </p:nvSpPr>
        <p:spPr bwMode="auto">
          <a:xfrm>
            <a:off x="8979031" y="6488668"/>
            <a:ext cx="32129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2022 Amazon Annual Report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A9E47BCA-AA22-D32F-1003-906529A2D006}"/>
              </a:ext>
            </a:extLst>
          </p:cNvPr>
          <p:cNvPicPr>
            <a:picLocks noChangeAspect="1"/>
          </p:cNvPicPr>
          <p:nvPr/>
        </p:nvPicPr>
        <p:blipFill>
          <a:blip r:embed="rId2"/>
          <a:stretch>
            <a:fillRect/>
          </a:stretch>
        </p:blipFill>
        <p:spPr>
          <a:xfrm>
            <a:off x="126433" y="160255"/>
            <a:ext cx="5021271" cy="6540583"/>
          </a:xfrm>
          <a:prstGeom prst="rect">
            <a:avLst/>
          </a:prstGeom>
          <a:ln w="6350">
            <a:solidFill>
              <a:schemeClr val="bg2"/>
            </a:solidFill>
          </a:ln>
        </p:spPr>
      </p:pic>
      <p:pic>
        <p:nvPicPr>
          <p:cNvPr id="9" name="Picture 8">
            <a:extLst>
              <a:ext uri="{FF2B5EF4-FFF2-40B4-BE49-F238E27FC236}">
                <a16:creationId xmlns:a16="http://schemas.microsoft.com/office/drawing/2014/main" id="{72534BE9-2330-BE9B-0870-CFE092AB53EB}"/>
              </a:ext>
            </a:extLst>
          </p:cNvPr>
          <p:cNvPicPr>
            <a:picLocks noChangeAspect="1"/>
          </p:cNvPicPr>
          <p:nvPr/>
        </p:nvPicPr>
        <p:blipFill rotWithShape="1">
          <a:blip r:embed="rId2"/>
          <a:srcRect l="5003" t="37391" r="4445" b="18824"/>
          <a:stretch/>
        </p:blipFill>
        <p:spPr>
          <a:xfrm>
            <a:off x="2105129" y="711757"/>
            <a:ext cx="8790632" cy="5536643"/>
          </a:xfrm>
          <a:prstGeom prst="rect">
            <a:avLst/>
          </a:prstGeom>
          <a:ln w="6350">
            <a:solidFill>
              <a:schemeClr val="bg2"/>
            </a:solidFill>
          </a:ln>
        </p:spPr>
      </p:pic>
    </p:spTree>
    <p:extLst>
      <p:ext uri="{BB962C8B-B14F-4D97-AF65-F5344CB8AC3E}">
        <p14:creationId xmlns:p14="http://schemas.microsoft.com/office/powerpoint/2010/main" val="362936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2619" y="-2"/>
            <a:ext cx="326938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2022 Profits (Losses)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107</a:t>
            </a:fld>
            <a:endParaRPr lang="en-US" altLang="en-US"/>
          </a:p>
        </p:txBody>
      </p:sp>
      <p:sp>
        <p:nvSpPr>
          <p:cNvPr id="6" name="Text Box 5"/>
          <p:cNvSpPr txBox="1">
            <a:spLocks noChangeArrowheads="1"/>
          </p:cNvSpPr>
          <p:nvPr/>
        </p:nvSpPr>
        <p:spPr bwMode="auto">
          <a:xfrm>
            <a:off x="8979031" y="6488668"/>
            <a:ext cx="32129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2022 Amazon Annual Report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D7AC6E4-66CE-BFC2-6625-B36F9E0B3795}"/>
              </a:ext>
            </a:extLst>
          </p:cNvPr>
          <p:cNvPicPr>
            <a:picLocks noChangeAspect="1"/>
          </p:cNvPicPr>
          <p:nvPr/>
        </p:nvPicPr>
        <p:blipFill>
          <a:blip r:embed="rId2"/>
          <a:stretch>
            <a:fillRect/>
          </a:stretch>
        </p:blipFill>
        <p:spPr>
          <a:xfrm>
            <a:off x="133728" y="204537"/>
            <a:ext cx="4949878" cy="6448926"/>
          </a:xfrm>
          <a:prstGeom prst="rect">
            <a:avLst/>
          </a:prstGeom>
          <a:ln w="6350">
            <a:solidFill>
              <a:schemeClr val="bg2"/>
            </a:solidFill>
          </a:ln>
        </p:spPr>
      </p:pic>
      <p:pic>
        <p:nvPicPr>
          <p:cNvPr id="10" name="Picture 9">
            <a:extLst>
              <a:ext uri="{FF2B5EF4-FFF2-40B4-BE49-F238E27FC236}">
                <a16:creationId xmlns:a16="http://schemas.microsoft.com/office/drawing/2014/main" id="{ACB970C0-B6B3-F87E-9060-EFBE4315DE87}"/>
              </a:ext>
            </a:extLst>
          </p:cNvPr>
          <p:cNvPicPr>
            <a:picLocks noChangeAspect="1"/>
          </p:cNvPicPr>
          <p:nvPr/>
        </p:nvPicPr>
        <p:blipFill rotWithShape="1">
          <a:blip r:embed="rId2"/>
          <a:srcRect l="4594" t="14792" r="4562" b="36828"/>
          <a:stretch/>
        </p:blipFill>
        <p:spPr>
          <a:xfrm>
            <a:off x="2532186" y="542456"/>
            <a:ext cx="8350180" cy="5793812"/>
          </a:xfrm>
          <a:prstGeom prst="rect">
            <a:avLst/>
          </a:prstGeom>
          <a:ln w="6350">
            <a:solidFill>
              <a:schemeClr val="bg2"/>
            </a:solidFill>
          </a:ln>
        </p:spPr>
      </p:pic>
    </p:spTree>
    <p:extLst>
      <p:ext uri="{BB962C8B-B14F-4D97-AF65-F5344CB8AC3E}">
        <p14:creationId xmlns:p14="http://schemas.microsoft.com/office/powerpoint/2010/main" val="412617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108</a:t>
            </a:fld>
            <a:endParaRPr lang="en-US" altLang="en-US"/>
          </a:p>
        </p:txBody>
      </p:sp>
      <p:sp>
        <p:nvSpPr>
          <p:cNvPr id="6" name="Text Box 5"/>
          <p:cNvSpPr txBox="1">
            <a:spLocks noChangeArrowheads="1"/>
          </p:cNvSpPr>
          <p:nvPr/>
        </p:nvSpPr>
        <p:spPr bwMode="auto">
          <a:xfrm>
            <a:off x="9781778" y="6493594"/>
            <a:ext cx="24102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NYT (15 May 2019)</a:t>
            </a:r>
          </a:p>
        </p:txBody>
      </p:sp>
      <p:sp>
        <p:nvSpPr>
          <p:cNvPr id="7" name="Rectangle 6"/>
          <p:cNvSpPr>
            <a:spLocks noChangeArrowheads="1"/>
          </p:cNvSpPr>
          <p:nvPr/>
        </p:nvSpPr>
        <p:spPr bwMode="auto">
          <a:xfrm>
            <a:off x="12062222" y="6728683"/>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descr="Hardcover Fiction Books - Best Sellers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343" y="125059"/>
            <a:ext cx="6037599" cy="6603623"/>
          </a:xfrm>
          <a:prstGeom prst="rect">
            <a:avLst/>
          </a:prstGeom>
          <a:ln w="6350">
            <a:solidFill>
              <a:schemeClr val="tx1"/>
            </a:solidFill>
          </a:ln>
        </p:spPr>
      </p:pic>
      <p:pic>
        <p:nvPicPr>
          <p:cNvPr id="8" name="Picture 7" descr="Hardcover Fiction Books - Best Sellers - The New York Tim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8452" t="20178" r="34874" b="9253"/>
          <a:stretch/>
        </p:blipFill>
        <p:spPr>
          <a:xfrm>
            <a:off x="3167735" y="405973"/>
            <a:ext cx="6128413" cy="6071027"/>
          </a:xfrm>
          <a:prstGeom prst="rect">
            <a:avLst/>
          </a:prstGeom>
          <a:ln w="6350">
            <a:solidFill>
              <a:schemeClr val="tx1"/>
            </a:solidFill>
          </a:ln>
        </p:spPr>
      </p:pic>
      <p:sp>
        <p:nvSpPr>
          <p:cNvPr id="10" name="Text Box 5">
            <a:extLst>
              <a:ext uri="{FF2B5EF4-FFF2-40B4-BE49-F238E27FC236}">
                <a16:creationId xmlns:a16="http://schemas.microsoft.com/office/drawing/2014/main" id="{ABDC712C-AF81-F047-9D13-BB78333335E6}"/>
              </a:ext>
            </a:extLst>
          </p:cNvPr>
          <p:cNvSpPr txBox="1">
            <a:spLocks noGrp="1" noChangeArrowheads="1"/>
          </p:cNvSpPr>
          <p:nvPr>
            <p:ph type="title"/>
          </p:nvPr>
        </p:nvSpPr>
        <p:spPr bwMode="auto">
          <a:xfrm>
            <a:off x="10195090" y="0"/>
            <a:ext cx="199691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Book Prices</a:t>
            </a:r>
          </a:p>
        </p:txBody>
      </p:sp>
    </p:spTree>
    <p:extLst>
      <p:ext uri="{BB962C8B-B14F-4D97-AF65-F5344CB8AC3E}">
        <p14:creationId xmlns:p14="http://schemas.microsoft.com/office/powerpoint/2010/main" val="125206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9924" y="0"/>
            <a:ext cx="2412076"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Amazon Prices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109</a:t>
            </a:fld>
            <a:endParaRPr lang="en-US" altLang="en-US"/>
          </a:p>
        </p:txBody>
      </p:sp>
      <p:sp>
        <p:nvSpPr>
          <p:cNvPr id="6" name="Text Box 5"/>
          <p:cNvSpPr txBox="1">
            <a:spLocks noChangeArrowheads="1"/>
          </p:cNvSpPr>
          <p:nvPr/>
        </p:nvSpPr>
        <p:spPr bwMode="auto">
          <a:xfrm>
            <a:off x="9478108" y="6488668"/>
            <a:ext cx="27138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Amazon (15 May 2019)</a:t>
            </a:r>
          </a:p>
        </p:txBody>
      </p:sp>
      <p:sp>
        <p:nvSpPr>
          <p:cNvPr id="7" name="Rectangle 6"/>
          <p:cNvSpPr>
            <a:spLocks noChangeArrowheads="1"/>
          </p:cNvSpPr>
          <p:nvPr/>
        </p:nvSpPr>
        <p:spPr bwMode="auto">
          <a:xfrm>
            <a:off x="12062222" y="6763211"/>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descr="Amazon.com: The New York Times® Best Sellers: Book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280" y="228600"/>
            <a:ext cx="5921830" cy="6477000"/>
          </a:xfrm>
          <a:prstGeom prst="rect">
            <a:avLst/>
          </a:prstGeom>
          <a:ln w="6350">
            <a:solidFill>
              <a:schemeClr val="tx1"/>
            </a:solidFill>
          </a:ln>
        </p:spPr>
      </p:pic>
      <p:pic>
        <p:nvPicPr>
          <p:cNvPr id="9" name="Picture 8" descr="Amazon.com: The New York Times® Best Sellers: Book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6504" t="29675" r="6492" b="31644"/>
          <a:stretch/>
        </p:blipFill>
        <p:spPr>
          <a:xfrm>
            <a:off x="1471637" y="789718"/>
            <a:ext cx="9472246" cy="5204264"/>
          </a:xfrm>
          <a:prstGeom prst="rect">
            <a:avLst/>
          </a:prstGeom>
          <a:ln w="6350">
            <a:solidFill>
              <a:schemeClr val="tx1"/>
            </a:solidFill>
          </a:ln>
        </p:spPr>
      </p:pic>
    </p:spTree>
    <p:extLst>
      <p:ext uri="{BB962C8B-B14F-4D97-AF65-F5344CB8AC3E}">
        <p14:creationId xmlns:p14="http://schemas.microsoft.com/office/powerpoint/2010/main" val="343493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ADBA6E05-EFF1-449E-A92B-609032CCF509}" type="datetime4">
              <a:rPr lang="en-US"/>
              <a:pPr>
                <a:defRPr/>
              </a:pPr>
              <a:t>October 18, 2023</a:t>
            </a:fld>
            <a:endParaRPr lang="en-US" altLang="en-US">
              <a:solidFill>
                <a:schemeClr val="bg2"/>
              </a:solidFill>
            </a:endParaRPr>
          </a:p>
        </p:txBody>
      </p:sp>
      <p:sp>
        <p:nvSpPr>
          <p:cNvPr id="89091"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11</a:t>
            </a:fld>
            <a:endParaRPr lang="en-US" altLang="en-US" sz="1400">
              <a:solidFill>
                <a:srgbClr val="000066"/>
              </a:solidFill>
            </a:endParaRPr>
          </a:p>
        </p:txBody>
      </p:sp>
      <p:sp>
        <p:nvSpPr>
          <p:cNvPr id="89092" name="Rectangle 2"/>
          <p:cNvSpPr>
            <a:spLocks noGrp="1" noChangeArrowheads="1"/>
          </p:cNvSpPr>
          <p:nvPr>
            <p:ph type="title"/>
          </p:nvPr>
        </p:nvSpPr>
        <p:spPr/>
        <p:txBody>
          <a:bodyPr/>
          <a:lstStyle/>
          <a:p>
            <a:r>
              <a:rPr lang="en-US" altLang="en-US" dirty="0"/>
              <a:t>Winner Take All Markets: Simple Version</a:t>
            </a:r>
          </a:p>
        </p:txBody>
      </p:sp>
      <p:sp>
        <p:nvSpPr>
          <p:cNvPr id="89093" name="Rectangle 3"/>
          <p:cNvSpPr>
            <a:spLocks noGrp="1" noChangeArrowheads="1"/>
          </p:cNvSpPr>
          <p:nvPr>
            <p:ph type="body" idx="1"/>
          </p:nvPr>
        </p:nvSpPr>
        <p:spPr/>
        <p:txBody>
          <a:bodyPr/>
          <a:lstStyle/>
          <a:p>
            <a:r>
              <a:rPr lang="en-US" altLang="en-US" dirty="0"/>
              <a:t>Answer</a:t>
            </a:r>
          </a:p>
          <a:p>
            <a:pPr lvl="1"/>
            <a:r>
              <a:rPr lang="en-US" altLang="en-US" dirty="0"/>
              <a:t>499 in sector 1, 1 in sector 2</a:t>
            </a:r>
          </a:p>
          <a:p>
            <a:pPr lvl="1"/>
            <a:r>
              <a:rPr lang="en-US" altLang="en-US" dirty="0"/>
              <a:t>GNP is 499 * 10 + 100* 1 = 5990</a:t>
            </a:r>
          </a:p>
        </p:txBody>
      </p:sp>
    </p:spTree>
    <p:extLst>
      <p:ext uri="{BB962C8B-B14F-4D97-AF65-F5344CB8AC3E}">
        <p14:creationId xmlns:p14="http://schemas.microsoft.com/office/powerpoint/2010/main" val="38783172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0418" y="0"/>
            <a:ext cx="2611582" cy="457200"/>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SemCoop</a:t>
            </a:r>
            <a:r>
              <a:rPr lang="en-US" sz="2400" dirty="0">
                <a:solidFill>
                  <a:schemeClr val="accent4">
                    <a:lumMod val="75000"/>
                    <a:lumOff val="25000"/>
                  </a:schemeClr>
                </a:solidFill>
                <a:latin typeface="+mn-lt"/>
                <a:cs typeface="Times New Roman" panose="02020603050405020304" pitchFamily="18" charset="0"/>
              </a:rPr>
              <a:t> Prices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October 18, 2023</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110</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SemCoop (15 May 2019)</a:t>
            </a:r>
          </a:p>
        </p:txBody>
      </p:sp>
      <p:pic>
        <p:nvPicPr>
          <p:cNvPr id="5" name="Picture 4" descr="Search | Seminary Co-op Bookstores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9820" t="31699" r="51823" b="43867"/>
          <a:stretch/>
        </p:blipFill>
        <p:spPr>
          <a:xfrm>
            <a:off x="1833770" y="761999"/>
            <a:ext cx="4008022" cy="2798294"/>
          </a:xfrm>
          <a:prstGeom prst="rect">
            <a:avLst/>
          </a:prstGeom>
          <a:ln w="6350">
            <a:solidFill>
              <a:schemeClr val="tx1"/>
            </a:solidFill>
          </a:ln>
        </p:spPr>
      </p:pic>
      <p:pic>
        <p:nvPicPr>
          <p:cNvPr id="8" name="Picture 7" descr="Search | Seminary Co-op Bookstor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1111" t="31528" r="55545" b="43264"/>
          <a:stretch/>
        </p:blipFill>
        <p:spPr>
          <a:xfrm>
            <a:off x="6146005" y="761999"/>
            <a:ext cx="4008022" cy="2798294"/>
          </a:xfrm>
          <a:prstGeom prst="rect">
            <a:avLst/>
          </a:prstGeom>
          <a:ln w="6350">
            <a:solidFill>
              <a:schemeClr val="tx1"/>
            </a:solidFill>
          </a:ln>
        </p:spPr>
      </p:pic>
      <p:pic>
        <p:nvPicPr>
          <p:cNvPr id="9" name="Picture 8" descr="Search | Seminary Co-op Bookstores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0428" t="55625" r="52582" b="23820"/>
          <a:stretch/>
        </p:blipFill>
        <p:spPr>
          <a:xfrm>
            <a:off x="1832611" y="3659208"/>
            <a:ext cx="4009181" cy="2436793"/>
          </a:xfrm>
          <a:prstGeom prst="rect">
            <a:avLst/>
          </a:prstGeom>
          <a:ln w="6350">
            <a:solidFill>
              <a:schemeClr val="tx1"/>
            </a:solidFill>
          </a:ln>
        </p:spPr>
      </p:pic>
      <p:pic>
        <p:nvPicPr>
          <p:cNvPr id="10" name="Picture 9" descr="Search | Seminary Co-op Bookstores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0655" t="31875" r="48861" b="43611"/>
          <a:stretch/>
        </p:blipFill>
        <p:spPr>
          <a:xfrm>
            <a:off x="6146005" y="3659207"/>
            <a:ext cx="4008021" cy="2436793"/>
          </a:xfrm>
          <a:prstGeom prst="rect">
            <a:avLst/>
          </a:prstGeom>
          <a:ln w="6350">
            <a:solidFill>
              <a:schemeClr val="tx1"/>
            </a:solidFill>
          </a:ln>
        </p:spPr>
      </p:pic>
    </p:spTree>
    <p:extLst>
      <p:ext uri="{BB962C8B-B14F-4D97-AF65-F5344CB8AC3E}">
        <p14:creationId xmlns:p14="http://schemas.microsoft.com/office/powerpoint/2010/main" val="5917243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5083" y="1"/>
            <a:ext cx="5396917"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Competing Sellers and the Buy Box</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111</a:t>
            </a:fld>
            <a:endParaRPr lang="en-US" altLang="en-US"/>
          </a:p>
        </p:txBody>
      </p:sp>
      <p:sp>
        <p:nvSpPr>
          <p:cNvPr id="6" name="Text Box 5"/>
          <p:cNvSpPr txBox="1">
            <a:spLocks noChangeArrowheads="1"/>
          </p:cNvSpPr>
          <p:nvPr/>
        </p:nvSpPr>
        <p:spPr bwMode="auto">
          <a:xfrm>
            <a:off x="8564694" y="6493476"/>
            <a:ext cx="36315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Amazon Search (15 May 2019)</a:t>
            </a:r>
          </a:p>
        </p:txBody>
      </p:sp>
      <p:sp>
        <p:nvSpPr>
          <p:cNvPr id="7" name="Rectangle 6"/>
          <p:cNvSpPr>
            <a:spLocks noChangeArrowheads="1"/>
          </p:cNvSpPr>
          <p:nvPr/>
        </p:nvSpPr>
        <p:spPr bwMode="auto">
          <a:xfrm>
            <a:off x="12062222" y="6735410"/>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5" name="Picture 4" descr="Where the Crawdads Sing: Delia Owens: 9780735219090: Amazon.com: Book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43" y="228600"/>
            <a:ext cx="5986852" cy="6548120"/>
          </a:xfrm>
          <a:prstGeom prst="rect">
            <a:avLst/>
          </a:prstGeom>
          <a:ln w="6350">
            <a:solidFill>
              <a:schemeClr val="tx1"/>
            </a:solidFill>
          </a:ln>
        </p:spPr>
      </p:pic>
      <p:pic>
        <p:nvPicPr>
          <p:cNvPr id="8" name="Picture 7" descr="Where the Crawdads Sing: Delia Owens: 9780735219090: Amazon.com: Book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142" t="21463" r="2327" b="45880"/>
          <a:stretch/>
        </p:blipFill>
        <p:spPr>
          <a:xfrm>
            <a:off x="2294122" y="1075541"/>
            <a:ext cx="8045632" cy="2594833"/>
          </a:xfrm>
          <a:prstGeom prst="rect">
            <a:avLst/>
          </a:prstGeom>
          <a:ln w="6350">
            <a:solidFill>
              <a:schemeClr val="tx1"/>
            </a:solidFill>
          </a:ln>
        </p:spPr>
      </p:pic>
      <p:pic>
        <p:nvPicPr>
          <p:cNvPr id="9" name="Picture 8" descr="Where the Crawdads Sing: Delia Owens: 9780735219090: Amazon.com: Books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73692" t="64110" b="11004"/>
          <a:stretch/>
        </p:blipFill>
        <p:spPr>
          <a:xfrm>
            <a:off x="4721552" y="3761595"/>
            <a:ext cx="3582824" cy="2906007"/>
          </a:xfrm>
          <a:prstGeom prst="rect">
            <a:avLst/>
          </a:prstGeom>
        </p:spPr>
      </p:pic>
    </p:spTree>
    <p:extLst>
      <p:ext uri="{BB962C8B-B14F-4D97-AF65-F5344CB8AC3E}">
        <p14:creationId xmlns:p14="http://schemas.microsoft.com/office/powerpoint/2010/main" val="397133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1632" y="-2"/>
            <a:ext cx="494036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EC Opens Amazon Investigation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112</a:t>
            </a:fld>
            <a:endParaRPr lang="en-US" altLang="en-US"/>
          </a:p>
        </p:txBody>
      </p:sp>
      <p:sp>
        <p:nvSpPr>
          <p:cNvPr id="6" name="Text Box 5"/>
          <p:cNvSpPr txBox="1">
            <a:spLocks noChangeArrowheads="1"/>
          </p:cNvSpPr>
          <p:nvPr/>
        </p:nvSpPr>
        <p:spPr bwMode="auto">
          <a:xfrm>
            <a:off x="8126913" y="6488668"/>
            <a:ext cx="40650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(17 July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78872" y="209004"/>
            <a:ext cx="4490374" cy="6491834"/>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051518" y="2913360"/>
            <a:ext cx="10967445" cy="2910438"/>
          </a:xfrm>
          <a:prstGeom prst="rect">
            <a:avLst/>
          </a:prstGeom>
          <a:ln w="6350">
            <a:solidFill>
              <a:schemeClr val="tx1"/>
            </a:solidFill>
          </a:ln>
        </p:spPr>
      </p:pic>
    </p:spTree>
    <p:extLst>
      <p:ext uri="{BB962C8B-B14F-4D97-AF65-F5344CB8AC3E}">
        <p14:creationId xmlns:p14="http://schemas.microsoft.com/office/powerpoint/2010/main" val="356292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4221" y="-2"/>
            <a:ext cx="305778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EC Amazon Update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113</a:t>
            </a:fld>
            <a:endParaRPr lang="en-US" altLang="en-US"/>
          </a:p>
        </p:txBody>
      </p:sp>
      <p:sp>
        <p:nvSpPr>
          <p:cNvPr id="6" name="Text Box 5"/>
          <p:cNvSpPr txBox="1">
            <a:spLocks noChangeArrowheads="1"/>
          </p:cNvSpPr>
          <p:nvPr/>
        </p:nvSpPr>
        <p:spPr bwMode="auto">
          <a:xfrm>
            <a:off x="8158294" y="6488668"/>
            <a:ext cx="40337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(10 Nov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33911" y="209004"/>
            <a:ext cx="4446779" cy="6491834"/>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383514" y="2463514"/>
            <a:ext cx="10380134" cy="3632486"/>
          </a:xfrm>
          <a:prstGeom prst="rect">
            <a:avLst/>
          </a:prstGeom>
          <a:ln w="6350">
            <a:solidFill>
              <a:schemeClr val="tx1"/>
            </a:solidFill>
          </a:ln>
        </p:spPr>
      </p:pic>
    </p:spTree>
    <p:extLst>
      <p:ext uri="{BB962C8B-B14F-4D97-AF65-F5344CB8AC3E}">
        <p14:creationId xmlns:p14="http://schemas.microsoft.com/office/powerpoint/2010/main" val="148775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Use of Seller Data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114</a:t>
            </a:fld>
            <a:endParaRPr lang="en-US" altLang="en-US"/>
          </a:p>
        </p:txBody>
      </p:sp>
      <p:sp>
        <p:nvSpPr>
          <p:cNvPr id="6" name="Text Box 5"/>
          <p:cNvSpPr txBox="1">
            <a:spLocks noChangeArrowheads="1"/>
          </p:cNvSpPr>
          <p:nvPr/>
        </p:nvSpPr>
        <p:spPr bwMode="auto">
          <a:xfrm>
            <a:off x="8158294" y="6488668"/>
            <a:ext cx="40337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(10 Nov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33911" y="209004"/>
            <a:ext cx="4446779" cy="6491834"/>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656735" y="1284395"/>
            <a:ext cx="9060507" cy="5099497"/>
          </a:xfrm>
          <a:prstGeom prst="rect">
            <a:avLst/>
          </a:prstGeom>
          <a:ln w="6350">
            <a:solidFill>
              <a:schemeClr val="tx1"/>
            </a:solidFill>
          </a:ln>
        </p:spPr>
      </p:pic>
    </p:spTree>
    <p:extLst>
      <p:ext uri="{BB962C8B-B14F-4D97-AF65-F5344CB8AC3E}">
        <p14:creationId xmlns:p14="http://schemas.microsoft.com/office/powerpoint/2010/main" val="302037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0507" y="-2"/>
            <a:ext cx="606149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Preferential Treatment and the Buy Box</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115</a:t>
            </a:fld>
            <a:endParaRPr lang="en-US" altLang="en-US"/>
          </a:p>
        </p:txBody>
      </p:sp>
      <p:sp>
        <p:nvSpPr>
          <p:cNvPr id="6" name="Text Box 5"/>
          <p:cNvSpPr txBox="1">
            <a:spLocks noChangeArrowheads="1"/>
          </p:cNvSpPr>
          <p:nvPr/>
        </p:nvSpPr>
        <p:spPr bwMode="auto">
          <a:xfrm>
            <a:off x="8158294" y="6488668"/>
            <a:ext cx="40337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(10 Nov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23751" y="209004"/>
            <a:ext cx="4446779" cy="6491834"/>
          </a:xfrm>
          <a:prstGeom prst="rect">
            <a:avLst/>
          </a:prstGeom>
          <a:ln w="6350">
            <a:solidFill>
              <a:schemeClr val="tx1"/>
            </a:solidFill>
          </a:ln>
        </p:spPr>
      </p:pic>
      <p:grpSp>
        <p:nvGrpSpPr>
          <p:cNvPr id="10" name="Group 9"/>
          <p:cNvGrpSpPr>
            <a:grpSpLocks noChangeAspect="1"/>
          </p:cNvGrpSpPr>
          <p:nvPr/>
        </p:nvGrpSpPr>
        <p:grpSpPr>
          <a:xfrm>
            <a:off x="1582321" y="1314869"/>
            <a:ext cx="9484751" cy="5053665"/>
            <a:chOff x="3549143" y="3101173"/>
            <a:chExt cx="5161471" cy="2750135"/>
          </a:xfrm>
        </p:grpSpPr>
        <p:pic>
          <p:nvPicPr>
            <p:cNvPr id="8" name="Picture 7"/>
            <p:cNvPicPr>
              <a:picLocks noChangeAspect="1"/>
            </p:cNvPicPr>
            <p:nvPr/>
          </p:nvPicPr>
          <p:blipFill>
            <a:blip r:embed="rId4"/>
            <a:stretch>
              <a:fillRect/>
            </a:stretch>
          </p:blipFill>
          <p:spPr>
            <a:xfrm>
              <a:off x="3549143" y="3101173"/>
              <a:ext cx="5142420" cy="624986"/>
            </a:xfrm>
            <a:prstGeom prst="rect">
              <a:avLst/>
            </a:prstGeom>
            <a:ln w="6350">
              <a:solidFill>
                <a:schemeClr val="tx1"/>
              </a:solidFill>
            </a:ln>
          </p:spPr>
        </p:pic>
        <p:pic>
          <p:nvPicPr>
            <p:cNvPr id="9" name="Picture 8"/>
            <p:cNvPicPr>
              <a:picLocks noChangeAspect="1"/>
            </p:cNvPicPr>
            <p:nvPr/>
          </p:nvPicPr>
          <p:blipFill rotWithShape="1">
            <a:blip r:embed="rId5"/>
            <a:srcRect r="853"/>
            <a:stretch/>
          </p:blipFill>
          <p:spPr>
            <a:xfrm>
              <a:off x="3549144" y="3738533"/>
              <a:ext cx="5161470" cy="2112775"/>
            </a:xfrm>
            <a:prstGeom prst="rect">
              <a:avLst/>
            </a:prstGeom>
            <a:ln w="6350">
              <a:solidFill>
                <a:schemeClr val="tx1"/>
              </a:solidFill>
            </a:ln>
          </p:spPr>
        </p:pic>
      </p:grpSp>
    </p:spTree>
    <p:extLst>
      <p:ext uri="{BB962C8B-B14F-4D97-AF65-F5344CB8AC3E}">
        <p14:creationId xmlns:p14="http://schemas.microsoft.com/office/powerpoint/2010/main" val="313559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Amazon Laws?</a:t>
            </a:r>
          </a:p>
        </p:txBody>
      </p:sp>
      <p:sp>
        <p:nvSpPr>
          <p:cNvPr id="3" name="Content Placeholder 2"/>
          <p:cNvSpPr>
            <a:spLocks noGrp="1"/>
          </p:cNvSpPr>
          <p:nvPr>
            <p:ph idx="1"/>
          </p:nvPr>
        </p:nvSpPr>
        <p:spPr/>
        <p:txBody>
          <a:bodyPr/>
          <a:lstStyle/>
          <a:p>
            <a:r>
              <a:rPr lang="en-US" dirty="0"/>
              <a:t>Choices?</a:t>
            </a:r>
          </a:p>
          <a:p>
            <a:pPr lvl="1"/>
            <a:r>
              <a:rPr lang="en-US" dirty="0"/>
              <a:t>1. </a:t>
            </a:r>
            <a:r>
              <a:rPr lang="en-US" i="1" dirty="0"/>
              <a:t>Inventory</a:t>
            </a:r>
            <a:r>
              <a:rPr lang="en-US" dirty="0"/>
              <a:t>. Amazon has to buy inventory from third parties and can sell only that purchased inventory</a:t>
            </a:r>
          </a:p>
          <a:p>
            <a:pPr lvl="2"/>
            <a:r>
              <a:rPr lang="en-US" dirty="0"/>
              <a:t>Meaning cannot vertically integrate into production of goods and create Amazon brands</a:t>
            </a:r>
          </a:p>
          <a:p>
            <a:pPr lvl="2"/>
            <a:r>
              <a:rPr lang="en-US" dirty="0"/>
              <a:t>Can’t establish a platform for sales by third parties</a:t>
            </a:r>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October 18, 2023</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116</a:t>
            </a:fld>
            <a:endParaRPr lang="en-US" altLang="en-US"/>
          </a:p>
        </p:txBody>
      </p:sp>
      <p:sp>
        <p:nvSpPr>
          <p:cNvPr id="6" name="Text Box 5">
            <a:extLst>
              <a:ext uri="{FF2B5EF4-FFF2-40B4-BE49-F238E27FC236}">
                <a16:creationId xmlns:a16="http://schemas.microsoft.com/office/drawing/2014/main" id="{7BFFB363-BBA6-17B7-5C38-0009D92E4B24}"/>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7)</a:t>
            </a:r>
          </a:p>
        </p:txBody>
      </p:sp>
    </p:spTree>
    <p:extLst>
      <p:ext uri="{BB962C8B-B14F-4D97-AF65-F5344CB8AC3E}">
        <p14:creationId xmlns:p14="http://schemas.microsoft.com/office/powerpoint/2010/main" val="28469499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Amazon Laws?</a:t>
            </a:r>
          </a:p>
        </p:txBody>
      </p:sp>
      <p:sp>
        <p:nvSpPr>
          <p:cNvPr id="3" name="Content Placeholder 2"/>
          <p:cNvSpPr>
            <a:spLocks noGrp="1"/>
          </p:cNvSpPr>
          <p:nvPr>
            <p:ph idx="1"/>
          </p:nvPr>
        </p:nvSpPr>
        <p:spPr/>
        <p:txBody>
          <a:bodyPr/>
          <a:lstStyle/>
          <a:p>
            <a:r>
              <a:rPr lang="en-US" dirty="0"/>
              <a:t>Choices?</a:t>
            </a:r>
          </a:p>
          <a:p>
            <a:pPr lvl="1"/>
            <a:r>
              <a:rPr lang="en-US" dirty="0"/>
              <a:t>2. </a:t>
            </a:r>
            <a:r>
              <a:rPr lang="en-US" i="1" dirty="0"/>
              <a:t>Platform as Inventory Common Carrier</a:t>
            </a:r>
            <a:r>
              <a:rPr lang="en-US" dirty="0"/>
              <a:t>. Online shelf space is unlimited so any ecommerce platform has to carry all items presented by third party merchants</a:t>
            </a:r>
          </a:p>
          <a:p>
            <a:pPr lvl="2"/>
            <a:r>
              <a:rPr lang="en-US" dirty="0"/>
              <a:t>Also can’t prioritize them but has to fill slots at random from all merchants offering the good on the platform</a:t>
            </a:r>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October 18, 2023</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117</a:t>
            </a:fld>
            <a:endParaRPr lang="en-US" altLang="en-US"/>
          </a:p>
        </p:txBody>
      </p:sp>
      <p:sp>
        <p:nvSpPr>
          <p:cNvPr id="6" name="Text Box 5">
            <a:extLst>
              <a:ext uri="{FF2B5EF4-FFF2-40B4-BE49-F238E27FC236}">
                <a16:creationId xmlns:a16="http://schemas.microsoft.com/office/drawing/2014/main" id="{10A72D94-36FE-CEE7-F4DE-9BA80F482416}"/>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7)</a:t>
            </a:r>
          </a:p>
        </p:txBody>
      </p:sp>
    </p:spTree>
    <p:extLst>
      <p:ext uri="{BB962C8B-B14F-4D97-AF65-F5344CB8AC3E}">
        <p14:creationId xmlns:p14="http://schemas.microsoft.com/office/powerpoint/2010/main" val="6276494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Amazon Laws?</a:t>
            </a:r>
          </a:p>
        </p:txBody>
      </p:sp>
      <p:sp>
        <p:nvSpPr>
          <p:cNvPr id="3" name="Content Placeholder 2"/>
          <p:cNvSpPr>
            <a:spLocks noGrp="1"/>
          </p:cNvSpPr>
          <p:nvPr>
            <p:ph idx="1"/>
          </p:nvPr>
        </p:nvSpPr>
        <p:spPr/>
        <p:txBody>
          <a:bodyPr/>
          <a:lstStyle/>
          <a:p>
            <a:r>
              <a:rPr lang="en-US" dirty="0"/>
              <a:t>Choices?</a:t>
            </a:r>
          </a:p>
          <a:p>
            <a:pPr lvl="1"/>
            <a:r>
              <a:rPr lang="en-US" dirty="0"/>
              <a:t>3. </a:t>
            </a:r>
            <a:r>
              <a:rPr lang="en-US" i="1" dirty="0"/>
              <a:t>Only One Business Model</a:t>
            </a:r>
            <a:r>
              <a:rPr lang="en-US" dirty="0"/>
              <a:t>. Amazon can run an own-inventory website or a platform for third parties, but not both</a:t>
            </a:r>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October 18, 2023</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118</a:t>
            </a:fld>
            <a:endParaRPr lang="en-US" altLang="en-US"/>
          </a:p>
        </p:txBody>
      </p:sp>
      <p:sp>
        <p:nvSpPr>
          <p:cNvPr id="6" name="Text Box 5">
            <a:extLst>
              <a:ext uri="{FF2B5EF4-FFF2-40B4-BE49-F238E27FC236}">
                <a16:creationId xmlns:a16="http://schemas.microsoft.com/office/drawing/2014/main" id="{23D42BC5-1AD9-8D26-7491-5496AA6DA808}"/>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7)</a:t>
            </a:r>
          </a:p>
        </p:txBody>
      </p:sp>
    </p:spTree>
    <p:extLst>
      <p:ext uri="{BB962C8B-B14F-4D97-AF65-F5344CB8AC3E}">
        <p14:creationId xmlns:p14="http://schemas.microsoft.com/office/powerpoint/2010/main" val="690078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Amazon Laws?</a:t>
            </a:r>
          </a:p>
        </p:txBody>
      </p:sp>
      <p:sp>
        <p:nvSpPr>
          <p:cNvPr id="3" name="Content Placeholder 2"/>
          <p:cNvSpPr>
            <a:spLocks noGrp="1"/>
          </p:cNvSpPr>
          <p:nvPr>
            <p:ph idx="1"/>
          </p:nvPr>
        </p:nvSpPr>
        <p:spPr/>
        <p:txBody>
          <a:bodyPr/>
          <a:lstStyle/>
          <a:p>
            <a:r>
              <a:rPr lang="en-US" dirty="0"/>
              <a:t>Choices?</a:t>
            </a:r>
          </a:p>
          <a:p>
            <a:pPr lvl="1"/>
            <a:r>
              <a:rPr lang="en-US" dirty="0"/>
              <a:t>4. </a:t>
            </a:r>
            <a:r>
              <a:rPr lang="en-US" i="1" dirty="0"/>
              <a:t>Nondiscrimination</a:t>
            </a:r>
            <a:r>
              <a:rPr lang="en-US" dirty="0"/>
              <a:t>. Amazon can sell its own inventory or act as a platform for third-party inventory but it needs to treat each of those by rules not tied to ownership</a:t>
            </a:r>
          </a:p>
          <a:p>
            <a:pPr lvl="2"/>
            <a:r>
              <a:rPr lang="en-US" dirty="0"/>
              <a:t>Best price? Randomization across merchants? Some sort of algorithm?</a:t>
            </a:r>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October 18, 2023</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119</a:t>
            </a:fld>
            <a:endParaRPr lang="en-US" altLang="en-US"/>
          </a:p>
        </p:txBody>
      </p:sp>
      <p:sp>
        <p:nvSpPr>
          <p:cNvPr id="6" name="Text Box 5">
            <a:extLst>
              <a:ext uri="{FF2B5EF4-FFF2-40B4-BE49-F238E27FC236}">
                <a16:creationId xmlns:a16="http://schemas.microsoft.com/office/drawing/2014/main" id="{8D6F5A22-F35D-583E-7C88-C5607080FFCB}"/>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7)</a:t>
            </a:r>
          </a:p>
        </p:txBody>
      </p:sp>
    </p:spTree>
    <p:extLst>
      <p:ext uri="{BB962C8B-B14F-4D97-AF65-F5344CB8AC3E}">
        <p14:creationId xmlns:p14="http://schemas.microsoft.com/office/powerpoint/2010/main" val="234812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062F01DF-6F5A-415A-BD09-1F1D35CE5BF7}" type="datetime4">
              <a:rPr lang="en-US"/>
              <a:pPr>
                <a:defRPr/>
              </a:pPr>
              <a:t>October 18, 2023</a:t>
            </a:fld>
            <a:endParaRPr lang="en-US" altLang="en-US">
              <a:solidFill>
                <a:schemeClr val="bg2"/>
              </a:solidFill>
            </a:endParaRPr>
          </a:p>
        </p:txBody>
      </p:sp>
      <p:sp>
        <p:nvSpPr>
          <p:cNvPr id="91139" name="Slide Number Placeholder 5"/>
          <p:cNvSpPr>
            <a:spLocks noGrp="1"/>
          </p:cNvSpPr>
          <p:nvPr>
            <p:ph type="sldNum" sz="quarter" idx="4294967295"/>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12</a:t>
            </a:fld>
            <a:endParaRPr lang="en-US" altLang="en-US" sz="1400">
              <a:solidFill>
                <a:srgbClr val="000066"/>
              </a:solidFill>
            </a:endParaRPr>
          </a:p>
        </p:txBody>
      </p:sp>
      <p:sp>
        <p:nvSpPr>
          <p:cNvPr id="91140" name="Rectangle 2"/>
          <p:cNvSpPr>
            <a:spLocks noGrp="1" noChangeArrowheads="1"/>
          </p:cNvSpPr>
          <p:nvPr>
            <p:ph type="title"/>
          </p:nvPr>
        </p:nvSpPr>
        <p:spPr/>
        <p:txBody>
          <a:bodyPr/>
          <a:lstStyle/>
          <a:p>
            <a:r>
              <a:rPr lang="en-US" altLang="en-US" dirty="0"/>
              <a:t>Winner Take All Markets: Simple Version</a:t>
            </a:r>
          </a:p>
        </p:txBody>
      </p:sp>
      <p:sp>
        <p:nvSpPr>
          <p:cNvPr id="1769475" name="Rectangle 3"/>
          <p:cNvSpPr>
            <a:spLocks noGrp="1" noChangeArrowheads="1"/>
          </p:cNvSpPr>
          <p:nvPr>
            <p:ph type="body" idx="1"/>
          </p:nvPr>
        </p:nvSpPr>
        <p:spPr>
          <a:xfrm>
            <a:off x="812800" y="1447800"/>
            <a:ext cx="11176000" cy="4114800"/>
          </a:xfrm>
        </p:spPr>
        <p:txBody>
          <a:bodyPr/>
          <a:lstStyle/>
          <a:p>
            <a:r>
              <a:rPr lang="en-US" altLang="en-US" dirty="0"/>
              <a:t>What outcome will we get?</a:t>
            </a:r>
          </a:p>
          <a:p>
            <a:r>
              <a:rPr lang="en-US" altLang="en-US" dirty="0"/>
              <a:t>Answer</a:t>
            </a:r>
          </a:p>
          <a:p>
            <a:pPr lvl="1"/>
            <a:r>
              <a:rPr lang="en-US" altLang="en-US" dirty="0"/>
              <a:t>Individuals enter sector 2 until expected return is $10.</a:t>
            </a:r>
          </a:p>
          <a:p>
            <a:pPr lvl="1"/>
            <a:r>
              <a:rPr lang="en-US" altLang="en-US" dirty="0"/>
              <a:t>100 individuals in sector 2, 400 in sector 1</a:t>
            </a:r>
          </a:p>
          <a:p>
            <a:pPr lvl="1"/>
            <a:r>
              <a:rPr lang="en-US" altLang="en-US" dirty="0"/>
              <a:t>GNP is 400 * 10 + 1000*1 + 99*0 = 5000</a:t>
            </a:r>
          </a:p>
          <a:p>
            <a:pPr lvl="1"/>
            <a:r>
              <a:rPr lang="en-US" altLang="en-US" dirty="0"/>
              <a:t>Same GNP as if we did not have WTA sector: the value of that sector is fully dissipated</a:t>
            </a:r>
          </a:p>
        </p:txBody>
      </p:sp>
    </p:spTree>
    <p:extLst>
      <p:ext uri="{BB962C8B-B14F-4D97-AF65-F5344CB8AC3E}">
        <p14:creationId xmlns:p14="http://schemas.microsoft.com/office/powerpoint/2010/main" val="4281980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69475">
                                            <p:txEl>
                                              <p:pRg st="1" end="1"/>
                                            </p:txEl>
                                          </p:spTgt>
                                        </p:tgtEl>
                                        <p:attrNameLst>
                                          <p:attrName>style.visibility</p:attrName>
                                        </p:attrNameLst>
                                      </p:cBhvr>
                                      <p:to>
                                        <p:strVal val="visible"/>
                                      </p:to>
                                    </p:set>
                                    <p:animEffect transition="in" filter="wipe(left)">
                                      <p:cBhvr>
                                        <p:cTn id="7" dur="500"/>
                                        <p:tgtEl>
                                          <p:spTgt spid="1769475">
                                            <p:txEl>
                                              <p:pRg st="1" end="1"/>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69475">
                                            <p:txEl>
                                              <p:pRg st="2" end="2"/>
                                            </p:txEl>
                                          </p:spTgt>
                                        </p:tgtEl>
                                        <p:attrNameLst>
                                          <p:attrName>style.visibility</p:attrName>
                                        </p:attrNameLst>
                                      </p:cBhvr>
                                      <p:to>
                                        <p:strVal val="visible"/>
                                      </p:to>
                                    </p:set>
                                    <p:animEffect transition="in" filter="wipe(left)">
                                      <p:cBhvr>
                                        <p:cTn id="10" dur="500"/>
                                        <p:tgtEl>
                                          <p:spTgt spid="1769475">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69475">
                                            <p:txEl>
                                              <p:pRg st="3" end="3"/>
                                            </p:txEl>
                                          </p:spTgt>
                                        </p:tgtEl>
                                        <p:attrNameLst>
                                          <p:attrName>style.visibility</p:attrName>
                                        </p:attrNameLst>
                                      </p:cBhvr>
                                      <p:to>
                                        <p:strVal val="visible"/>
                                      </p:to>
                                    </p:set>
                                    <p:animEffect transition="in" filter="wipe(left)">
                                      <p:cBhvr>
                                        <p:cTn id="13" dur="500"/>
                                        <p:tgtEl>
                                          <p:spTgt spid="1769475">
                                            <p:txEl>
                                              <p:pRg st="3" end="3"/>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69475">
                                            <p:txEl>
                                              <p:pRg st="4" end="4"/>
                                            </p:txEl>
                                          </p:spTgt>
                                        </p:tgtEl>
                                        <p:attrNameLst>
                                          <p:attrName>style.visibility</p:attrName>
                                        </p:attrNameLst>
                                      </p:cBhvr>
                                      <p:to>
                                        <p:strVal val="visible"/>
                                      </p:to>
                                    </p:set>
                                    <p:animEffect transition="in" filter="wipe(left)">
                                      <p:cBhvr>
                                        <p:cTn id="16" dur="500"/>
                                        <p:tgtEl>
                                          <p:spTgt spid="1769475">
                                            <p:txEl>
                                              <p:pRg st="4" end="4"/>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769475">
                                            <p:txEl>
                                              <p:pRg st="5" end="5"/>
                                            </p:txEl>
                                          </p:spTgt>
                                        </p:tgtEl>
                                        <p:attrNameLst>
                                          <p:attrName>style.visibility</p:attrName>
                                        </p:attrNameLst>
                                      </p:cBhvr>
                                      <p:to>
                                        <p:strVal val="visible"/>
                                      </p:to>
                                    </p:set>
                                    <p:animEffect transition="in" filter="wipe(left)">
                                      <p:cBhvr>
                                        <p:cTn id="19" dur="500"/>
                                        <p:tgtEl>
                                          <p:spTgt spid="17694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9475" grpId="0" build="p"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Amazon Laws?</a:t>
            </a:r>
          </a:p>
        </p:txBody>
      </p:sp>
      <p:sp>
        <p:nvSpPr>
          <p:cNvPr id="3" name="Content Placeholder 2"/>
          <p:cNvSpPr>
            <a:spLocks noGrp="1"/>
          </p:cNvSpPr>
          <p:nvPr>
            <p:ph idx="1"/>
          </p:nvPr>
        </p:nvSpPr>
        <p:spPr/>
        <p:txBody>
          <a:bodyPr/>
          <a:lstStyle/>
          <a:p>
            <a:r>
              <a:rPr lang="en-US" dirty="0"/>
              <a:t>Choices?</a:t>
            </a:r>
          </a:p>
          <a:p>
            <a:pPr lvl="1"/>
            <a:r>
              <a:rPr lang="en-US" dirty="0"/>
              <a:t>5. </a:t>
            </a:r>
            <a:r>
              <a:rPr lang="en-US" i="1" dirty="0"/>
              <a:t>Entry Limits</a:t>
            </a:r>
            <a:endParaRPr lang="en-US" dirty="0"/>
          </a:p>
          <a:p>
            <a:pPr lvl="2"/>
            <a:r>
              <a:rPr lang="en-US" dirty="0"/>
              <a:t>Amazon cannot sell any item in competition with any third-party seller on the platform.</a:t>
            </a:r>
          </a:p>
          <a:p>
            <a:pPr lvl="2"/>
            <a:r>
              <a:rPr lang="en-US" dirty="0"/>
              <a:t>Amazon cannot enter other businesses other than sales (no video, no AWS and so on)</a:t>
            </a:r>
          </a:p>
          <a:p>
            <a:pPr lvl="2"/>
            <a:r>
              <a:rPr lang="en-US" dirty="0"/>
              <a:t>Amazon can’t use data on the platform to decide which businesses to enter</a:t>
            </a:r>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October 18, 2023</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120</a:t>
            </a:fld>
            <a:endParaRPr lang="en-US" altLang="en-US"/>
          </a:p>
        </p:txBody>
      </p:sp>
      <p:sp>
        <p:nvSpPr>
          <p:cNvPr id="6" name="Text Box 5">
            <a:extLst>
              <a:ext uri="{FF2B5EF4-FFF2-40B4-BE49-F238E27FC236}">
                <a16:creationId xmlns:a16="http://schemas.microsoft.com/office/drawing/2014/main" id="{0E51D45B-3CD4-6CD0-2998-C128429B51C5}"/>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7)</a:t>
            </a:r>
          </a:p>
        </p:txBody>
      </p:sp>
    </p:spTree>
    <p:extLst>
      <p:ext uri="{BB962C8B-B14F-4D97-AF65-F5344CB8AC3E}">
        <p14:creationId xmlns:p14="http://schemas.microsoft.com/office/powerpoint/2010/main" val="38216327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Amazon Laws?</a:t>
            </a:r>
          </a:p>
        </p:txBody>
      </p:sp>
      <p:sp>
        <p:nvSpPr>
          <p:cNvPr id="3" name="Content Placeholder 2"/>
          <p:cNvSpPr>
            <a:spLocks noGrp="1"/>
          </p:cNvSpPr>
          <p:nvPr>
            <p:ph idx="1"/>
          </p:nvPr>
        </p:nvSpPr>
        <p:spPr/>
        <p:txBody>
          <a:bodyPr/>
          <a:lstStyle/>
          <a:p>
            <a:r>
              <a:rPr lang="en-US" dirty="0"/>
              <a:t>Choices?</a:t>
            </a:r>
          </a:p>
          <a:p>
            <a:pPr lvl="1"/>
            <a:r>
              <a:rPr lang="en-US" dirty="0"/>
              <a:t>6. </a:t>
            </a:r>
            <a:r>
              <a:rPr lang="en-US" i="1" dirty="0"/>
              <a:t>Amazon Prime</a:t>
            </a:r>
            <a:endParaRPr lang="en-US" dirty="0"/>
          </a:p>
          <a:p>
            <a:pPr lvl="2"/>
            <a:r>
              <a:rPr lang="en-US" dirty="0"/>
              <a:t>Force Amazon to unbundle and set separate prices for each item in the bundle</a:t>
            </a:r>
          </a:p>
          <a:p>
            <a:pPr lvl="2"/>
            <a:r>
              <a:rPr lang="en-US" dirty="0"/>
              <a:t>Ban Amazon from selling paid-in-advance bulk shipping as doing so distorts competition for the marginal sale at other websites</a:t>
            </a:r>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October 18, 2023</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121</a:t>
            </a:fld>
            <a:endParaRPr lang="en-US" altLang="en-US"/>
          </a:p>
        </p:txBody>
      </p:sp>
      <p:sp>
        <p:nvSpPr>
          <p:cNvPr id="6" name="Text Box 5">
            <a:extLst>
              <a:ext uri="{FF2B5EF4-FFF2-40B4-BE49-F238E27FC236}">
                <a16:creationId xmlns:a16="http://schemas.microsoft.com/office/drawing/2014/main" id="{7E509286-5068-1A29-2C9C-627ABCEA9005}"/>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(6 of 7)</a:t>
            </a:r>
          </a:p>
        </p:txBody>
      </p:sp>
    </p:spTree>
    <p:extLst>
      <p:ext uri="{BB962C8B-B14F-4D97-AF65-F5344CB8AC3E}">
        <p14:creationId xmlns:p14="http://schemas.microsoft.com/office/powerpoint/2010/main" val="10488847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Amazon Laws?</a:t>
            </a:r>
          </a:p>
        </p:txBody>
      </p:sp>
      <p:sp>
        <p:nvSpPr>
          <p:cNvPr id="3" name="Content Placeholder 2"/>
          <p:cNvSpPr>
            <a:spLocks noGrp="1"/>
          </p:cNvSpPr>
          <p:nvPr>
            <p:ph idx="1"/>
          </p:nvPr>
        </p:nvSpPr>
        <p:spPr/>
        <p:txBody>
          <a:bodyPr/>
          <a:lstStyle/>
          <a:p>
            <a:r>
              <a:rPr lang="en-US" dirty="0"/>
              <a:t>Choices?</a:t>
            </a:r>
          </a:p>
          <a:p>
            <a:pPr lvl="1"/>
            <a:r>
              <a:rPr lang="en-US" dirty="0"/>
              <a:t>7. </a:t>
            </a:r>
            <a:r>
              <a:rPr lang="en-US" i="1" dirty="0"/>
              <a:t>Transaction Neutrality</a:t>
            </a:r>
            <a:endParaRPr lang="en-US" dirty="0"/>
          </a:p>
          <a:p>
            <a:pPr lvl="2"/>
            <a:r>
              <a:rPr lang="en-US" dirty="0"/>
              <a:t>Amazon can’t remember anything</a:t>
            </a:r>
          </a:p>
          <a:p>
            <a:pPr lvl="3"/>
            <a:r>
              <a:rPr lang="en-US" dirty="0"/>
              <a:t>Have to forget and not record your transaction history</a:t>
            </a:r>
          </a:p>
          <a:p>
            <a:pPr lvl="3"/>
            <a:r>
              <a:rPr lang="en-US" dirty="0"/>
              <a:t>Can’t store payment info, so that you have to enter it each time as you would with a new website</a:t>
            </a:r>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October 18, 2023</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122</a:t>
            </a:fld>
            <a:endParaRPr lang="en-US" altLang="en-US"/>
          </a:p>
        </p:txBody>
      </p:sp>
      <p:sp>
        <p:nvSpPr>
          <p:cNvPr id="6" name="Text Box 5">
            <a:extLst>
              <a:ext uri="{FF2B5EF4-FFF2-40B4-BE49-F238E27FC236}">
                <a16:creationId xmlns:a16="http://schemas.microsoft.com/office/drawing/2014/main" id="{04D6A0E5-50DE-54C6-5FFE-53906224F11E}"/>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(7 of 7)</a:t>
            </a:r>
          </a:p>
        </p:txBody>
      </p:sp>
    </p:spTree>
    <p:extLst>
      <p:ext uri="{BB962C8B-B14F-4D97-AF65-F5344CB8AC3E}">
        <p14:creationId xmlns:p14="http://schemas.microsoft.com/office/powerpoint/2010/main" val="32530425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6838" y="-1"/>
            <a:ext cx="4675164" cy="40327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Limits on Third-Party Data 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123</a:t>
            </a:fld>
            <a:endParaRPr lang="en-US" altLang="en-US"/>
          </a:p>
        </p:txBody>
      </p:sp>
      <p:sp>
        <p:nvSpPr>
          <p:cNvPr id="6" name="Text Box 5"/>
          <p:cNvSpPr txBox="1">
            <a:spLocks noChangeArrowheads="1"/>
          </p:cNvSpPr>
          <p:nvPr/>
        </p:nvSpPr>
        <p:spPr bwMode="auto">
          <a:xfrm>
            <a:off x="8093612" y="6488668"/>
            <a:ext cx="40983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(20 Dec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6EF2AF1-EFF8-84E4-313C-E893BA14F45C}"/>
              </a:ext>
            </a:extLst>
          </p:cNvPr>
          <p:cNvPicPr>
            <a:picLocks noChangeAspect="1"/>
          </p:cNvPicPr>
          <p:nvPr/>
        </p:nvPicPr>
        <p:blipFill>
          <a:blip r:embed="rId2"/>
          <a:stretch>
            <a:fillRect/>
          </a:stretch>
        </p:blipFill>
        <p:spPr>
          <a:xfrm>
            <a:off x="304799" y="209004"/>
            <a:ext cx="4577945" cy="6491834"/>
          </a:xfrm>
          <a:prstGeom prst="rect">
            <a:avLst/>
          </a:prstGeom>
        </p:spPr>
      </p:pic>
      <p:pic>
        <p:nvPicPr>
          <p:cNvPr id="9" name="Picture 8">
            <a:extLst>
              <a:ext uri="{FF2B5EF4-FFF2-40B4-BE49-F238E27FC236}">
                <a16:creationId xmlns:a16="http://schemas.microsoft.com/office/drawing/2014/main" id="{BC0993A1-2301-8E3F-B626-4D8CFB4C00CD}"/>
              </a:ext>
            </a:extLst>
          </p:cNvPr>
          <p:cNvPicPr>
            <a:picLocks noChangeAspect="1"/>
          </p:cNvPicPr>
          <p:nvPr/>
        </p:nvPicPr>
        <p:blipFill>
          <a:blip r:embed="rId3"/>
          <a:stretch>
            <a:fillRect/>
          </a:stretch>
        </p:blipFill>
        <p:spPr>
          <a:xfrm>
            <a:off x="1203861" y="2819734"/>
            <a:ext cx="10372247" cy="2812032"/>
          </a:xfrm>
          <a:prstGeom prst="rect">
            <a:avLst/>
          </a:prstGeom>
        </p:spPr>
      </p:pic>
    </p:spTree>
    <p:extLst>
      <p:ext uri="{BB962C8B-B14F-4D97-AF65-F5344CB8AC3E}">
        <p14:creationId xmlns:p14="http://schemas.microsoft.com/office/powerpoint/2010/main" val="91441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
            <a:ext cx="6096001"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Buy Box: Equal Treatment; Second Offer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124</a:t>
            </a:fld>
            <a:endParaRPr lang="en-US" altLang="en-US"/>
          </a:p>
        </p:txBody>
      </p:sp>
      <p:sp>
        <p:nvSpPr>
          <p:cNvPr id="6" name="Text Box 5"/>
          <p:cNvSpPr txBox="1">
            <a:spLocks noChangeArrowheads="1"/>
          </p:cNvSpPr>
          <p:nvPr/>
        </p:nvSpPr>
        <p:spPr bwMode="auto">
          <a:xfrm>
            <a:off x="8093612" y="6488668"/>
            <a:ext cx="40983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(20 Dec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6EF2AF1-EFF8-84E4-313C-E893BA14F45C}"/>
              </a:ext>
            </a:extLst>
          </p:cNvPr>
          <p:cNvPicPr>
            <a:picLocks noChangeAspect="1"/>
          </p:cNvPicPr>
          <p:nvPr/>
        </p:nvPicPr>
        <p:blipFill>
          <a:blip r:embed="rId2"/>
          <a:stretch>
            <a:fillRect/>
          </a:stretch>
        </p:blipFill>
        <p:spPr>
          <a:xfrm>
            <a:off x="304799" y="209004"/>
            <a:ext cx="4577945" cy="6491834"/>
          </a:xfrm>
          <a:prstGeom prst="rect">
            <a:avLst/>
          </a:prstGeom>
        </p:spPr>
      </p:pic>
      <p:pic>
        <p:nvPicPr>
          <p:cNvPr id="8" name="Picture 7">
            <a:extLst>
              <a:ext uri="{FF2B5EF4-FFF2-40B4-BE49-F238E27FC236}">
                <a16:creationId xmlns:a16="http://schemas.microsoft.com/office/drawing/2014/main" id="{92F70D18-8AE1-2DCD-DE7D-AD9A39E2BC62}"/>
              </a:ext>
            </a:extLst>
          </p:cNvPr>
          <p:cNvPicPr>
            <a:picLocks noChangeAspect="1"/>
          </p:cNvPicPr>
          <p:nvPr/>
        </p:nvPicPr>
        <p:blipFill>
          <a:blip r:embed="rId3"/>
          <a:stretch>
            <a:fillRect/>
          </a:stretch>
        </p:blipFill>
        <p:spPr>
          <a:xfrm>
            <a:off x="1390091" y="3937447"/>
            <a:ext cx="10110132" cy="2003809"/>
          </a:xfrm>
          <a:prstGeom prst="rect">
            <a:avLst/>
          </a:prstGeom>
        </p:spPr>
      </p:pic>
    </p:spTree>
    <p:extLst>
      <p:ext uri="{BB962C8B-B14F-4D97-AF65-F5344CB8AC3E}">
        <p14:creationId xmlns:p14="http://schemas.microsoft.com/office/powerpoint/2010/main" val="315583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5257" y="-2"/>
            <a:ext cx="243674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Open Up Prime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125</a:t>
            </a:fld>
            <a:endParaRPr lang="en-US" altLang="en-US"/>
          </a:p>
        </p:txBody>
      </p:sp>
      <p:sp>
        <p:nvSpPr>
          <p:cNvPr id="6" name="Text Box 5"/>
          <p:cNvSpPr txBox="1">
            <a:spLocks noChangeArrowheads="1"/>
          </p:cNvSpPr>
          <p:nvPr/>
        </p:nvSpPr>
        <p:spPr bwMode="auto">
          <a:xfrm>
            <a:off x="8093612" y="6488668"/>
            <a:ext cx="40983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(20 Dec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6EF2AF1-EFF8-84E4-313C-E893BA14F45C}"/>
              </a:ext>
            </a:extLst>
          </p:cNvPr>
          <p:cNvPicPr>
            <a:picLocks noChangeAspect="1"/>
          </p:cNvPicPr>
          <p:nvPr/>
        </p:nvPicPr>
        <p:blipFill>
          <a:blip r:embed="rId2"/>
          <a:stretch>
            <a:fillRect/>
          </a:stretch>
        </p:blipFill>
        <p:spPr>
          <a:xfrm>
            <a:off x="304799" y="209004"/>
            <a:ext cx="4577945" cy="6491834"/>
          </a:xfrm>
          <a:prstGeom prst="rect">
            <a:avLst/>
          </a:prstGeom>
        </p:spPr>
      </p:pic>
      <p:grpSp>
        <p:nvGrpSpPr>
          <p:cNvPr id="11" name="Group 10">
            <a:extLst>
              <a:ext uri="{FF2B5EF4-FFF2-40B4-BE49-F238E27FC236}">
                <a16:creationId xmlns:a16="http://schemas.microsoft.com/office/drawing/2014/main" id="{C5DFC05E-A965-4A25-2FA7-779C19CC5146}"/>
              </a:ext>
            </a:extLst>
          </p:cNvPr>
          <p:cNvGrpSpPr>
            <a:grpSpLocks noChangeAspect="1"/>
          </p:cNvGrpSpPr>
          <p:nvPr/>
        </p:nvGrpSpPr>
        <p:grpSpPr>
          <a:xfrm>
            <a:off x="1030565" y="3722993"/>
            <a:ext cx="10536359" cy="2170911"/>
            <a:chOff x="5219909" y="2788715"/>
            <a:chExt cx="5826035" cy="1200396"/>
          </a:xfrm>
        </p:grpSpPr>
        <p:pic>
          <p:nvPicPr>
            <p:cNvPr id="8" name="Picture 7">
              <a:extLst>
                <a:ext uri="{FF2B5EF4-FFF2-40B4-BE49-F238E27FC236}">
                  <a16:creationId xmlns:a16="http://schemas.microsoft.com/office/drawing/2014/main" id="{ED35C93A-391F-89BB-08EC-52F6A922A667}"/>
                </a:ext>
              </a:extLst>
            </p:cNvPr>
            <p:cNvPicPr>
              <a:picLocks noChangeAspect="1"/>
            </p:cNvPicPr>
            <p:nvPr/>
          </p:nvPicPr>
          <p:blipFill rotWithShape="1">
            <a:blip r:embed="rId3"/>
            <a:srcRect l="1491" r="4017"/>
            <a:stretch/>
          </p:blipFill>
          <p:spPr>
            <a:xfrm>
              <a:off x="5219909" y="2788715"/>
              <a:ext cx="5826035" cy="770709"/>
            </a:xfrm>
            <a:prstGeom prst="rect">
              <a:avLst/>
            </a:prstGeom>
          </p:spPr>
        </p:pic>
        <p:pic>
          <p:nvPicPr>
            <p:cNvPr id="10" name="Picture 9">
              <a:extLst>
                <a:ext uri="{FF2B5EF4-FFF2-40B4-BE49-F238E27FC236}">
                  <a16:creationId xmlns:a16="http://schemas.microsoft.com/office/drawing/2014/main" id="{6C4156FC-E407-CF03-91D6-6A577DD78F94}"/>
                </a:ext>
              </a:extLst>
            </p:cNvPr>
            <p:cNvPicPr>
              <a:picLocks noChangeAspect="1"/>
            </p:cNvPicPr>
            <p:nvPr/>
          </p:nvPicPr>
          <p:blipFill>
            <a:blip r:embed="rId4"/>
            <a:stretch>
              <a:fillRect/>
            </a:stretch>
          </p:blipFill>
          <p:spPr>
            <a:xfrm>
              <a:off x="5219910" y="3525380"/>
              <a:ext cx="5826034" cy="463731"/>
            </a:xfrm>
            <a:prstGeom prst="rect">
              <a:avLst/>
            </a:prstGeom>
          </p:spPr>
        </p:pic>
      </p:grpSp>
    </p:spTree>
    <p:extLst>
      <p:ext uri="{BB962C8B-B14F-4D97-AF65-F5344CB8AC3E}">
        <p14:creationId xmlns:p14="http://schemas.microsoft.com/office/powerpoint/2010/main" val="398574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2576" y="-2"/>
            <a:ext cx="402942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Results of the Market 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126</a:t>
            </a:fld>
            <a:endParaRPr lang="en-US" altLang="en-US"/>
          </a:p>
        </p:txBody>
      </p:sp>
      <p:sp>
        <p:nvSpPr>
          <p:cNvPr id="6" name="Text Box 5"/>
          <p:cNvSpPr txBox="1">
            <a:spLocks noChangeArrowheads="1"/>
          </p:cNvSpPr>
          <p:nvPr/>
        </p:nvSpPr>
        <p:spPr bwMode="auto">
          <a:xfrm>
            <a:off x="8093612" y="6488668"/>
            <a:ext cx="40983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(20 Dec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982033D-05E6-24D6-DFD3-123BBFB0D5ED}"/>
              </a:ext>
            </a:extLst>
          </p:cNvPr>
          <p:cNvPicPr>
            <a:picLocks noChangeAspect="1"/>
          </p:cNvPicPr>
          <p:nvPr/>
        </p:nvPicPr>
        <p:blipFill>
          <a:blip r:embed="rId2"/>
          <a:stretch>
            <a:fillRect/>
          </a:stretch>
        </p:blipFill>
        <p:spPr>
          <a:xfrm>
            <a:off x="228139" y="209004"/>
            <a:ext cx="4610489" cy="6491834"/>
          </a:xfrm>
          <a:prstGeom prst="rect">
            <a:avLst/>
          </a:prstGeom>
        </p:spPr>
      </p:pic>
      <p:pic>
        <p:nvPicPr>
          <p:cNvPr id="9" name="Picture 8">
            <a:extLst>
              <a:ext uri="{FF2B5EF4-FFF2-40B4-BE49-F238E27FC236}">
                <a16:creationId xmlns:a16="http://schemas.microsoft.com/office/drawing/2014/main" id="{3C911BCE-41C4-DD84-6436-B7E2EC8BDE7C}"/>
              </a:ext>
            </a:extLst>
          </p:cNvPr>
          <p:cNvPicPr>
            <a:picLocks noChangeAspect="1"/>
          </p:cNvPicPr>
          <p:nvPr/>
        </p:nvPicPr>
        <p:blipFill>
          <a:blip r:embed="rId3"/>
          <a:stretch>
            <a:fillRect/>
          </a:stretch>
        </p:blipFill>
        <p:spPr>
          <a:xfrm>
            <a:off x="1977262" y="1042994"/>
            <a:ext cx="8237476" cy="4692353"/>
          </a:xfrm>
          <a:prstGeom prst="rect">
            <a:avLst/>
          </a:prstGeom>
        </p:spPr>
      </p:pic>
    </p:spTree>
    <p:extLst>
      <p:ext uri="{BB962C8B-B14F-4D97-AF65-F5344CB8AC3E}">
        <p14:creationId xmlns:p14="http://schemas.microsoft.com/office/powerpoint/2010/main" val="18415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3242" y="-1"/>
            <a:ext cx="336875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Desktop Presentation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127</a:t>
            </a:fld>
            <a:endParaRPr lang="en-US" altLang="en-US"/>
          </a:p>
        </p:txBody>
      </p:sp>
      <p:sp>
        <p:nvSpPr>
          <p:cNvPr id="6" name="Text Box 5"/>
          <p:cNvSpPr txBox="1">
            <a:spLocks noChangeArrowheads="1"/>
          </p:cNvSpPr>
          <p:nvPr/>
        </p:nvSpPr>
        <p:spPr bwMode="auto">
          <a:xfrm>
            <a:off x="8093612" y="6488668"/>
            <a:ext cx="40983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(20 Dec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91744FDF-BAAD-D48B-5C29-7A89EE332046}"/>
              </a:ext>
            </a:extLst>
          </p:cNvPr>
          <p:cNvPicPr>
            <a:picLocks noChangeAspect="1"/>
          </p:cNvPicPr>
          <p:nvPr/>
        </p:nvPicPr>
        <p:blipFill>
          <a:blip r:embed="rId2"/>
          <a:stretch>
            <a:fillRect/>
          </a:stretch>
        </p:blipFill>
        <p:spPr>
          <a:xfrm>
            <a:off x="435988" y="1524079"/>
            <a:ext cx="5515706" cy="3440490"/>
          </a:xfrm>
          <a:prstGeom prst="rect">
            <a:avLst/>
          </a:prstGeom>
        </p:spPr>
      </p:pic>
      <p:pic>
        <p:nvPicPr>
          <p:cNvPr id="11" name="Picture 10">
            <a:extLst>
              <a:ext uri="{FF2B5EF4-FFF2-40B4-BE49-F238E27FC236}">
                <a16:creationId xmlns:a16="http://schemas.microsoft.com/office/drawing/2014/main" id="{592AE967-71AC-0BD5-6A18-FB096767D86D}"/>
              </a:ext>
            </a:extLst>
          </p:cNvPr>
          <p:cNvPicPr>
            <a:picLocks noChangeAspect="1"/>
          </p:cNvPicPr>
          <p:nvPr/>
        </p:nvPicPr>
        <p:blipFill>
          <a:blip r:embed="rId3"/>
          <a:stretch>
            <a:fillRect/>
          </a:stretch>
        </p:blipFill>
        <p:spPr>
          <a:xfrm>
            <a:off x="6240307" y="1524079"/>
            <a:ext cx="5439510" cy="3440490"/>
          </a:xfrm>
          <a:prstGeom prst="rect">
            <a:avLst/>
          </a:prstGeom>
        </p:spPr>
      </p:pic>
    </p:spTree>
    <p:extLst>
      <p:ext uri="{BB962C8B-B14F-4D97-AF65-F5344CB8AC3E}">
        <p14:creationId xmlns:p14="http://schemas.microsoft.com/office/powerpoint/2010/main" val="162064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2188" y="-2"/>
            <a:ext cx="311981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Mobile Presentation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128</a:t>
            </a:fld>
            <a:endParaRPr lang="en-US" altLang="en-US"/>
          </a:p>
        </p:txBody>
      </p:sp>
      <p:sp>
        <p:nvSpPr>
          <p:cNvPr id="6" name="Text Box 5"/>
          <p:cNvSpPr txBox="1">
            <a:spLocks noChangeArrowheads="1"/>
          </p:cNvSpPr>
          <p:nvPr/>
        </p:nvSpPr>
        <p:spPr bwMode="auto">
          <a:xfrm>
            <a:off x="8143426" y="6488668"/>
            <a:ext cx="40485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(20 Dec 2022)</a:t>
            </a:r>
          </a:p>
        </p:txBody>
      </p:sp>
      <p:pic>
        <p:nvPicPr>
          <p:cNvPr id="5" name="Picture 4">
            <a:extLst>
              <a:ext uri="{FF2B5EF4-FFF2-40B4-BE49-F238E27FC236}">
                <a16:creationId xmlns:a16="http://schemas.microsoft.com/office/drawing/2014/main" id="{0C4741E1-AF26-B82F-9725-EA627C4DB56B}"/>
              </a:ext>
            </a:extLst>
          </p:cNvPr>
          <p:cNvPicPr>
            <a:picLocks noChangeAspect="1"/>
          </p:cNvPicPr>
          <p:nvPr/>
        </p:nvPicPr>
        <p:blipFill>
          <a:blip r:embed="rId2"/>
          <a:stretch>
            <a:fillRect/>
          </a:stretch>
        </p:blipFill>
        <p:spPr>
          <a:xfrm>
            <a:off x="136520" y="1609142"/>
            <a:ext cx="11918960" cy="3752785"/>
          </a:xfrm>
          <a:prstGeom prst="rect">
            <a:avLst/>
          </a:prstGeom>
        </p:spPr>
      </p:pic>
    </p:spTree>
    <p:extLst>
      <p:ext uri="{BB962C8B-B14F-4D97-AF65-F5344CB8AC3E}">
        <p14:creationId xmlns:p14="http://schemas.microsoft.com/office/powerpoint/2010/main" val="7346833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C9692-3EE0-4907-6B8F-38E71AC81900}"/>
              </a:ext>
            </a:extLst>
          </p:cNvPr>
          <p:cNvSpPr>
            <a:spLocks noGrp="1"/>
          </p:cNvSpPr>
          <p:nvPr>
            <p:ph type="title"/>
          </p:nvPr>
        </p:nvSpPr>
        <p:spPr/>
        <p:txBody>
          <a:bodyPr/>
          <a:lstStyle/>
          <a:p>
            <a:r>
              <a:rPr lang="en-US" dirty="0"/>
              <a:t>Let’s Go Shopping Again</a:t>
            </a:r>
          </a:p>
        </p:txBody>
      </p:sp>
      <p:sp>
        <p:nvSpPr>
          <p:cNvPr id="3" name="Content Placeholder 2">
            <a:extLst>
              <a:ext uri="{FF2B5EF4-FFF2-40B4-BE49-F238E27FC236}">
                <a16:creationId xmlns:a16="http://schemas.microsoft.com/office/drawing/2014/main" id="{D425B6E9-CF7A-BF5D-42BF-032EA268C309}"/>
              </a:ext>
            </a:extLst>
          </p:cNvPr>
          <p:cNvSpPr>
            <a:spLocks noGrp="1"/>
          </p:cNvSpPr>
          <p:nvPr>
            <p:ph idx="1"/>
          </p:nvPr>
        </p:nvSpPr>
        <p:spPr/>
        <p:txBody>
          <a:bodyPr/>
          <a:lstStyle/>
          <a:p>
            <a:r>
              <a:rPr lang="en-US" dirty="0"/>
              <a:t>Questions</a:t>
            </a:r>
          </a:p>
          <a:p>
            <a:pPr lvl="1"/>
            <a:r>
              <a:rPr lang="en-US" dirty="0"/>
              <a:t>How do we think these remedies will function?</a:t>
            </a:r>
          </a:p>
          <a:p>
            <a:pPr lvl="1"/>
            <a:r>
              <a:rPr lang="en-US" dirty="0"/>
              <a:t>Would it be cleaner for Amazon to just auction off the Buy Box? Highest bidder (including possibly Amazon gets it)?</a:t>
            </a:r>
          </a:p>
          <a:p>
            <a:pPr lvl="1"/>
            <a:r>
              <a:rPr lang="en-US" dirty="0"/>
              <a:t>Shouldn’t Amazon put in the Buy Box whatever offering makes it the most money? Is that anti-competitive if it does so?</a:t>
            </a:r>
          </a:p>
        </p:txBody>
      </p:sp>
      <p:sp>
        <p:nvSpPr>
          <p:cNvPr id="4" name="Slide Number Placeholder 3">
            <a:extLst>
              <a:ext uri="{FF2B5EF4-FFF2-40B4-BE49-F238E27FC236}">
                <a16:creationId xmlns:a16="http://schemas.microsoft.com/office/drawing/2014/main" id="{854CB369-4319-718F-A372-D329815F8BB0}"/>
              </a:ext>
            </a:extLst>
          </p:cNvPr>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507536B5-22D6-4A18-8C4B-39F933024B6F}" type="slidenum">
              <a:rPr lang="en-US" altLang="en-US" smtClean="0"/>
              <a:pPr/>
              <a:t>129</a:t>
            </a:fld>
            <a:endParaRPr lang="en-US" altLang="en-US"/>
          </a:p>
        </p:txBody>
      </p:sp>
    </p:spTree>
    <p:extLst>
      <p:ext uri="{BB962C8B-B14F-4D97-AF65-F5344CB8AC3E}">
        <p14:creationId xmlns:p14="http://schemas.microsoft.com/office/powerpoint/2010/main" val="2871727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pPr>
              <a:defRPr/>
            </a:pPr>
            <a:fld id="{A492730C-46FC-4B5E-AE9B-CAE755DDE0E3}" type="datetime4">
              <a:rPr lang="en-US"/>
              <a:pPr>
                <a:defRPr/>
              </a:pPr>
              <a:t>October 18, 2023</a:t>
            </a:fld>
            <a:endParaRPr lang="en-US" altLang="en-US">
              <a:solidFill>
                <a:schemeClr val="bg2"/>
              </a:solidFill>
            </a:endParaRPr>
          </a:p>
        </p:txBody>
      </p:sp>
      <p:sp>
        <p:nvSpPr>
          <p:cNvPr id="150531"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13</a:t>
            </a:fld>
            <a:endParaRPr lang="en-US" altLang="en-US" sz="1400">
              <a:solidFill>
                <a:srgbClr val="000066"/>
              </a:solidFill>
            </a:endParaRPr>
          </a:p>
        </p:txBody>
      </p:sp>
      <p:sp>
        <p:nvSpPr>
          <p:cNvPr id="150532" name="Rectangle 4"/>
          <p:cNvSpPr>
            <a:spLocks noChangeArrowheads="1"/>
          </p:cNvSpPr>
          <p:nvPr/>
        </p:nvSpPr>
        <p:spPr bwMode="auto">
          <a:xfrm>
            <a:off x="3100388" y="2364414"/>
            <a:ext cx="6227762" cy="1446550"/>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The Legal Infrastructure of the DVD</a:t>
            </a:r>
          </a:p>
        </p:txBody>
      </p:sp>
      <p:sp>
        <p:nvSpPr>
          <p:cNvPr id="6" name="Text Box 5">
            <a:extLst>
              <a:ext uri="{FF2B5EF4-FFF2-40B4-BE49-F238E27FC236}">
                <a16:creationId xmlns:a16="http://schemas.microsoft.com/office/drawing/2014/main" id="{09602D71-36B3-744A-9F14-52A2F87240A3}"/>
              </a:ext>
            </a:extLst>
          </p:cNvPr>
          <p:cNvSpPr txBox="1">
            <a:spLocks noGrp="1" noChangeArrowheads="1"/>
          </p:cNvSpPr>
          <p:nvPr>
            <p:ph type="title"/>
          </p:nvPr>
        </p:nvSpPr>
        <p:spPr bwMode="auto">
          <a:xfrm>
            <a:off x="11157437" y="0"/>
            <a:ext cx="999551" cy="462307"/>
          </a:xfrm>
          <a:prstGeom prst="rect">
            <a:avLst/>
          </a:prstGeom>
          <a:solidFill>
            <a:schemeClr val="bg2">
              <a:alpha val="10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spAutoFit/>
          </a:bodyPr>
          <a:lstStyle>
            <a:defPPr>
              <a:defRPr lang="en-US"/>
            </a:defPPr>
            <a:lvl1pPr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1pPr>
            <a:lvl2pPr marL="4572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2pPr>
            <a:lvl3pPr marL="9144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3pPr>
            <a:lvl4pPr marL="13716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4pPr>
            <a:lvl5pPr marL="18288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5pPr>
            <a:lvl6pPr marL="22860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6pPr>
            <a:lvl7pPr marL="27432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7pPr>
            <a:lvl8pPr marL="32004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8pPr>
            <a:lvl9pPr marL="36576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DVDs</a:t>
            </a:r>
          </a:p>
        </p:txBody>
      </p:sp>
    </p:spTree>
    <p:extLst>
      <p:ext uri="{BB962C8B-B14F-4D97-AF65-F5344CB8AC3E}">
        <p14:creationId xmlns:p14="http://schemas.microsoft.com/office/powerpoint/2010/main" val="45687714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5399" y="-2"/>
            <a:ext cx="3646602"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New U.S. Antitrust Case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130</a:t>
            </a:fld>
            <a:endParaRPr lang="en-US" altLang="en-US"/>
          </a:p>
        </p:txBody>
      </p:sp>
      <p:sp>
        <p:nvSpPr>
          <p:cNvPr id="6" name="Text Box 5"/>
          <p:cNvSpPr txBox="1">
            <a:spLocks noChangeArrowheads="1"/>
          </p:cNvSpPr>
          <p:nvPr/>
        </p:nvSpPr>
        <p:spPr bwMode="auto">
          <a:xfrm>
            <a:off x="8872695" y="6488668"/>
            <a:ext cx="33193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FTC Complaint (26 Sept 2023)</a:t>
            </a:r>
          </a:p>
        </p:txBody>
      </p:sp>
      <p:pic>
        <p:nvPicPr>
          <p:cNvPr id="5" name="Picture 4">
            <a:extLst>
              <a:ext uri="{FF2B5EF4-FFF2-40B4-BE49-F238E27FC236}">
                <a16:creationId xmlns:a16="http://schemas.microsoft.com/office/drawing/2014/main" id="{588F6CF2-4528-15EB-17EC-0312003FF4C9}"/>
              </a:ext>
            </a:extLst>
          </p:cNvPr>
          <p:cNvPicPr>
            <a:picLocks noChangeAspect="1"/>
          </p:cNvPicPr>
          <p:nvPr/>
        </p:nvPicPr>
        <p:blipFill>
          <a:blip r:embed="rId3"/>
          <a:stretch>
            <a:fillRect/>
          </a:stretch>
        </p:blipFill>
        <p:spPr>
          <a:xfrm>
            <a:off x="3065582" y="209004"/>
            <a:ext cx="5005505" cy="6491834"/>
          </a:xfrm>
          <a:prstGeom prst="rect">
            <a:avLst/>
          </a:prstGeom>
          <a:ln w="6350">
            <a:solidFill>
              <a:schemeClr val="bg2"/>
            </a:solidFill>
          </a:ln>
        </p:spPr>
      </p:pic>
    </p:spTree>
    <p:extLst>
      <p:ext uri="{BB962C8B-B14F-4D97-AF65-F5344CB8AC3E}">
        <p14:creationId xmlns:p14="http://schemas.microsoft.com/office/powerpoint/2010/main" val="35356555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pPr>
              <a:defRPr/>
            </a:pPr>
            <a:fld id="{A492730C-46FC-4B5E-AE9B-CAE755DDE0E3}" type="datetime4">
              <a:rPr lang="en-US"/>
              <a:pPr>
                <a:defRPr/>
              </a:pPr>
              <a:t>October 18, 2023</a:t>
            </a:fld>
            <a:endParaRPr lang="en-US" altLang="en-US">
              <a:solidFill>
                <a:schemeClr val="bg2"/>
              </a:solidFill>
            </a:endParaRPr>
          </a:p>
        </p:txBody>
      </p:sp>
      <p:sp>
        <p:nvSpPr>
          <p:cNvPr id="150531"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131</a:t>
            </a:fld>
            <a:endParaRPr lang="en-US" altLang="en-US" sz="1400">
              <a:solidFill>
                <a:srgbClr val="000066"/>
              </a:solidFill>
            </a:endParaRPr>
          </a:p>
        </p:txBody>
      </p:sp>
      <p:sp>
        <p:nvSpPr>
          <p:cNvPr id="150532" name="Rectangle 4"/>
          <p:cNvSpPr>
            <a:spLocks noChangeArrowheads="1"/>
          </p:cNvSpPr>
          <p:nvPr/>
        </p:nvSpPr>
        <p:spPr bwMode="auto">
          <a:xfrm>
            <a:off x="3100388" y="2702968"/>
            <a:ext cx="6227762" cy="769441"/>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Regulating Gatekeepers</a:t>
            </a:r>
          </a:p>
        </p:txBody>
      </p:sp>
      <p:sp>
        <p:nvSpPr>
          <p:cNvPr id="6" name="Text Box 5">
            <a:extLst>
              <a:ext uri="{FF2B5EF4-FFF2-40B4-BE49-F238E27FC236}">
                <a16:creationId xmlns:a16="http://schemas.microsoft.com/office/drawing/2014/main" id="{09602D71-36B3-744A-9F14-52A2F87240A3}"/>
              </a:ext>
            </a:extLst>
          </p:cNvPr>
          <p:cNvSpPr txBox="1">
            <a:spLocks noGrp="1" noChangeArrowheads="1"/>
          </p:cNvSpPr>
          <p:nvPr>
            <p:ph type="title"/>
          </p:nvPr>
        </p:nvSpPr>
        <p:spPr bwMode="auto">
          <a:xfrm>
            <a:off x="10118691" y="0"/>
            <a:ext cx="2038298" cy="462307"/>
          </a:xfrm>
          <a:prstGeom prst="rect">
            <a:avLst/>
          </a:prstGeom>
          <a:solidFill>
            <a:schemeClr val="bg2">
              <a:alpha val="10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spAutoFit/>
          </a:bodyPr>
          <a:lstStyle>
            <a:defPPr>
              <a:defRPr lang="en-US"/>
            </a:defPPr>
            <a:lvl1pPr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1pPr>
            <a:lvl2pPr marL="4572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2pPr>
            <a:lvl3pPr marL="9144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3pPr>
            <a:lvl4pPr marL="13716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4pPr>
            <a:lvl5pPr marL="18288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5pPr>
            <a:lvl6pPr marL="22860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6pPr>
            <a:lvl7pPr marL="27432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7pPr>
            <a:lvl8pPr marL="32004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8pPr>
            <a:lvl9pPr marL="36576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Gatekeepers</a:t>
            </a:r>
          </a:p>
        </p:txBody>
      </p:sp>
    </p:spTree>
    <p:extLst>
      <p:ext uri="{BB962C8B-B14F-4D97-AF65-F5344CB8AC3E}">
        <p14:creationId xmlns:p14="http://schemas.microsoft.com/office/powerpoint/2010/main" val="205225921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4161" y="-1"/>
            <a:ext cx="804783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Digital Markets Act: Contestable and Fair Markets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132</a:t>
            </a:fld>
            <a:endParaRPr lang="en-US" altLang="en-US"/>
          </a:p>
        </p:txBody>
      </p:sp>
      <p:sp>
        <p:nvSpPr>
          <p:cNvPr id="6" name="Text Box 5"/>
          <p:cNvSpPr txBox="1">
            <a:spLocks noChangeArrowheads="1"/>
          </p:cNvSpPr>
          <p:nvPr/>
        </p:nvSpPr>
        <p:spPr bwMode="auto">
          <a:xfrm>
            <a:off x="9823938" y="6488668"/>
            <a:ext cx="23680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pic>
        <p:nvPicPr>
          <p:cNvPr id="8" name="Picture 7">
            <a:extLst>
              <a:ext uri="{FF2B5EF4-FFF2-40B4-BE49-F238E27FC236}">
                <a16:creationId xmlns:a16="http://schemas.microsoft.com/office/drawing/2014/main" id="{9EBB0513-DD6A-7F8F-8E47-4A5A74186C08}"/>
              </a:ext>
            </a:extLst>
          </p:cNvPr>
          <p:cNvPicPr>
            <a:picLocks noChangeAspect="1"/>
          </p:cNvPicPr>
          <p:nvPr/>
        </p:nvPicPr>
        <p:blipFill>
          <a:blip r:embed="rId2"/>
          <a:stretch>
            <a:fillRect/>
          </a:stretch>
        </p:blipFill>
        <p:spPr>
          <a:xfrm>
            <a:off x="191851" y="526100"/>
            <a:ext cx="4371760" cy="6253319"/>
          </a:xfrm>
          <a:prstGeom prst="rect">
            <a:avLst/>
          </a:prstGeom>
        </p:spPr>
      </p:pic>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D695097E-3002-7FD2-8C19-A0632144E168}"/>
              </a:ext>
            </a:extLst>
          </p:cNvPr>
          <p:cNvPicPr>
            <a:picLocks noChangeAspect="1"/>
          </p:cNvPicPr>
          <p:nvPr/>
        </p:nvPicPr>
        <p:blipFill rotWithShape="1">
          <a:blip r:embed="rId2"/>
          <a:srcRect l="4814" t="3521" r="3395" b="60610"/>
          <a:stretch/>
        </p:blipFill>
        <p:spPr>
          <a:xfrm>
            <a:off x="2741102" y="1329654"/>
            <a:ext cx="7624045" cy="4261608"/>
          </a:xfrm>
          <a:prstGeom prst="rect">
            <a:avLst/>
          </a:prstGeom>
        </p:spPr>
      </p:pic>
    </p:spTree>
    <p:extLst>
      <p:ext uri="{BB962C8B-B14F-4D97-AF65-F5344CB8AC3E}">
        <p14:creationId xmlns:p14="http://schemas.microsoft.com/office/powerpoint/2010/main" val="115931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7077" y="-1"/>
            <a:ext cx="656492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Going Beyond Competition Law (But Why?)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133</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5CC7D70-7C59-6FBE-5A10-03C2722742C2}"/>
              </a:ext>
            </a:extLst>
          </p:cNvPr>
          <p:cNvPicPr>
            <a:picLocks noChangeAspect="1"/>
          </p:cNvPicPr>
          <p:nvPr/>
        </p:nvPicPr>
        <p:blipFill>
          <a:blip r:embed="rId2"/>
          <a:stretch>
            <a:fillRect/>
          </a:stretch>
        </p:blipFill>
        <p:spPr>
          <a:xfrm>
            <a:off x="349386" y="184664"/>
            <a:ext cx="4503825" cy="6516173"/>
          </a:xfrm>
          <a:prstGeom prst="rect">
            <a:avLst/>
          </a:prstGeom>
        </p:spPr>
      </p:pic>
      <p:pic>
        <p:nvPicPr>
          <p:cNvPr id="11" name="Picture 10">
            <a:extLst>
              <a:ext uri="{FF2B5EF4-FFF2-40B4-BE49-F238E27FC236}">
                <a16:creationId xmlns:a16="http://schemas.microsoft.com/office/drawing/2014/main" id="{069DF296-0F48-5C8F-9DAA-A183C0F24F79}"/>
              </a:ext>
            </a:extLst>
          </p:cNvPr>
          <p:cNvPicPr>
            <a:picLocks noChangeAspect="1"/>
          </p:cNvPicPr>
          <p:nvPr/>
        </p:nvPicPr>
        <p:blipFill>
          <a:blip r:embed="rId3"/>
          <a:stretch>
            <a:fillRect/>
          </a:stretch>
        </p:blipFill>
        <p:spPr>
          <a:xfrm>
            <a:off x="1711578" y="3360241"/>
            <a:ext cx="10175622" cy="1996130"/>
          </a:xfrm>
          <a:prstGeom prst="rect">
            <a:avLst/>
          </a:prstGeom>
        </p:spPr>
      </p:pic>
    </p:spTree>
    <p:extLst>
      <p:ext uri="{BB962C8B-B14F-4D97-AF65-F5344CB8AC3E}">
        <p14:creationId xmlns:p14="http://schemas.microsoft.com/office/powerpoint/2010/main" val="28125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3895" y="-1"/>
            <a:ext cx="417810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Contestability and Fairness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134</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72F8EED8-B0DF-291C-F705-10D6869A436A}"/>
              </a:ext>
            </a:extLst>
          </p:cNvPr>
          <p:cNvPicPr>
            <a:picLocks noChangeAspect="1"/>
          </p:cNvPicPr>
          <p:nvPr/>
        </p:nvPicPr>
        <p:blipFill>
          <a:blip r:embed="rId2"/>
          <a:stretch>
            <a:fillRect/>
          </a:stretch>
        </p:blipFill>
        <p:spPr>
          <a:xfrm>
            <a:off x="349386" y="184664"/>
            <a:ext cx="4503825" cy="6516173"/>
          </a:xfrm>
          <a:prstGeom prst="rect">
            <a:avLst/>
          </a:prstGeom>
        </p:spPr>
      </p:pic>
      <p:grpSp>
        <p:nvGrpSpPr>
          <p:cNvPr id="11" name="Group 10">
            <a:extLst>
              <a:ext uri="{FF2B5EF4-FFF2-40B4-BE49-F238E27FC236}">
                <a16:creationId xmlns:a16="http://schemas.microsoft.com/office/drawing/2014/main" id="{4EF78C3E-7668-9B68-F16A-8357C6DA8280}"/>
              </a:ext>
            </a:extLst>
          </p:cNvPr>
          <p:cNvGrpSpPr>
            <a:grpSpLocks noChangeAspect="1"/>
          </p:cNvGrpSpPr>
          <p:nvPr/>
        </p:nvGrpSpPr>
        <p:grpSpPr>
          <a:xfrm>
            <a:off x="1874537" y="3283895"/>
            <a:ext cx="9503230" cy="2420979"/>
            <a:chOff x="3171594" y="3353469"/>
            <a:chExt cx="7602584" cy="1936783"/>
          </a:xfrm>
        </p:grpSpPr>
        <p:pic>
          <p:nvPicPr>
            <p:cNvPr id="5" name="Picture 4">
              <a:extLst>
                <a:ext uri="{FF2B5EF4-FFF2-40B4-BE49-F238E27FC236}">
                  <a16:creationId xmlns:a16="http://schemas.microsoft.com/office/drawing/2014/main" id="{AC425BBD-9291-BBB1-A7F0-FD445DD681B7}"/>
                </a:ext>
              </a:extLst>
            </p:cNvPr>
            <p:cNvPicPr>
              <a:picLocks noChangeAspect="1"/>
            </p:cNvPicPr>
            <p:nvPr/>
          </p:nvPicPr>
          <p:blipFill>
            <a:blip r:embed="rId3"/>
            <a:stretch>
              <a:fillRect/>
            </a:stretch>
          </p:blipFill>
          <p:spPr>
            <a:xfrm>
              <a:off x="3171594" y="3353469"/>
              <a:ext cx="7602583" cy="901337"/>
            </a:xfrm>
            <a:prstGeom prst="rect">
              <a:avLst/>
            </a:prstGeom>
          </p:spPr>
        </p:pic>
        <p:pic>
          <p:nvPicPr>
            <p:cNvPr id="10" name="Picture 9">
              <a:extLst>
                <a:ext uri="{FF2B5EF4-FFF2-40B4-BE49-F238E27FC236}">
                  <a16:creationId xmlns:a16="http://schemas.microsoft.com/office/drawing/2014/main" id="{D1313017-A29C-4933-BB25-ACB2A7716AE2}"/>
                </a:ext>
              </a:extLst>
            </p:cNvPr>
            <p:cNvPicPr>
              <a:picLocks noChangeAspect="1"/>
            </p:cNvPicPr>
            <p:nvPr/>
          </p:nvPicPr>
          <p:blipFill rotWithShape="1">
            <a:blip r:embed="rId4"/>
            <a:srcRect l="3917" r="984"/>
            <a:stretch/>
          </p:blipFill>
          <p:spPr>
            <a:xfrm>
              <a:off x="3171594" y="4212566"/>
              <a:ext cx="7602584" cy="1077686"/>
            </a:xfrm>
            <a:prstGeom prst="rect">
              <a:avLst/>
            </a:prstGeom>
          </p:spPr>
        </p:pic>
      </p:grpSp>
    </p:spTree>
    <p:extLst>
      <p:ext uri="{BB962C8B-B14F-4D97-AF65-F5344CB8AC3E}">
        <p14:creationId xmlns:p14="http://schemas.microsoft.com/office/powerpoint/2010/main" val="265352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5951" y="-1"/>
            <a:ext cx="446605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Contestability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135</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404FD60-AED8-0E4C-9BB9-A3FE506F8881}"/>
              </a:ext>
            </a:extLst>
          </p:cNvPr>
          <p:cNvPicPr>
            <a:picLocks noChangeAspect="1"/>
          </p:cNvPicPr>
          <p:nvPr/>
        </p:nvPicPr>
        <p:blipFill>
          <a:blip r:embed="rId2"/>
          <a:stretch>
            <a:fillRect/>
          </a:stretch>
        </p:blipFill>
        <p:spPr>
          <a:xfrm>
            <a:off x="387762" y="184666"/>
            <a:ext cx="4466050" cy="6488668"/>
          </a:xfrm>
          <a:prstGeom prst="rect">
            <a:avLst/>
          </a:prstGeom>
        </p:spPr>
      </p:pic>
      <p:pic>
        <p:nvPicPr>
          <p:cNvPr id="8" name="Picture 7">
            <a:extLst>
              <a:ext uri="{FF2B5EF4-FFF2-40B4-BE49-F238E27FC236}">
                <a16:creationId xmlns:a16="http://schemas.microsoft.com/office/drawing/2014/main" id="{473DA546-8878-438C-E8CA-1D241A61218C}"/>
              </a:ext>
            </a:extLst>
          </p:cNvPr>
          <p:cNvPicPr>
            <a:picLocks noChangeAspect="1"/>
          </p:cNvPicPr>
          <p:nvPr/>
        </p:nvPicPr>
        <p:blipFill>
          <a:blip r:embed="rId3"/>
          <a:stretch>
            <a:fillRect/>
          </a:stretch>
        </p:blipFill>
        <p:spPr>
          <a:xfrm>
            <a:off x="1599697" y="2966440"/>
            <a:ext cx="10008580" cy="2937301"/>
          </a:xfrm>
          <a:prstGeom prst="rect">
            <a:avLst/>
          </a:prstGeom>
        </p:spPr>
      </p:pic>
    </p:spTree>
    <p:extLst>
      <p:ext uri="{BB962C8B-B14F-4D97-AF65-F5344CB8AC3E}">
        <p14:creationId xmlns:p14="http://schemas.microsoft.com/office/powerpoint/2010/main" val="301493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4573" y="-1"/>
            <a:ext cx="403742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Unfairness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136</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E3F1A2F0-3971-FC71-E04D-D189F7F7859C}"/>
              </a:ext>
            </a:extLst>
          </p:cNvPr>
          <p:cNvPicPr>
            <a:picLocks noChangeAspect="1"/>
          </p:cNvPicPr>
          <p:nvPr/>
        </p:nvPicPr>
        <p:blipFill>
          <a:blip r:embed="rId2"/>
          <a:stretch>
            <a:fillRect/>
          </a:stretch>
        </p:blipFill>
        <p:spPr>
          <a:xfrm>
            <a:off x="387762" y="184666"/>
            <a:ext cx="4466050" cy="6488668"/>
          </a:xfrm>
          <a:prstGeom prst="rect">
            <a:avLst/>
          </a:prstGeom>
        </p:spPr>
      </p:pic>
      <p:pic>
        <p:nvPicPr>
          <p:cNvPr id="10" name="Picture 9">
            <a:extLst>
              <a:ext uri="{FF2B5EF4-FFF2-40B4-BE49-F238E27FC236}">
                <a16:creationId xmlns:a16="http://schemas.microsoft.com/office/drawing/2014/main" id="{DF7F7EB2-5629-B1C1-3904-78CDE50B4EAF}"/>
              </a:ext>
            </a:extLst>
          </p:cNvPr>
          <p:cNvPicPr>
            <a:picLocks noChangeAspect="1"/>
          </p:cNvPicPr>
          <p:nvPr/>
        </p:nvPicPr>
        <p:blipFill>
          <a:blip r:embed="rId3"/>
          <a:stretch>
            <a:fillRect/>
          </a:stretch>
        </p:blipFill>
        <p:spPr>
          <a:xfrm>
            <a:off x="1734681" y="3376832"/>
            <a:ext cx="9937158" cy="2719168"/>
          </a:xfrm>
          <a:prstGeom prst="rect">
            <a:avLst/>
          </a:prstGeom>
        </p:spPr>
      </p:pic>
    </p:spTree>
    <p:extLst>
      <p:ext uri="{BB962C8B-B14F-4D97-AF65-F5344CB8AC3E}">
        <p14:creationId xmlns:p14="http://schemas.microsoft.com/office/powerpoint/2010/main" val="423087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3791" y="-1"/>
            <a:ext cx="530820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Choice Screens and Preinstallation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137</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2B6D8247-18CE-D485-E4D3-4FF300220EB8}"/>
              </a:ext>
            </a:extLst>
          </p:cNvPr>
          <p:cNvPicPr>
            <a:picLocks noChangeAspect="1"/>
          </p:cNvPicPr>
          <p:nvPr/>
        </p:nvPicPr>
        <p:blipFill>
          <a:blip r:embed="rId2"/>
          <a:stretch>
            <a:fillRect/>
          </a:stretch>
        </p:blipFill>
        <p:spPr>
          <a:xfrm>
            <a:off x="256810" y="184664"/>
            <a:ext cx="4573434" cy="6516173"/>
          </a:xfrm>
          <a:prstGeom prst="rect">
            <a:avLst/>
          </a:prstGeom>
        </p:spPr>
      </p:pic>
      <p:pic>
        <p:nvPicPr>
          <p:cNvPr id="5" name="Picture 4">
            <a:extLst>
              <a:ext uri="{FF2B5EF4-FFF2-40B4-BE49-F238E27FC236}">
                <a16:creationId xmlns:a16="http://schemas.microsoft.com/office/drawing/2014/main" id="{BAF75FE5-D581-B0CE-D548-7F0C6D1CDE06}"/>
              </a:ext>
            </a:extLst>
          </p:cNvPr>
          <p:cNvPicPr>
            <a:picLocks noChangeAspect="1"/>
          </p:cNvPicPr>
          <p:nvPr/>
        </p:nvPicPr>
        <p:blipFill>
          <a:blip r:embed="rId3"/>
          <a:stretch>
            <a:fillRect/>
          </a:stretch>
        </p:blipFill>
        <p:spPr>
          <a:xfrm>
            <a:off x="1259393" y="1531871"/>
            <a:ext cx="10440937" cy="3794258"/>
          </a:xfrm>
          <a:prstGeom prst="rect">
            <a:avLst/>
          </a:prstGeom>
        </p:spPr>
      </p:pic>
    </p:spTree>
    <p:extLst>
      <p:ext uri="{BB962C8B-B14F-4D97-AF65-F5344CB8AC3E}">
        <p14:creationId xmlns:p14="http://schemas.microsoft.com/office/powerpoint/2010/main" val="227935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8498" y="0"/>
            <a:ext cx="6543502" cy="39485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American Innovation and Choice Online Act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October 18, 2023</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138</a:t>
            </a:fld>
            <a:endParaRPr lang="en-US" altLang="en-US"/>
          </a:p>
        </p:txBody>
      </p:sp>
      <p:sp>
        <p:nvSpPr>
          <p:cNvPr id="6" name="Text Box 5"/>
          <p:cNvSpPr txBox="1">
            <a:spLocks noChangeArrowheads="1"/>
          </p:cNvSpPr>
          <p:nvPr/>
        </p:nvSpPr>
        <p:spPr bwMode="auto">
          <a:xfrm>
            <a:off x="9786026" y="6488668"/>
            <a:ext cx="24059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2992 (2 Mar 2022)</a:t>
            </a:r>
          </a:p>
        </p:txBody>
      </p:sp>
      <p:pic>
        <p:nvPicPr>
          <p:cNvPr id="7" name="Picture 6"/>
          <p:cNvPicPr>
            <a:picLocks noChangeAspect="1"/>
          </p:cNvPicPr>
          <p:nvPr/>
        </p:nvPicPr>
        <p:blipFill>
          <a:blip r:embed="rId3"/>
          <a:stretch>
            <a:fillRect/>
          </a:stretch>
        </p:blipFill>
        <p:spPr>
          <a:xfrm>
            <a:off x="3771088" y="481240"/>
            <a:ext cx="4871937" cy="6323575"/>
          </a:xfrm>
          <a:prstGeom prst="rect">
            <a:avLst/>
          </a:prstGeom>
        </p:spPr>
      </p:pic>
      <p:pic>
        <p:nvPicPr>
          <p:cNvPr id="5" name="Picture 4">
            <a:extLst>
              <a:ext uri="{FF2B5EF4-FFF2-40B4-BE49-F238E27FC236}">
                <a16:creationId xmlns:a16="http://schemas.microsoft.com/office/drawing/2014/main" id="{B6B5931D-0CEE-6509-75D1-3B79F1D09791}"/>
              </a:ext>
            </a:extLst>
          </p:cNvPr>
          <p:cNvPicPr>
            <a:picLocks noChangeAspect="1"/>
          </p:cNvPicPr>
          <p:nvPr/>
        </p:nvPicPr>
        <p:blipFill>
          <a:blip r:embed="rId3"/>
          <a:stretch>
            <a:fillRect/>
          </a:stretch>
        </p:blipFill>
        <p:spPr>
          <a:xfrm>
            <a:off x="3785757" y="471414"/>
            <a:ext cx="4871937" cy="6323575"/>
          </a:xfrm>
          <a:prstGeom prst="rect">
            <a:avLst/>
          </a:prstGeom>
          <a:ln w="6350">
            <a:solidFill>
              <a:schemeClr val="tx1"/>
            </a:solidFill>
          </a:ln>
        </p:spPr>
      </p:pic>
    </p:spTree>
    <p:extLst>
      <p:ext uri="{BB962C8B-B14F-4D97-AF65-F5344CB8AC3E}">
        <p14:creationId xmlns:p14="http://schemas.microsoft.com/office/powerpoint/2010/main" val="21899671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7227" y="-1"/>
            <a:ext cx="4274774"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Unlawful Conduct: Self-</a:t>
            </a:r>
            <a:r>
              <a:rPr lang="en-US" sz="2400" dirty="0" err="1">
                <a:solidFill>
                  <a:schemeClr val="accent4">
                    <a:lumMod val="75000"/>
                    <a:lumOff val="25000"/>
                  </a:schemeClr>
                </a:solidFill>
                <a:latin typeface="+mn-lt"/>
                <a:cs typeface="Times New Roman" panose="02020603050405020304" pitchFamily="18" charset="0"/>
              </a:rPr>
              <a:t>Pref</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139</a:t>
            </a:fld>
            <a:endParaRPr lang="en-US" altLang="en-US"/>
          </a:p>
        </p:txBody>
      </p:sp>
      <p:sp>
        <p:nvSpPr>
          <p:cNvPr id="8" name="Text Box 5"/>
          <p:cNvSpPr txBox="1">
            <a:spLocks noChangeArrowheads="1"/>
          </p:cNvSpPr>
          <p:nvPr/>
        </p:nvSpPr>
        <p:spPr bwMode="auto">
          <a:xfrm>
            <a:off x="9747115" y="6477000"/>
            <a:ext cx="24448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2992 (2 Mar 2022)</a:t>
            </a:r>
          </a:p>
        </p:txBody>
      </p:sp>
      <p:sp>
        <p:nvSpPr>
          <p:cNvPr id="9" name="Rectangle 8"/>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p:cNvPicPr>
            <a:picLocks noChangeAspect="1"/>
          </p:cNvPicPr>
          <p:nvPr/>
        </p:nvPicPr>
        <p:blipFill>
          <a:blip r:embed="rId2"/>
          <a:stretch>
            <a:fillRect/>
          </a:stretch>
        </p:blipFill>
        <p:spPr>
          <a:xfrm>
            <a:off x="223736" y="259811"/>
            <a:ext cx="4906755" cy="6371685"/>
          </a:xfrm>
          <a:prstGeom prst="rect">
            <a:avLst/>
          </a:prstGeom>
        </p:spPr>
      </p:pic>
      <p:pic>
        <p:nvPicPr>
          <p:cNvPr id="11" name="Picture 10"/>
          <p:cNvPicPr>
            <a:picLocks noChangeAspect="1"/>
          </p:cNvPicPr>
          <p:nvPr/>
        </p:nvPicPr>
        <p:blipFill>
          <a:blip r:embed="rId3"/>
          <a:stretch>
            <a:fillRect/>
          </a:stretch>
        </p:blipFill>
        <p:spPr>
          <a:xfrm>
            <a:off x="2946400" y="1103701"/>
            <a:ext cx="7134718" cy="4576545"/>
          </a:xfrm>
          <a:prstGeom prst="rect">
            <a:avLst/>
          </a:prstGeom>
        </p:spPr>
      </p:pic>
    </p:spTree>
    <p:extLst>
      <p:ext uri="{BB962C8B-B14F-4D97-AF65-F5344CB8AC3E}">
        <p14:creationId xmlns:p14="http://schemas.microsoft.com/office/powerpoint/2010/main" val="28792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3240" y="-2"/>
            <a:ext cx="531876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1998 DVD Business Review Letters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October 18, 2023</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9467850" y="6488668"/>
            <a:ext cx="27241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DOJ (16 Dec 1998)</a:t>
            </a:r>
          </a:p>
        </p:txBody>
      </p:sp>
      <p:pic>
        <p:nvPicPr>
          <p:cNvPr id="5" name="Picture 4"/>
          <p:cNvPicPr>
            <a:picLocks noChangeAspect="1"/>
          </p:cNvPicPr>
          <p:nvPr/>
        </p:nvPicPr>
        <p:blipFill>
          <a:blip r:embed="rId3"/>
          <a:stretch>
            <a:fillRect/>
          </a:stretch>
        </p:blipFill>
        <p:spPr>
          <a:xfrm>
            <a:off x="3351809" y="440450"/>
            <a:ext cx="4826991" cy="6283548"/>
          </a:xfrm>
          <a:prstGeom prst="rect">
            <a:avLst/>
          </a:prstGeom>
          <a:ln w="6350">
            <a:solidFill>
              <a:schemeClr val="tx1"/>
            </a:solidFill>
          </a:ln>
        </p:spPr>
      </p:pic>
    </p:spTree>
    <p:extLst>
      <p:ext uri="{BB962C8B-B14F-4D97-AF65-F5344CB8AC3E}">
        <p14:creationId xmlns:p14="http://schemas.microsoft.com/office/powerpoint/2010/main" val="109663288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7227" y="-1"/>
            <a:ext cx="4274774" cy="41525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Unlawful Conduct: Self-</a:t>
            </a:r>
            <a:r>
              <a:rPr lang="en-US" sz="2400" dirty="0" err="1">
                <a:solidFill>
                  <a:schemeClr val="accent4">
                    <a:lumMod val="75000"/>
                    <a:lumOff val="25000"/>
                  </a:schemeClr>
                </a:solidFill>
                <a:latin typeface="+mn-lt"/>
                <a:cs typeface="Times New Roman" panose="02020603050405020304" pitchFamily="18" charset="0"/>
              </a:rPr>
              <a:t>Pref</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140</a:t>
            </a:fld>
            <a:endParaRPr lang="en-US" altLang="en-US"/>
          </a:p>
        </p:txBody>
      </p:sp>
      <p:sp>
        <p:nvSpPr>
          <p:cNvPr id="8" name="Text Box 5"/>
          <p:cNvSpPr txBox="1">
            <a:spLocks noChangeArrowheads="1"/>
          </p:cNvSpPr>
          <p:nvPr/>
        </p:nvSpPr>
        <p:spPr bwMode="auto">
          <a:xfrm>
            <a:off x="9747115" y="6477000"/>
            <a:ext cx="24448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2992 (2 Mar 2022)</a:t>
            </a:r>
          </a:p>
        </p:txBody>
      </p:sp>
      <p:sp>
        <p:nvSpPr>
          <p:cNvPr id="9" name="Rectangle 8"/>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p:cNvPicPr>
            <a:picLocks noChangeAspect="1"/>
          </p:cNvPicPr>
          <p:nvPr/>
        </p:nvPicPr>
        <p:blipFill>
          <a:blip r:embed="rId2"/>
          <a:stretch>
            <a:fillRect/>
          </a:stretch>
        </p:blipFill>
        <p:spPr>
          <a:xfrm>
            <a:off x="198569" y="207626"/>
            <a:ext cx="4937252" cy="6411287"/>
          </a:xfrm>
          <a:prstGeom prst="rect">
            <a:avLst/>
          </a:prstGeom>
        </p:spPr>
      </p:pic>
      <p:grpSp>
        <p:nvGrpSpPr>
          <p:cNvPr id="7" name="Group 6"/>
          <p:cNvGrpSpPr>
            <a:grpSpLocks noChangeAspect="1"/>
          </p:cNvGrpSpPr>
          <p:nvPr/>
        </p:nvGrpSpPr>
        <p:grpSpPr>
          <a:xfrm>
            <a:off x="2260443" y="2119527"/>
            <a:ext cx="8761238" cy="3474784"/>
            <a:chOff x="6179299" y="2017297"/>
            <a:chExt cx="3935896" cy="1561011"/>
          </a:xfrm>
        </p:grpSpPr>
        <p:pic>
          <p:nvPicPr>
            <p:cNvPr id="5" name="Picture 4"/>
            <p:cNvPicPr>
              <a:picLocks noChangeAspect="1"/>
            </p:cNvPicPr>
            <p:nvPr/>
          </p:nvPicPr>
          <p:blipFill>
            <a:blip r:embed="rId3"/>
            <a:stretch>
              <a:fillRect/>
            </a:stretch>
          </p:blipFill>
          <p:spPr>
            <a:xfrm>
              <a:off x="6192551" y="2017297"/>
              <a:ext cx="3918857" cy="1051560"/>
            </a:xfrm>
            <a:prstGeom prst="rect">
              <a:avLst/>
            </a:prstGeom>
          </p:spPr>
        </p:pic>
        <p:pic>
          <p:nvPicPr>
            <p:cNvPr id="6" name="Picture 5"/>
            <p:cNvPicPr>
              <a:picLocks noChangeAspect="1"/>
            </p:cNvPicPr>
            <p:nvPr/>
          </p:nvPicPr>
          <p:blipFill rotWithShape="1">
            <a:blip r:embed="rId4"/>
            <a:srcRect l="4452" r="1976"/>
            <a:stretch/>
          </p:blipFill>
          <p:spPr>
            <a:xfrm>
              <a:off x="6179299" y="3068857"/>
              <a:ext cx="3935896" cy="509451"/>
            </a:xfrm>
            <a:prstGeom prst="rect">
              <a:avLst/>
            </a:prstGeom>
          </p:spPr>
        </p:pic>
      </p:grpSp>
      <p:pic>
        <p:nvPicPr>
          <p:cNvPr id="3" name="Picture 2">
            <a:extLst>
              <a:ext uri="{FF2B5EF4-FFF2-40B4-BE49-F238E27FC236}">
                <a16:creationId xmlns:a16="http://schemas.microsoft.com/office/drawing/2014/main" id="{875AB9ED-1E89-6F4E-B713-E466223AE4A5}"/>
              </a:ext>
            </a:extLst>
          </p:cNvPr>
          <p:cNvPicPr>
            <a:picLocks noChangeAspect="1"/>
          </p:cNvPicPr>
          <p:nvPr/>
        </p:nvPicPr>
        <p:blipFill>
          <a:blip r:embed="rId2"/>
          <a:stretch>
            <a:fillRect/>
          </a:stretch>
        </p:blipFill>
        <p:spPr>
          <a:xfrm>
            <a:off x="213238" y="197800"/>
            <a:ext cx="4937252" cy="6411287"/>
          </a:xfrm>
          <a:prstGeom prst="rect">
            <a:avLst/>
          </a:prstGeom>
          <a:ln w="6350">
            <a:solidFill>
              <a:schemeClr val="tx1"/>
            </a:solidFill>
          </a:ln>
        </p:spPr>
      </p:pic>
      <p:grpSp>
        <p:nvGrpSpPr>
          <p:cNvPr id="11" name="Group 10">
            <a:extLst>
              <a:ext uri="{FF2B5EF4-FFF2-40B4-BE49-F238E27FC236}">
                <a16:creationId xmlns:a16="http://schemas.microsoft.com/office/drawing/2014/main" id="{D1449AFA-E433-A6EE-AEFE-ED2FD83B3D06}"/>
              </a:ext>
            </a:extLst>
          </p:cNvPr>
          <p:cNvGrpSpPr>
            <a:grpSpLocks noChangeAspect="1"/>
          </p:cNvGrpSpPr>
          <p:nvPr/>
        </p:nvGrpSpPr>
        <p:grpSpPr>
          <a:xfrm>
            <a:off x="2275112" y="2109701"/>
            <a:ext cx="8761238" cy="3474784"/>
            <a:chOff x="6179299" y="2017297"/>
            <a:chExt cx="3935896" cy="1561011"/>
          </a:xfrm>
        </p:grpSpPr>
        <p:pic>
          <p:nvPicPr>
            <p:cNvPr id="12" name="Picture 11">
              <a:extLst>
                <a:ext uri="{FF2B5EF4-FFF2-40B4-BE49-F238E27FC236}">
                  <a16:creationId xmlns:a16="http://schemas.microsoft.com/office/drawing/2014/main" id="{8F933EEE-E39D-C8E1-EC39-4C73866CCAFE}"/>
                </a:ext>
              </a:extLst>
            </p:cNvPr>
            <p:cNvPicPr>
              <a:picLocks noChangeAspect="1"/>
            </p:cNvPicPr>
            <p:nvPr/>
          </p:nvPicPr>
          <p:blipFill>
            <a:blip r:embed="rId3"/>
            <a:stretch>
              <a:fillRect/>
            </a:stretch>
          </p:blipFill>
          <p:spPr>
            <a:xfrm>
              <a:off x="6192551" y="2017297"/>
              <a:ext cx="3918857" cy="1051560"/>
            </a:xfrm>
            <a:prstGeom prst="rect">
              <a:avLst/>
            </a:prstGeom>
            <a:ln w="6350">
              <a:solidFill>
                <a:schemeClr val="tx1"/>
              </a:solidFill>
            </a:ln>
          </p:spPr>
        </p:pic>
        <p:pic>
          <p:nvPicPr>
            <p:cNvPr id="13" name="Picture 12">
              <a:extLst>
                <a:ext uri="{FF2B5EF4-FFF2-40B4-BE49-F238E27FC236}">
                  <a16:creationId xmlns:a16="http://schemas.microsoft.com/office/drawing/2014/main" id="{E6E9EAB2-BC95-081F-8A3C-92DDE86FC28C}"/>
                </a:ext>
              </a:extLst>
            </p:cNvPr>
            <p:cNvPicPr>
              <a:picLocks noChangeAspect="1"/>
            </p:cNvPicPr>
            <p:nvPr/>
          </p:nvPicPr>
          <p:blipFill rotWithShape="1">
            <a:blip r:embed="rId4"/>
            <a:srcRect l="4452" r="1976"/>
            <a:stretch/>
          </p:blipFill>
          <p:spPr>
            <a:xfrm>
              <a:off x="6179299" y="3068857"/>
              <a:ext cx="3935896" cy="509451"/>
            </a:xfrm>
            <a:prstGeom prst="rect">
              <a:avLst/>
            </a:prstGeom>
            <a:ln w="6350">
              <a:solidFill>
                <a:schemeClr val="tx1"/>
              </a:solidFill>
            </a:ln>
          </p:spPr>
        </p:pic>
      </p:grpSp>
    </p:spTree>
    <p:extLst>
      <p:ext uri="{BB962C8B-B14F-4D97-AF65-F5344CB8AC3E}">
        <p14:creationId xmlns:p14="http://schemas.microsoft.com/office/powerpoint/2010/main" val="427409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9" presetClass="emph" presetSubtype="0" nodeType="withEffect">
                                  <p:stCondLst>
                                    <p:cond delay="0"/>
                                  </p:stCondLst>
                                  <p:childTnLst>
                                    <p:set>
                                      <p:cBhvr rctx="PPT">
                                        <p:cTn id="14" dur="indefinite"/>
                                        <p:tgtEl>
                                          <p:spTgt spid="3"/>
                                        </p:tgtEl>
                                        <p:attrNameLst>
                                          <p:attrName>style.opacity</p:attrName>
                                        </p:attrNameLst>
                                      </p:cBhvr>
                                      <p:to>
                                        <p:strVal val="0.5"/>
                                      </p:to>
                                    </p:set>
                                    <p:animEffect filter="image" prLst="opacity: 0.5">
                                      <p:cBhvr rctx="IE">
                                        <p:cTn id="15" dur="indefinite"/>
                                        <p:tgtEl>
                                          <p:spTgt spid="3"/>
                                        </p:tgtEl>
                                      </p:cBhvr>
                                    </p:animEffect>
                                  </p:childTnLst>
                                </p:cTn>
                              </p:par>
                              <p:par>
                                <p:cTn id="16" presetID="22" presetClass="entr" presetSubtype="8"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7227" y="-1"/>
            <a:ext cx="427477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Unlawful Conduct: Self-</a:t>
            </a:r>
            <a:r>
              <a:rPr lang="en-US" sz="2400" dirty="0" err="1">
                <a:solidFill>
                  <a:schemeClr val="accent4">
                    <a:lumMod val="75000"/>
                    <a:lumOff val="25000"/>
                  </a:schemeClr>
                </a:solidFill>
                <a:latin typeface="+mn-lt"/>
                <a:cs typeface="Times New Roman" panose="02020603050405020304" pitchFamily="18" charset="0"/>
              </a:rPr>
              <a:t>Pref</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141</a:t>
            </a:fld>
            <a:endParaRPr lang="en-US" altLang="en-US"/>
          </a:p>
        </p:txBody>
      </p:sp>
      <p:sp>
        <p:nvSpPr>
          <p:cNvPr id="8" name="Text Box 5"/>
          <p:cNvSpPr txBox="1">
            <a:spLocks noChangeArrowheads="1"/>
          </p:cNvSpPr>
          <p:nvPr/>
        </p:nvSpPr>
        <p:spPr bwMode="auto">
          <a:xfrm>
            <a:off x="9747115" y="6477000"/>
            <a:ext cx="24448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2992 (2 Mar 2022)</a:t>
            </a:r>
          </a:p>
        </p:txBody>
      </p:sp>
      <p:sp>
        <p:nvSpPr>
          <p:cNvPr id="9" name="Rectangle 8"/>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p:cNvPicPr>
            <a:picLocks noChangeAspect="1"/>
          </p:cNvPicPr>
          <p:nvPr/>
        </p:nvPicPr>
        <p:blipFill>
          <a:blip r:embed="rId2"/>
          <a:stretch>
            <a:fillRect/>
          </a:stretch>
        </p:blipFill>
        <p:spPr>
          <a:xfrm>
            <a:off x="248903" y="184665"/>
            <a:ext cx="4994216" cy="6485258"/>
          </a:xfrm>
          <a:prstGeom prst="rect">
            <a:avLst/>
          </a:prstGeom>
        </p:spPr>
      </p:pic>
      <p:grpSp>
        <p:nvGrpSpPr>
          <p:cNvPr id="7" name="Group 6"/>
          <p:cNvGrpSpPr>
            <a:grpSpLocks noChangeAspect="1"/>
          </p:cNvGrpSpPr>
          <p:nvPr/>
        </p:nvGrpSpPr>
        <p:grpSpPr>
          <a:xfrm>
            <a:off x="2260443" y="2119527"/>
            <a:ext cx="8761238" cy="3474784"/>
            <a:chOff x="6179299" y="2017297"/>
            <a:chExt cx="3935896" cy="1561011"/>
          </a:xfrm>
        </p:grpSpPr>
        <p:pic>
          <p:nvPicPr>
            <p:cNvPr id="5" name="Picture 4"/>
            <p:cNvPicPr>
              <a:picLocks noChangeAspect="1"/>
            </p:cNvPicPr>
            <p:nvPr/>
          </p:nvPicPr>
          <p:blipFill>
            <a:blip r:embed="rId3"/>
            <a:stretch>
              <a:fillRect/>
            </a:stretch>
          </p:blipFill>
          <p:spPr>
            <a:xfrm>
              <a:off x="6192551" y="2017297"/>
              <a:ext cx="3918857" cy="1051560"/>
            </a:xfrm>
            <a:prstGeom prst="rect">
              <a:avLst/>
            </a:prstGeom>
          </p:spPr>
        </p:pic>
        <p:pic>
          <p:nvPicPr>
            <p:cNvPr id="6" name="Picture 5"/>
            <p:cNvPicPr>
              <a:picLocks noChangeAspect="1"/>
            </p:cNvPicPr>
            <p:nvPr/>
          </p:nvPicPr>
          <p:blipFill rotWithShape="1">
            <a:blip r:embed="rId4"/>
            <a:srcRect l="4452" r="1976"/>
            <a:stretch/>
          </p:blipFill>
          <p:spPr>
            <a:xfrm>
              <a:off x="6179299" y="3068857"/>
              <a:ext cx="3935896" cy="509451"/>
            </a:xfrm>
            <a:prstGeom prst="rect">
              <a:avLst/>
            </a:prstGeom>
          </p:spPr>
        </p:pic>
      </p:grpSp>
      <p:pic>
        <p:nvPicPr>
          <p:cNvPr id="3" name="Picture 2">
            <a:extLst>
              <a:ext uri="{FF2B5EF4-FFF2-40B4-BE49-F238E27FC236}">
                <a16:creationId xmlns:a16="http://schemas.microsoft.com/office/drawing/2014/main" id="{071187C2-1D7C-D55E-7FF6-AD1C051E3F1E}"/>
              </a:ext>
            </a:extLst>
          </p:cNvPr>
          <p:cNvPicPr>
            <a:picLocks noChangeAspect="1"/>
          </p:cNvPicPr>
          <p:nvPr/>
        </p:nvPicPr>
        <p:blipFill>
          <a:blip r:embed="rId2"/>
          <a:stretch>
            <a:fillRect/>
          </a:stretch>
        </p:blipFill>
        <p:spPr>
          <a:xfrm>
            <a:off x="263572" y="174839"/>
            <a:ext cx="4994216" cy="6485258"/>
          </a:xfrm>
          <a:prstGeom prst="rect">
            <a:avLst/>
          </a:prstGeom>
          <a:ln w="6350">
            <a:solidFill>
              <a:schemeClr val="tx1"/>
            </a:solidFill>
          </a:ln>
        </p:spPr>
      </p:pic>
      <p:grpSp>
        <p:nvGrpSpPr>
          <p:cNvPr id="11" name="Group 10">
            <a:extLst>
              <a:ext uri="{FF2B5EF4-FFF2-40B4-BE49-F238E27FC236}">
                <a16:creationId xmlns:a16="http://schemas.microsoft.com/office/drawing/2014/main" id="{779D834A-FB75-B3D8-1E23-65C9D2A44003}"/>
              </a:ext>
            </a:extLst>
          </p:cNvPr>
          <p:cNvGrpSpPr>
            <a:grpSpLocks noChangeAspect="1"/>
          </p:cNvGrpSpPr>
          <p:nvPr/>
        </p:nvGrpSpPr>
        <p:grpSpPr>
          <a:xfrm>
            <a:off x="2275112" y="2109701"/>
            <a:ext cx="8761238" cy="3474784"/>
            <a:chOff x="6179299" y="2017297"/>
            <a:chExt cx="3935896" cy="1561011"/>
          </a:xfrm>
        </p:grpSpPr>
        <p:pic>
          <p:nvPicPr>
            <p:cNvPr id="12" name="Picture 11">
              <a:extLst>
                <a:ext uri="{FF2B5EF4-FFF2-40B4-BE49-F238E27FC236}">
                  <a16:creationId xmlns:a16="http://schemas.microsoft.com/office/drawing/2014/main" id="{3417F34F-97C0-71AF-334F-DAB2DD3D9824}"/>
                </a:ext>
              </a:extLst>
            </p:cNvPr>
            <p:cNvPicPr>
              <a:picLocks noChangeAspect="1"/>
            </p:cNvPicPr>
            <p:nvPr/>
          </p:nvPicPr>
          <p:blipFill>
            <a:blip r:embed="rId3"/>
            <a:stretch>
              <a:fillRect/>
            </a:stretch>
          </p:blipFill>
          <p:spPr>
            <a:xfrm>
              <a:off x="6192551" y="2017297"/>
              <a:ext cx="3918857" cy="1051560"/>
            </a:xfrm>
            <a:prstGeom prst="rect">
              <a:avLst/>
            </a:prstGeom>
            <a:ln w="6350">
              <a:solidFill>
                <a:schemeClr val="tx1"/>
              </a:solidFill>
            </a:ln>
          </p:spPr>
        </p:pic>
        <p:pic>
          <p:nvPicPr>
            <p:cNvPr id="13" name="Picture 12">
              <a:extLst>
                <a:ext uri="{FF2B5EF4-FFF2-40B4-BE49-F238E27FC236}">
                  <a16:creationId xmlns:a16="http://schemas.microsoft.com/office/drawing/2014/main" id="{09EEC962-705A-7B06-F644-03EED9BA32E7}"/>
                </a:ext>
              </a:extLst>
            </p:cNvPr>
            <p:cNvPicPr>
              <a:picLocks noChangeAspect="1"/>
            </p:cNvPicPr>
            <p:nvPr/>
          </p:nvPicPr>
          <p:blipFill rotWithShape="1">
            <a:blip r:embed="rId4"/>
            <a:srcRect l="4452" r="1976"/>
            <a:stretch/>
          </p:blipFill>
          <p:spPr>
            <a:xfrm>
              <a:off x="6179299" y="3068857"/>
              <a:ext cx="3935896" cy="509451"/>
            </a:xfrm>
            <a:prstGeom prst="rect">
              <a:avLst/>
            </a:prstGeom>
            <a:ln w="6350">
              <a:solidFill>
                <a:schemeClr val="tx1"/>
              </a:solidFill>
            </a:ln>
          </p:spPr>
        </p:pic>
      </p:grpSp>
    </p:spTree>
    <p:extLst>
      <p:ext uri="{BB962C8B-B14F-4D97-AF65-F5344CB8AC3E}">
        <p14:creationId xmlns:p14="http://schemas.microsoft.com/office/powerpoint/2010/main" val="38042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9" presetClass="emph" presetSubtype="0" nodeType="withEffect">
                                  <p:stCondLst>
                                    <p:cond delay="0"/>
                                  </p:stCondLst>
                                  <p:childTnLst>
                                    <p:set>
                                      <p:cBhvr rctx="PPT">
                                        <p:cTn id="14" dur="indefinite"/>
                                        <p:tgtEl>
                                          <p:spTgt spid="3"/>
                                        </p:tgtEl>
                                        <p:attrNameLst>
                                          <p:attrName>style.opacity</p:attrName>
                                        </p:attrNameLst>
                                      </p:cBhvr>
                                      <p:to>
                                        <p:strVal val="0.5"/>
                                      </p:to>
                                    </p:set>
                                    <p:animEffect filter="image" prLst="opacity: 0.5">
                                      <p:cBhvr rctx="IE">
                                        <p:cTn id="15" dur="indefinite"/>
                                        <p:tgtEl>
                                          <p:spTgt spid="3"/>
                                        </p:tgtEl>
                                      </p:cBhvr>
                                    </p:animEffect>
                                  </p:childTnLst>
                                </p:cTn>
                              </p:par>
                              <p:par>
                                <p:cTn id="16" presetID="22" presetClass="entr" presetSubtype="8"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4526" y="-1"/>
            <a:ext cx="5077475" cy="38765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Unlawful Conduct: Discrimination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142</a:t>
            </a:fld>
            <a:endParaRPr lang="en-US" altLang="en-US"/>
          </a:p>
        </p:txBody>
      </p:sp>
      <p:sp>
        <p:nvSpPr>
          <p:cNvPr id="8" name="Text Box 5"/>
          <p:cNvSpPr txBox="1">
            <a:spLocks noChangeArrowheads="1"/>
          </p:cNvSpPr>
          <p:nvPr/>
        </p:nvSpPr>
        <p:spPr bwMode="auto">
          <a:xfrm>
            <a:off x="9747115" y="6477000"/>
            <a:ext cx="24448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2992 (2 Mar 2022)</a:t>
            </a:r>
          </a:p>
        </p:txBody>
      </p:sp>
      <p:sp>
        <p:nvSpPr>
          <p:cNvPr id="9" name="Rectangle 8"/>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p:cNvPicPr>
            <a:picLocks noChangeAspect="1"/>
          </p:cNvPicPr>
          <p:nvPr/>
        </p:nvPicPr>
        <p:blipFill>
          <a:blip r:embed="rId2"/>
          <a:stretch>
            <a:fillRect/>
          </a:stretch>
        </p:blipFill>
        <p:spPr>
          <a:xfrm>
            <a:off x="241693" y="172703"/>
            <a:ext cx="5034642" cy="6488156"/>
          </a:xfrm>
          <a:prstGeom prst="rect">
            <a:avLst/>
          </a:prstGeom>
        </p:spPr>
      </p:pic>
      <p:pic>
        <p:nvPicPr>
          <p:cNvPr id="12" name="Picture 11"/>
          <p:cNvPicPr>
            <a:picLocks noChangeAspect="1"/>
          </p:cNvPicPr>
          <p:nvPr/>
        </p:nvPicPr>
        <p:blipFill>
          <a:blip r:embed="rId3"/>
          <a:stretch>
            <a:fillRect/>
          </a:stretch>
        </p:blipFill>
        <p:spPr>
          <a:xfrm>
            <a:off x="3520913" y="971195"/>
            <a:ext cx="5715852" cy="4731026"/>
          </a:xfrm>
          <a:prstGeom prst="rect">
            <a:avLst/>
          </a:prstGeom>
        </p:spPr>
      </p:pic>
      <p:pic>
        <p:nvPicPr>
          <p:cNvPr id="3" name="Picture 2">
            <a:extLst>
              <a:ext uri="{FF2B5EF4-FFF2-40B4-BE49-F238E27FC236}">
                <a16:creationId xmlns:a16="http://schemas.microsoft.com/office/drawing/2014/main" id="{6BE389D1-74F2-C5AB-FFCE-F5E9E686F954}"/>
              </a:ext>
            </a:extLst>
          </p:cNvPr>
          <p:cNvPicPr>
            <a:picLocks noChangeAspect="1"/>
          </p:cNvPicPr>
          <p:nvPr/>
        </p:nvPicPr>
        <p:blipFill>
          <a:blip r:embed="rId2"/>
          <a:stretch>
            <a:fillRect/>
          </a:stretch>
        </p:blipFill>
        <p:spPr>
          <a:xfrm>
            <a:off x="256362" y="162877"/>
            <a:ext cx="5034642" cy="6488156"/>
          </a:xfrm>
          <a:prstGeom prst="rect">
            <a:avLst/>
          </a:prstGeom>
          <a:ln w="6350">
            <a:solidFill>
              <a:schemeClr val="tx1"/>
            </a:solidFill>
          </a:ln>
        </p:spPr>
      </p:pic>
      <p:pic>
        <p:nvPicPr>
          <p:cNvPr id="5" name="Picture 4">
            <a:extLst>
              <a:ext uri="{FF2B5EF4-FFF2-40B4-BE49-F238E27FC236}">
                <a16:creationId xmlns:a16="http://schemas.microsoft.com/office/drawing/2014/main" id="{7AC88644-2DF2-F02F-FF85-E2CF2D5C6B2E}"/>
              </a:ext>
            </a:extLst>
          </p:cNvPr>
          <p:cNvPicPr>
            <a:picLocks noChangeAspect="1"/>
          </p:cNvPicPr>
          <p:nvPr/>
        </p:nvPicPr>
        <p:blipFill>
          <a:blip r:embed="rId3"/>
          <a:stretch>
            <a:fillRect/>
          </a:stretch>
        </p:blipFill>
        <p:spPr>
          <a:xfrm>
            <a:off x="3535582" y="961369"/>
            <a:ext cx="5715852" cy="4731026"/>
          </a:xfrm>
          <a:prstGeom prst="rect">
            <a:avLst/>
          </a:prstGeom>
          <a:ln w="6350">
            <a:solidFill>
              <a:schemeClr val="tx1"/>
            </a:solidFill>
          </a:ln>
        </p:spPr>
      </p:pic>
    </p:spTree>
    <p:extLst>
      <p:ext uri="{BB962C8B-B14F-4D97-AF65-F5344CB8AC3E}">
        <p14:creationId xmlns:p14="http://schemas.microsoft.com/office/powerpoint/2010/main" val="206030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par>
                                <p:cTn id="13" presetID="9" presetClass="emph" presetSubtype="0" nodeType="withEffect">
                                  <p:stCondLst>
                                    <p:cond delay="0"/>
                                  </p:stCondLst>
                                  <p:childTnLst>
                                    <p:set>
                                      <p:cBhvr rctx="PPT">
                                        <p:cTn id="14" dur="indefinite"/>
                                        <p:tgtEl>
                                          <p:spTgt spid="3"/>
                                        </p:tgtEl>
                                        <p:attrNameLst>
                                          <p:attrName>style.opacity</p:attrName>
                                        </p:attrNameLst>
                                      </p:cBhvr>
                                      <p:to>
                                        <p:strVal val="0.5"/>
                                      </p:to>
                                    </p:set>
                                    <p:animEffect filter="image" prLst="opacity: 0.5">
                                      <p:cBhvr rctx="IE">
                                        <p:cTn id="15" dur="indefinite"/>
                                        <p:tgtEl>
                                          <p:spTgt spid="3"/>
                                        </p:tgtEl>
                                      </p:cBhvr>
                                    </p:animEffect>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with the App Store</a:t>
            </a:r>
          </a:p>
        </p:txBody>
      </p:sp>
      <p:sp>
        <p:nvSpPr>
          <p:cNvPr id="3" name="Content Placeholder 2"/>
          <p:cNvSpPr>
            <a:spLocks noGrp="1"/>
          </p:cNvSpPr>
          <p:nvPr>
            <p:ph idx="1"/>
          </p:nvPr>
        </p:nvSpPr>
        <p:spPr/>
        <p:txBody>
          <a:bodyPr/>
          <a:lstStyle/>
          <a:p>
            <a:r>
              <a:rPr lang="en-US" dirty="0"/>
              <a:t>Hypo</a:t>
            </a:r>
          </a:p>
          <a:p>
            <a:pPr lvl="1"/>
            <a:r>
              <a:rPr lang="en-US" dirty="0"/>
              <a:t>You are a member of Congress considering possible legislation to deal with platforms</a:t>
            </a:r>
          </a:p>
          <a:p>
            <a:pPr lvl="1"/>
            <a:r>
              <a:rPr lang="en-US" dirty="0"/>
              <a:t>Four possible regulatory tools are on the table: (1) common carrier status; (2) nondiscrimination; (3) rate regulation; and (4) required open competition</a:t>
            </a:r>
          </a:p>
        </p:txBody>
      </p:sp>
      <p:sp>
        <p:nvSpPr>
          <p:cNvPr id="4" name="Date Placeholder 3"/>
          <p:cNvSpPr>
            <a:spLocks noGrp="1"/>
          </p:cNvSpPr>
          <p:nvPr>
            <p:ph type="dt" sz="half" idx="10"/>
          </p:nvPr>
        </p:nvSpPr>
        <p:spPr/>
        <p:txBody>
          <a:bodyPr/>
          <a:lstStyle/>
          <a:p>
            <a:pPr>
              <a:defRPr/>
            </a:pPr>
            <a:fld id="{DB9A0D66-B076-43A8-A28E-ADF8FB01752B}" type="datetime4">
              <a:rPr lang="en-US" smtClean="0"/>
              <a:t>October 18, 2023</a:t>
            </a:fld>
            <a:endParaRPr lang="en-US" altLang="en-US">
              <a:solidFill>
                <a:schemeClr val="bg2"/>
              </a:solidFill>
            </a:endParaRPr>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143</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5)</a:t>
            </a:r>
          </a:p>
        </p:txBody>
      </p:sp>
    </p:spTree>
    <p:extLst>
      <p:ext uri="{BB962C8B-B14F-4D97-AF65-F5344CB8AC3E}">
        <p14:creationId xmlns:p14="http://schemas.microsoft.com/office/powerpoint/2010/main" val="2847779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with the App Store</a:t>
            </a:r>
          </a:p>
        </p:txBody>
      </p:sp>
      <p:sp>
        <p:nvSpPr>
          <p:cNvPr id="3" name="Content Placeholder 2"/>
          <p:cNvSpPr>
            <a:spLocks noGrp="1"/>
          </p:cNvSpPr>
          <p:nvPr>
            <p:ph idx="1"/>
          </p:nvPr>
        </p:nvSpPr>
        <p:spPr/>
        <p:txBody>
          <a:bodyPr/>
          <a:lstStyle/>
          <a:p>
            <a:r>
              <a:rPr lang="en-US" dirty="0"/>
              <a:t>1. Common Carrier</a:t>
            </a:r>
          </a:p>
          <a:p>
            <a:pPr lvl="1"/>
            <a:r>
              <a:rPr lang="en-US" dirty="0"/>
              <a:t>The app store should be treated like a common carrier, meaning that Apple cannot refuse to carry any applications and must have uniform pricing</a:t>
            </a:r>
          </a:p>
          <a:p>
            <a:pPr lvl="2"/>
            <a:r>
              <a:rPr lang="en-US" dirty="0"/>
              <a:t>Can’t block apps with malware, can’t block porn, can’t block misinformation and more</a:t>
            </a:r>
          </a:p>
          <a:p>
            <a:endParaRPr lang="en-US" dirty="0"/>
          </a:p>
        </p:txBody>
      </p:sp>
      <p:sp>
        <p:nvSpPr>
          <p:cNvPr id="4" name="Date Placeholder 3"/>
          <p:cNvSpPr>
            <a:spLocks noGrp="1"/>
          </p:cNvSpPr>
          <p:nvPr>
            <p:ph type="dt" sz="half" idx="10"/>
          </p:nvPr>
        </p:nvSpPr>
        <p:spPr/>
        <p:txBody>
          <a:bodyPr/>
          <a:lstStyle/>
          <a:p>
            <a:pPr>
              <a:defRPr/>
            </a:pPr>
            <a:fld id="{DB9A0D66-B076-43A8-A28E-ADF8FB01752B}" type="datetime4">
              <a:rPr lang="en-US" smtClean="0"/>
              <a:t>October 18, 2023</a:t>
            </a:fld>
            <a:endParaRPr lang="en-US" altLang="en-US">
              <a:solidFill>
                <a:schemeClr val="bg2"/>
              </a:solidFill>
            </a:endParaRPr>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144</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5)</a:t>
            </a:r>
          </a:p>
        </p:txBody>
      </p:sp>
    </p:spTree>
    <p:extLst>
      <p:ext uri="{BB962C8B-B14F-4D97-AF65-F5344CB8AC3E}">
        <p14:creationId xmlns:p14="http://schemas.microsoft.com/office/powerpoint/2010/main" val="176385040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with the App Store</a:t>
            </a:r>
          </a:p>
        </p:txBody>
      </p:sp>
      <p:sp>
        <p:nvSpPr>
          <p:cNvPr id="3" name="Content Placeholder 2"/>
          <p:cNvSpPr>
            <a:spLocks noGrp="1"/>
          </p:cNvSpPr>
          <p:nvPr>
            <p:ph idx="1"/>
          </p:nvPr>
        </p:nvSpPr>
        <p:spPr/>
        <p:txBody>
          <a:bodyPr/>
          <a:lstStyle/>
          <a:p>
            <a:r>
              <a:rPr lang="en-US" dirty="0"/>
              <a:t>2. Nondiscrimination</a:t>
            </a:r>
          </a:p>
          <a:p>
            <a:pPr lvl="1"/>
            <a:r>
              <a:rPr lang="en-US" dirty="0"/>
              <a:t>A nondiscrimination obligations as to all apps:</a:t>
            </a:r>
          </a:p>
          <a:p>
            <a:pPr lvl="2"/>
            <a:r>
              <a:rPr lang="en-US" dirty="0"/>
              <a:t>Apple would be allowed to filter (blocking certain types of apps) but it would need to do this without regard to ownership</a:t>
            </a:r>
          </a:p>
          <a:p>
            <a:pPr lvl="2"/>
            <a:r>
              <a:rPr lang="en-US" dirty="0"/>
              <a:t>No </a:t>
            </a:r>
            <a:r>
              <a:rPr lang="en-US" dirty="0" err="1"/>
              <a:t>preinstallation</a:t>
            </a:r>
            <a:r>
              <a:rPr lang="en-US" dirty="0"/>
              <a:t> of Apple apps or paid </a:t>
            </a:r>
            <a:r>
              <a:rPr lang="en-US" dirty="0" err="1"/>
              <a:t>preinstallation</a:t>
            </a:r>
            <a:r>
              <a:rPr lang="en-US" dirty="0"/>
              <a:t> from others</a:t>
            </a:r>
          </a:p>
          <a:p>
            <a:pPr lvl="2"/>
            <a:r>
              <a:rPr lang="en-US" dirty="0"/>
              <a:t>No app ranking</a:t>
            </a:r>
          </a:p>
          <a:p>
            <a:endParaRPr lang="en-US" dirty="0"/>
          </a:p>
        </p:txBody>
      </p:sp>
      <p:sp>
        <p:nvSpPr>
          <p:cNvPr id="4" name="Date Placeholder 3"/>
          <p:cNvSpPr>
            <a:spLocks noGrp="1"/>
          </p:cNvSpPr>
          <p:nvPr>
            <p:ph type="dt" sz="half" idx="10"/>
          </p:nvPr>
        </p:nvSpPr>
        <p:spPr/>
        <p:txBody>
          <a:bodyPr/>
          <a:lstStyle/>
          <a:p>
            <a:pPr>
              <a:defRPr/>
            </a:pPr>
            <a:fld id="{DB9A0D66-B076-43A8-A28E-ADF8FB01752B}" type="datetime4">
              <a:rPr lang="en-US" smtClean="0"/>
              <a:t>October 18, 2023</a:t>
            </a:fld>
            <a:endParaRPr lang="en-US" altLang="en-US">
              <a:solidFill>
                <a:schemeClr val="bg2"/>
              </a:solidFill>
            </a:endParaRPr>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145</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5)</a:t>
            </a:r>
          </a:p>
        </p:txBody>
      </p:sp>
    </p:spTree>
    <p:extLst>
      <p:ext uri="{BB962C8B-B14F-4D97-AF65-F5344CB8AC3E}">
        <p14:creationId xmlns:p14="http://schemas.microsoft.com/office/powerpoint/2010/main" val="31989849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with the App Store</a:t>
            </a:r>
          </a:p>
        </p:txBody>
      </p:sp>
      <p:sp>
        <p:nvSpPr>
          <p:cNvPr id="3" name="Content Placeholder 2"/>
          <p:cNvSpPr>
            <a:spLocks noGrp="1"/>
          </p:cNvSpPr>
          <p:nvPr>
            <p:ph idx="1"/>
          </p:nvPr>
        </p:nvSpPr>
        <p:spPr/>
        <p:txBody>
          <a:bodyPr/>
          <a:lstStyle/>
          <a:p>
            <a:r>
              <a:rPr lang="en-US" dirty="0"/>
              <a:t>3. Price Regulation</a:t>
            </a:r>
          </a:p>
          <a:p>
            <a:pPr lvl="1"/>
            <a:r>
              <a:rPr lang="en-US" dirty="0"/>
              <a:t>Apple currently charges a 30% commission on fee-based apps</a:t>
            </a:r>
          </a:p>
          <a:p>
            <a:pPr lvl="1"/>
            <a:r>
              <a:rPr lang="en-US" dirty="0"/>
              <a:t>Apple instead should be required to have “just and reasonable” rates and a federal agency should regulate those rates</a:t>
            </a:r>
          </a:p>
          <a:p>
            <a:endParaRPr lang="en-US" dirty="0"/>
          </a:p>
        </p:txBody>
      </p:sp>
      <p:sp>
        <p:nvSpPr>
          <p:cNvPr id="4" name="Date Placeholder 3"/>
          <p:cNvSpPr>
            <a:spLocks noGrp="1"/>
          </p:cNvSpPr>
          <p:nvPr>
            <p:ph type="dt" sz="half" idx="10"/>
          </p:nvPr>
        </p:nvSpPr>
        <p:spPr/>
        <p:txBody>
          <a:bodyPr/>
          <a:lstStyle/>
          <a:p>
            <a:pPr>
              <a:defRPr/>
            </a:pPr>
            <a:fld id="{DB9A0D66-B076-43A8-A28E-ADF8FB01752B}" type="datetime4">
              <a:rPr lang="en-US" smtClean="0"/>
              <a:t>October 18, 2023</a:t>
            </a:fld>
            <a:endParaRPr lang="en-US" altLang="en-US">
              <a:solidFill>
                <a:schemeClr val="bg2"/>
              </a:solidFill>
            </a:endParaRPr>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146</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5)</a:t>
            </a:r>
          </a:p>
        </p:txBody>
      </p:sp>
    </p:spTree>
    <p:extLst>
      <p:ext uri="{BB962C8B-B14F-4D97-AF65-F5344CB8AC3E}">
        <p14:creationId xmlns:p14="http://schemas.microsoft.com/office/powerpoint/2010/main" val="28694498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Starting with the App Store</a:t>
            </a:r>
          </a:p>
        </p:txBody>
      </p:sp>
      <p:sp>
        <p:nvSpPr>
          <p:cNvPr id="3" name="Content Placeholder 2"/>
          <p:cNvSpPr>
            <a:spLocks noGrp="1"/>
          </p:cNvSpPr>
          <p:nvPr>
            <p:ph idx="1"/>
          </p:nvPr>
        </p:nvSpPr>
        <p:spPr/>
        <p:txBody>
          <a:bodyPr/>
          <a:lstStyle/>
          <a:p>
            <a:r>
              <a:rPr lang="en-US" dirty="0"/>
              <a:t>4. Competing App Stores</a:t>
            </a:r>
          </a:p>
          <a:p>
            <a:pPr lvl="1"/>
            <a:r>
              <a:rPr lang="en-US" dirty="0"/>
              <a:t>Apple should be barred from limiting iOS devices from operating with competing app stores</a:t>
            </a:r>
          </a:p>
          <a:p>
            <a:pPr lvl="1"/>
            <a:r>
              <a:rPr lang="en-US" dirty="0"/>
              <a:t>App store competition would push agency fees to competitive levels and the market could sort the right balance of curation and openness for apps</a:t>
            </a:r>
          </a:p>
        </p:txBody>
      </p:sp>
      <p:sp>
        <p:nvSpPr>
          <p:cNvPr id="4" name="Date Placeholder 3"/>
          <p:cNvSpPr>
            <a:spLocks noGrp="1"/>
          </p:cNvSpPr>
          <p:nvPr>
            <p:ph type="dt" sz="half" idx="10"/>
          </p:nvPr>
        </p:nvSpPr>
        <p:spPr/>
        <p:txBody>
          <a:bodyPr/>
          <a:lstStyle/>
          <a:p>
            <a:pPr>
              <a:defRPr/>
            </a:pPr>
            <a:fld id="{DB9A0D66-B076-43A8-A28E-ADF8FB01752B}" type="datetime4">
              <a:rPr lang="en-US" smtClean="0"/>
              <a:t>October 18, 2023</a:t>
            </a:fld>
            <a:endParaRPr lang="en-US" altLang="en-US">
              <a:solidFill>
                <a:schemeClr val="bg2"/>
              </a:solidFill>
            </a:endParaRPr>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147</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5)</a:t>
            </a:r>
          </a:p>
        </p:txBody>
      </p:sp>
    </p:spTree>
    <p:extLst>
      <p:ext uri="{BB962C8B-B14F-4D97-AF65-F5344CB8AC3E}">
        <p14:creationId xmlns:p14="http://schemas.microsoft.com/office/powerpoint/2010/main" val="190375032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54551F0-9A5F-40A0-BD7D-C2325A590332}" type="datetime4">
              <a:rPr lang="en-US" smtClean="0"/>
              <a:t>October 18, 2023</a:t>
            </a:fld>
            <a:endParaRPr lang="en-US" altLang="en-US">
              <a:solidFill>
                <a:schemeClr val="bg2"/>
              </a:solidFill>
            </a:endParaRPr>
          </a:p>
        </p:txBody>
      </p:sp>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507536B5-22D6-4A18-8C4B-39F933024B6F}" type="slidenum">
              <a:rPr lang="en-US" altLang="en-US" smtClean="0"/>
              <a:pPr/>
              <a:t>148</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Preinstallation</a:t>
            </a:r>
            <a:endParaRPr lang="en-US" dirty="0"/>
          </a:p>
        </p:txBody>
      </p:sp>
      <p:sp>
        <p:nvSpPr>
          <p:cNvPr id="8198" name="Rectangle 3"/>
          <p:cNvSpPr>
            <a:spLocks noGrp="1" noChangeArrowheads="1"/>
          </p:cNvSpPr>
          <p:nvPr>
            <p:ph type="body" idx="1"/>
          </p:nvPr>
        </p:nvSpPr>
        <p:spPr/>
        <p:txBody>
          <a:bodyPr/>
          <a:lstStyle/>
          <a:p>
            <a:r>
              <a:rPr lang="en-US" dirty="0"/>
              <a:t>Hypo 1</a:t>
            </a:r>
          </a:p>
          <a:p>
            <a:pPr lvl="1"/>
            <a:r>
              <a:rPr lang="en-US" dirty="0"/>
              <a:t>Apple builds the iPhone. It adds software:</a:t>
            </a:r>
          </a:p>
          <a:p>
            <a:pPr lvl="2"/>
            <a:r>
              <a:rPr lang="en-US" dirty="0"/>
              <a:t>The operating system: iOS</a:t>
            </a:r>
          </a:p>
          <a:p>
            <a:pPr lvl="2"/>
            <a:r>
              <a:rPr lang="en-US" dirty="0"/>
              <a:t>The App Store</a:t>
            </a:r>
          </a:p>
          <a:p>
            <a:pPr lvl="2"/>
            <a:r>
              <a:rPr lang="en-US" dirty="0"/>
              <a:t>Various apps (Safari, a calculator, email, calendar, messaging software, FaceTime, Maps, Wallet and more)</a:t>
            </a:r>
          </a:p>
        </p:txBody>
      </p:sp>
      <p:sp>
        <p:nvSpPr>
          <p:cNvPr id="7" name="Text Box 5"/>
          <p:cNvSpPr txBox="1">
            <a:spLocks noChangeArrowheads="1"/>
          </p:cNvSpPr>
          <p:nvPr/>
        </p:nvSpPr>
        <p:spPr bwMode="auto">
          <a:xfrm>
            <a:off x="10070869" y="0"/>
            <a:ext cx="212113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725775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54551F0-9A5F-40A0-BD7D-C2325A590332}" type="datetime4">
              <a:rPr lang="en-US" smtClean="0"/>
              <a:t>October 18, 2023</a:t>
            </a:fld>
            <a:endParaRPr lang="en-US" altLang="en-US">
              <a:solidFill>
                <a:schemeClr val="bg2"/>
              </a:solidFill>
            </a:endParaRPr>
          </a:p>
        </p:txBody>
      </p:sp>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507536B5-22D6-4A18-8C4B-39F933024B6F}" type="slidenum">
              <a:rPr lang="en-US" altLang="en-US" smtClean="0"/>
              <a:pPr/>
              <a:t>149</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Preinstallation</a:t>
            </a:r>
            <a:endParaRPr lang="en-US" dirty="0"/>
          </a:p>
        </p:txBody>
      </p:sp>
      <p:sp>
        <p:nvSpPr>
          <p:cNvPr id="8198" name="Rectangle 3"/>
          <p:cNvSpPr>
            <a:spLocks noGrp="1" noChangeArrowheads="1"/>
          </p:cNvSpPr>
          <p:nvPr>
            <p:ph type="body" idx="1"/>
          </p:nvPr>
        </p:nvSpPr>
        <p:spPr/>
        <p:txBody>
          <a:bodyPr/>
          <a:lstStyle/>
          <a:p>
            <a:r>
              <a:rPr lang="en-US" dirty="0"/>
              <a:t>Questions</a:t>
            </a:r>
          </a:p>
          <a:p>
            <a:pPr lvl="1"/>
            <a:r>
              <a:rPr lang="en-US" dirty="0"/>
              <a:t>Does this raise antitrust issues? Does it matter whether the apps can or cannot be deleted?</a:t>
            </a:r>
          </a:p>
          <a:p>
            <a:pPr lvl="1"/>
            <a:r>
              <a:rPr lang="en-US" dirty="0"/>
              <a:t>Do we think that these activities should be regulated?</a:t>
            </a:r>
          </a:p>
          <a:p>
            <a:pPr lvl="1"/>
            <a:r>
              <a:rPr lang="en-US" dirty="0"/>
              <a:t>How would S. 2992 apply to this situation?</a:t>
            </a:r>
          </a:p>
        </p:txBody>
      </p:sp>
      <p:sp>
        <p:nvSpPr>
          <p:cNvPr id="7" name="Text Box 5"/>
          <p:cNvSpPr txBox="1">
            <a:spLocks noChangeArrowheads="1"/>
          </p:cNvSpPr>
          <p:nvPr/>
        </p:nvSpPr>
        <p:spPr bwMode="auto">
          <a:xfrm>
            <a:off x="10087495" y="0"/>
            <a:ext cx="210450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1615629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06C38-19B9-7056-9008-5A4025157F26}"/>
              </a:ext>
            </a:extLst>
          </p:cNvPr>
          <p:cNvSpPr>
            <a:spLocks noGrp="1"/>
          </p:cNvSpPr>
          <p:nvPr>
            <p:ph type="title"/>
          </p:nvPr>
        </p:nvSpPr>
        <p:spPr/>
        <p:txBody>
          <a:bodyPr/>
          <a:lstStyle/>
          <a:p>
            <a:r>
              <a:rPr lang="en-US" dirty="0"/>
              <a:t>Constructing a New Product and Market</a:t>
            </a:r>
          </a:p>
        </p:txBody>
      </p:sp>
      <p:sp>
        <p:nvSpPr>
          <p:cNvPr id="3" name="Content Placeholder 2">
            <a:extLst>
              <a:ext uri="{FF2B5EF4-FFF2-40B4-BE49-F238E27FC236}">
                <a16:creationId xmlns:a16="http://schemas.microsoft.com/office/drawing/2014/main" id="{6D318F67-BB4A-BC09-4D3B-7BE8A75D7AC5}"/>
              </a:ext>
            </a:extLst>
          </p:cNvPr>
          <p:cNvSpPr>
            <a:spLocks noGrp="1"/>
          </p:cNvSpPr>
          <p:nvPr>
            <p:ph idx="1"/>
          </p:nvPr>
        </p:nvSpPr>
        <p:spPr/>
        <p:txBody>
          <a:bodyPr/>
          <a:lstStyle/>
          <a:p>
            <a:r>
              <a:rPr lang="en-US" dirty="0"/>
              <a:t>Hypo</a:t>
            </a:r>
          </a:p>
          <a:p>
            <a:pPr lvl="1"/>
            <a:r>
              <a:rPr lang="en-US" dirty="0"/>
              <a:t>It is 1998. A new tech is on the horizon to perhaps supplant the VCR. You have some sense of the competition that took place between two different VCR formats Beta (Sony) and VHS (Matsushita and others).</a:t>
            </a:r>
          </a:p>
          <a:p>
            <a:pPr lvl="1"/>
            <a:r>
              <a:rPr lang="en-US" dirty="0"/>
              <a:t>You understand that there are a bunch of relevant patents </a:t>
            </a:r>
          </a:p>
        </p:txBody>
      </p:sp>
      <p:sp>
        <p:nvSpPr>
          <p:cNvPr id="4" name="Date Placeholder 3">
            <a:extLst>
              <a:ext uri="{FF2B5EF4-FFF2-40B4-BE49-F238E27FC236}">
                <a16:creationId xmlns:a16="http://schemas.microsoft.com/office/drawing/2014/main" id="{87A84513-2133-4B43-54DB-F57FE63E6A6F}"/>
              </a:ext>
            </a:extLst>
          </p:cNvPr>
          <p:cNvSpPr>
            <a:spLocks noGrp="1"/>
          </p:cNvSpPr>
          <p:nvPr>
            <p:ph type="dt" sz="half" idx="10"/>
          </p:nvPr>
        </p:nvSpPr>
        <p:spPr/>
        <p:txBody>
          <a:bodyPr/>
          <a:lstStyle/>
          <a:p>
            <a:pPr>
              <a:defRPr/>
            </a:pPr>
            <a:fld id="{3BA02DFA-02C6-4638-89D4-9E98CDF503C0}" type="datetime4">
              <a:rPr lang="en-US" smtClean="0"/>
              <a:pPr>
                <a:defRPr/>
              </a:pPr>
              <a:t>October 18, 2023</a:t>
            </a:fld>
            <a:endParaRPr lang="en-US" altLang="en-US">
              <a:solidFill>
                <a:schemeClr val="bg2"/>
              </a:solidFill>
            </a:endParaRPr>
          </a:p>
        </p:txBody>
      </p:sp>
      <p:sp>
        <p:nvSpPr>
          <p:cNvPr id="5" name="Slide Number Placeholder 4">
            <a:extLst>
              <a:ext uri="{FF2B5EF4-FFF2-40B4-BE49-F238E27FC236}">
                <a16:creationId xmlns:a16="http://schemas.microsoft.com/office/drawing/2014/main" id="{B8E60D02-FD58-556E-4FC4-0FF02A9A9D78}"/>
              </a:ext>
            </a:extLst>
          </p:cNvPr>
          <p:cNvSpPr>
            <a:spLocks noGrp="1"/>
          </p:cNvSpPr>
          <p:nvPr>
            <p:ph type="sldNum" sz="quarter" idx="11"/>
          </p:nvPr>
        </p:nvSpPr>
        <p:spPr/>
        <p:txBody>
          <a:bodyPr/>
          <a:lstStyle/>
          <a:p>
            <a:pPr>
              <a:defRPr/>
            </a:pPr>
            <a:fld id="{BC03FDE9-4CFE-4421-A501-434F5F61D1E4}" type="slidenum">
              <a:rPr lang="en-US" altLang="en-US" smtClean="0"/>
              <a:pPr>
                <a:defRPr/>
              </a:pPr>
              <a:t>15</a:t>
            </a:fld>
            <a:endParaRPr lang="en-US" altLang="en-US"/>
          </a:p>
        </p:txBody>
      </p:sp>
      <p:sp>
        <p:nvSpPr>
          <p:cNvPr id="6" name="Text Box 5">
            <a:extLst>
              <a:ext uri="{FF2B5EF4-FFF2-40B4-BE49-F238E27FC236}">
                <a16:creationId xmlns:a16="http://schemas.microsoft.com/office/drawing/2014/main" id="{46105CDD-8734-4617-4AF5-8282069F32E3}"/>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287908773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54551F0-9A5F-40A0-BD7D-C2325A590332}" type="datetime4">
              <a:rPr lang="en-US" smtClean="0"/>
              <a:t>October 18, 2023</a:t>
            </a:fld>
            <a:endParaRPr lang="en-US" altLang="en-US">
              <a:solidFill>
                <a:schemeClr val="bg2"/>
              </a:solidFill>
            </a:endParaRPr>
          </a:p>
        </p:txBody>
      </p:sp>
      <p:sp>
        <p:nvSpPr>
          <p:cNvPr id="6" name="Slide Number Placeholder 5"/>
          <p:cNvSpPr>
            <a:spLocks noGrp="1"/>
          </p:cNvSpPr>
          <p:nvPr>
            <p:ph type="sldNum" sz="quarter" idx="12"/>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fld id="{507536B5-22D6-4A18-8C4B-39F933024B6F}" type="slidenum">
              <a:rPr lang="en-US" altLang="en-US" smtClean="0"/>
              <a:pPr/>
              <a:t>150</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Preinstallation</a:t>
            </a:r>
            <a:endParaRPr lang="en-US" dirty="0"/>
          </a:p>
        </p:txBody>
      </p:sp>
      <p:sp>
        <p:nvSpPr>
          <p:cNvPr id="8198" name="Rectangle 3"/>
          <p:cNvSpPr>
            <a:spLocks noGrp="1" noChangeArrowheads="1"/>
          </p:cNvSpPr>
          <p:nvPr>
            <p:ph type="body" idx="1"/>
          </p:nvPr>
        </p:nvSpPr>
        <p:spPr/>
        <p:txBody>
          <a:bodyPr/>
          <a:lstStyle/>
          <a:p>
            <a:r>
              <a:rPr lang="en-US" dirty="0"/>
              <a:t>Questions</a:t>
            </a:r>
          </a:p>
          <a:p>
            <a:pPr lvl="1"/>
            <a:r>
              <a:rPr lang="en-US" dirty="0"/>
              <a:t>Could Apple auction off the right to be the default App Store, browser, search engine etc.?</a:t>
            </a:r>
          </a:p>
          <a:p>
            <a:pPr lvl="1"/>
            <a:r>
              <a:rPr lang="en-US" dirty="0"/>
              <a:t>Would Apple be required to offer an EU-style MS browser ballot or search engine choice screen for each of the apps that it currently preinstalls? For an alternative OS?</a:t>
            </a:r>
          </a:p>
        </p:txBody>
      </p:sp>
      <p:sp>
        <p:nvSpPr>
          <p:cNvPr id="7" name="Text Box 5"/>
          <p:cNvSpPr txBox="1">
            <a:spLocks noChangeArrowheads="1"/>
          </p:cNvSpPr>
          <p:nvPr/>
        </p:nvSpPr>
        <p:spPr bwMode="auto">
          <a:xfrm>
            <a:off x="10129101" y="0"/>
            <a:ext cx="206289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3710007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06C38-19B9-7056-9008-5A4025157F26}"/>
              </a:ext>
            </a:extLst>
          </p:cNvPr>
          <p:cNvSpPr>
            <a:spLocks noGrp="1"/>
          </p:cNvSpPr>
          <p:nvPr>
            <p:ph type="title"/>
          </p:nvPr>
        </p:nvSpPr>
        <p:spPr/>
        <p:txBody>
          <a:bodyPr/>
          <a:lstStyle/>
          <a:p>
            <a:r>
              <a:rPr lang="en-US" dirty="0"/>
              <a:t>Constructing a New Product and Market</a:t>
            </a:r>
          </a:p>
        </p:txBody>
      </p:sp>
      <p:sp>
        <p:nvSpPr>
          <p:cNvPr id="3" name="Content Placeholder 2">
            <a:extLst>
              <a:ext uri="{FF2B5EF4-FFF2-40B4-BE49-F238E27FC236}">
                <a16:creationId xmlns:a16="http://schemas.microsoft.com/office/drawing/2014/main" id="{6D318F67-BB4A-BC09-4D3B-7BE8A75D7AC5}"/>
              </a:ext>
            </a:extLst>
          </p:cNvPr>
          <p:cNvSpPr>
            <a:spLocks noGrp="1"/>
          </p:cNvSpPr>
          <p:nvPr>
            <p:ph idx="1"/>
          </p:nvPr>
        </p:nvSpPr>
        <p:spPr/>
        <p:txBody>
          <a:bodyPr/>
          <a:lstStyle/>
          <a:p>
            <a:r>
              <a:rPr lang="en-US" dirty="0"/>
              <a:t>Questions</a:t>
            </a:r>
          </a:p>
          <a:p>
            <a:pPr lvl="1"/>
            <a:r>
              <a:rPr lang="en-US" dirty="0"/>
              <a:t>What are the issues that you confront as you think about this new market?</a:t>
            </a:r>
          </a:p>
          <a:p>
            <a:pPr lvl="1"/>
            <a:r>
              <a:rPr lang="en-US" dirty="0"/>
              <a:t>If you could design the market, what would you do?</a:t>
            </a:r>
          </a:p>
          <a:p>
            <a:pPr lvl="1"/>
            <a:r>
              <a:rPr lang="en-US" dirty="0"/>
              <a:t>What legal tools are relevant to that process?</a:t>
            </a:r>
          </a:p>
        </p:txBody>
      </p:sp>
      <p:sp>
        <p:nvSpPr>
          <p:cNvPr id="4" name="Date Placeholder 3">
            <a:extLst>
              <a:ext uri="{FF2B5EF4-FFF2-40B4-BE49-F238E27FC236}">
                <a16:creationId xmlns:a16="http://schemas.microsoft.com/office/drawing/2014/main" id="{87A84513-2133-4B43-54DB-F57FE63E6A6F}"/>
              </a:ext>
            </a:extLst>
          </p:cNvPr>
          <p:cNvSpPr>
            <a:spLocks noGrp="1"/>
          </p:cNvSpPr>
          <p:nvPr>
            <p:ph type="dt" sz="half" idx="10"/>
          </p:nvPr>
        </p:nvSpPr>
        <p:spPr/>
        <p:txBody>
          <a:bodyPr/>
          <a:lstStyle/>
          <a:p>
            <a:pPr>
              <a:defRPr/>
            </a:pPr>
            <a:fld id="{3BA02DFA-02C6-4638-89D4-9E98CDF503C0}" type="datetime4">
              <a:rPr lang="en-US" smtClean="0"/>
              <a:pPr>
                <a:defRPr/>
              </a:pPr>
              <a:t>October 18, 2023</a:t>
            </a:fld>
            <a:endParaRPr lang="en-US" altLang="en-US">
              <a:solidFill>
                <a:schemeClr val="bg2"/>
              </a:solidFill>
            </a:endParaRPr>
          </a:p>
        </p:txBody>
      </p:sp>
      <p:sp>
        <p:nvSpPr>
          <p:cNvPr id="5" name="Slide Number Placeholder 4">
            <a:extLst>
              <a:ext uri="{FF2B5EF4-FFF2-40B4-BE49-F238E27FC236}">
                <a16:creationId xmlns:a16="http://schemas.microsoft.com/office/drawing/2014/main" id="{B8E60D02-FD58-556E-4FC4-0FF02A9A9D78}"/>
              </a:ext>
            </a:extLst>
          </p:cNvPr>
          <p:cNvSpPr>
            <a:spLocks noGrp="1"/>
          </p:cNvSpPr>
          <p:nvPr>
            <p:ph type="sldNum" sz="quarter" idx="11"/>
          </p:nvPr>
        </p:nvSpPr>
        <p:spPr/>
        <p:txBody>
          <a:bodyPr/>
          <a:lstStyle/>
          <a:p>
            <a:pPr>
              <a:defRPr/>
            </a:pPr>
            <a:fld id="{BC03FDE9-4CFE-4421-A501-434F5F61D1E4}" type="slidenum">
              <a:rPr lang="en-US" altLang="en-US" smtClean="0"/>
              <a:pPr>
                <a:defRPr/>
              </a:pPr>
              <a:t>16</a:t>
            </a:fld>
            <a:endParaRPr lang="en-US" altLang="en-US"/>
          </a:p>
        </p:txBody>
      </p:sp>
      <p:sp>
        <p:nvSpPr>
          <p:cNvPr id="6" name="Text Box 5">
            <a:extLst>
              <a:ext uri="{FF2B5EF4-FFF2-40B4-BE49-F238E27FC236}">
                <a16:creationId xmlns:a16="http://schemas.microsoft.com/office/drawing/2014/main" id="{F8D18A5A-C1C6-0524-B7CB-63E18051E23D}"/>
              </a:ext>
            </a:extLst>
          </p:cNvPr>
          <p:cNvSpPr txBox="1">
            <a:spLocks noChangeArrowheads="1"/>
          </p:cNvSpPr>
          <p:nvPr/>
        </p:nvSpPr>
        <p:spPr bwMode="auto">
          <a:xfrm>
            <a:off x="10108734" y="0"/>
            <a:ext cx="210866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290415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9103" y="-2"/>
            <a:ext cx="194289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DVD Forum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840" y="418010"/>
            <a:ext cx="8583600" cy="62828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213" t="21308" r="30038" b="14606"/>
          <a:stretch/>
        </p:blipFill>
        <p:spPr bwMode="auto">
          <a:xfrm>
            <a:off x="3856387" y="1198581"/>
            <a:ext cx="6148412" cy="5173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25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38" y="-2"/>
            <a:ext cx="42719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Format and Logo Licensing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10620374" y="6488668"/>
            <a:ext cx="15716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DVD Forum</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815" y="560086"/>
            <a:ext cx="8389499" cy="61407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511" t="21478" r="32810" b="35038"/>
          <a:stretch/>
        </p:blipFill>
        <p:spPr bwMode="auto">
          <a:xfrm>
            <a:off x="3002412" y="1385238"/>
            <a:ext cx="8131186" cy="491267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38" y="-2"/>
            <a:ext cx="42719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Format and Logo Licensing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10620374" y="6488668"/>
            <a:ext cx="15716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DVD Forum</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815" y="560086"/>
            <a:ext cx="8389499" cy="61407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511" t="64669" r="32810" b="3898"/>
          <a:stretch/>
        </p:blipFill>
        <p:spPr bwMode="auto">
          <a:xfrm>
            <a:off x="2311532" y="2001520"/>
            <a:ext cx="9503183" cy="41503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59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pPr>
              <a:defRPr/>
            </a:pPr>
            <a:fld id="{38A013A6-8407-4F47-906C-C42B52366993}" type="datetime4">
              <a:rPr lang="en-US"/>
              <a:pPr>
                <a:defRPr/>
              </a:pPr>
              <a:t>October 18, 2023</a:t>
            </a:fld>
            <a:endParaRPr lang="en-US" altLang="en-US">
              <a:solidFill>
                <a:schemeClr val="bg2"/>
              </a:solidFill>
            </a:endParaRPr>
          </a:p>
        </p:txBody>
      </p:sp>
      <p:sp>
        <p:nvSpPr>
          <p:cNvPr id="19459"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2</a:t>
            </a:fld>
            <a:endParaRPr lang="en-US" altLang="en-US" sz="1400">
              <a:solidFill>
                <a:srgbClr val="000066"/>
              </a:solidFill>
            </a:endParaRPr>
          </a:p>
        </p:txBody>
      </p:sp>
      <p:sp>
        <p:nvSpPr>
          <p:cNvPr id="19460" name="Rectangle 4"/>
          <p:cNvSpPr>
            <a:spLocks noChangeArrowheads="1"/>
          </p:cNvSpPr>
          <p:nvPr/>
        </p:nvSpPr>
        <p:spPr bwMode="auto">
          <a:xfrm>
            <a:off x="3100388" y="2364413"/>
            <a:ext cx="6227762" cy="1446550"/>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Natural Monopoly Economics</a:t>
            </a:r>
          </a:p>
        </p:txBody>
      </p:sp>
      <p:sp>
        <p:nvSpPr>
          <p:cNvPr id="6" name="Title 1">
            <a:extLst>
              <a:ext uri="{FF2B5EF4-FFF2-40B4-BE49-F238E27FC236}">
                <a16:creationId xmlns:a16="http://schemas.microsoft.com/office/drawing/2014/main" id="{5A1FE07E-A6AF-8C48-979D-655C8C436783}"/>
              </a:ext>
            </a:extLst>
          </p:cNvPr>
          <p:cNvSpPr>
            <a:spLocks noGrp="1"/>
          </p:cNvSpPr>
          <p:nvPr>
            <p:ph type="title"/>
          </p:nvPr>
        </p:nvSpPr>
        <p:spPr>
          <a:xfrm>
            <a:off x="7680121" y="0"/>
            <a:ext cx="4511879"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Natural Monopoly Economics</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4019211442"/>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5801" y="-2"/>
            <a:ext cx="388620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Second DVD Patent Pool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044" y="478244"/>
            <a:ext cx="8296792" cy="62225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415" t="14624" r="50310" b="33461"/>
          <a:stretch/>
        </p:blipFill>
        <p:spPr bwMode="auto">
          <a:xfrm>
            <a:off x="3539184" y="1049333"/>
            <a:ext cx="6579541" cy="519906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9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Patent Pool FAQs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9786938" y="6488668"/>
            <a:ext cx="24050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DVD 6C Patent Pool</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583" y="490222"/>
            <a:ext cx="8581676" cy="62814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5521" t="26225" r="9693" b="21066"/>
          <a:stretch/>
        </p:blipFill>
        <p:spPr bwMode="auto">
          <a:xfrm>
            <a:off x="1573089" y="1390648"/>
            <a:ext cx="9416380" cy="48577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3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8C7C9C2-9CBC-4319-8560-95D5685CA9BC}" type="datetime4">
              <a:rPr lang="en-US"/>
              <a:pPr>
                <a:defRPr/>
              </a:pPr>
              <a:t>October 18, 2023</a:t>
            </a:fld>
            <a:endParaRPr lang="en-US" altLang="en-US">
              <a:solidFill>
                <a:schemeClr val="bg2"/>
              </a:solidFill>
            </a:endParaRPr>
          </a:p>
        </p:txBody>
      </p:sp>
      <p:sp>
        <p:nvSpPr>
          <p:cNvPr id="101379"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22</a:t>
            </a:fld>
            <a:endParaRPr lang="en-US" altLang="en-US" sz="1400">
              <a:solidFill>
                <a:srgbClr val="000066"/>
              </a:solidFill>
            </a:endParaRPr>
          </a:p>
        </p:txBody>
      </p:sp>
      <p:sp>
        <p:nvSpPr>
          <p:cNvPr id="101380" name="Rectangle 2"/>
          <p:cNvSpPr>
            <a:spLocks noGrp="1" noChangeArrowheads="1"/>
          </p:cNvSpPr>
          <p:nvPr>
            <p:ph type="title"/>
          </p:nvPr>
        </p:nvSpPr>
        <p:spPr/>
        <p:txBody>
          <a:bodyPr/>
          <a:lstStyle/>
          <a:p>
            <a:r>
              <a:rPr lang="en-US" altLang="en-US" dirty="0">
                <a:cs typeface="Times New Roman" panose="02020603050405020304" pitchFamily="18" charset="0"/>
              </a:rPr>
              <a:t>What is the purpose of the DVD patent pool?</a:t>
            </a:r>
          </a:p>
        </p:txBody>
      </p:sp>
      <p:sp>
        <p:nvSpPr>
          <p:cNvPr id="101381" name="Rectangle 3"/>
          <p:cNvSpPr>
            <a:spLocks noGrp="1" noChangeArrowheads="1"/>
          </p:cNvSpPr>
          <p:nvPr>
            <p:ph type="body" idx="1"/>
          </p:nvPr>
        </p:nvSpPr>
        <p:spPr/>
        <p:txBody>
          <a:bodyPr/>
          <a:lstStyle/>
          <a:p>
            <a:r>
              <a:rPr lang="en-US" altLang="en-US" dirty="0">
                <a:cs typeface="Times New Roman" panose="02020603050405020304" pitchFamily="18" charset="0"/>
              </a:rPr>
              <a:t>Structure Market</a:t>
            </a:r>
          </a:p>
          <a:p>
            <a:r>
              <a:rPr lang="en-US" altLang="en-US" dirty="0">
                <a:cs typeface="Times New Roman" panose="02020603050405020304" pitchFamily="18" charset="0"/>
              </a:rPr>
              <a:t>Lower Transaction Costs</a:t>
            </a:r>
          </a:p>
          <a:p>
            <a:r>
              <a:rPr lang="en-US" altLang="en-US" dirty="0">
                <a:cs typeface="Times New Roman" panose="02020603050405020304" pitchFamily="18" charset="0"/>
              </a:rPr>
              <a:t>Establish Payments to Patent Holders</a:t>
            </a:r>
          </a:p>
        </p:txBody>
      </p:sp>
    </p:spTree>
    <p:extLst>
      <p:ext uri="{BB962C8B-B14F-4D97-AF65-F5344CB8AC3E}">
        <p14:creationId xmlns:p14="http://schemas.microsoft.com/office/powerpoint/2010/main" val="1659761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83C0F5BE-293C-41A5-A167-8A388CC04A7D}" type="datetime4">
              <a:rPr lang="en-US"/>
              <a:pPr>
                <a:defRPr/>
              </a:pPr>
              <a:t>October 18, 2023</a:t>
            </a:fld>
            <a:endParaRPr lang="en-US" altLang="en-US">
              <a:solidFill>
                <a:schemeClr val="bg2"/>
              </a:solidFill>
            </a:endParaRPr>
          </a:p>
        </p:txBody>
      </p:sp>
      <p:sp>
        <p:nvSpPr>
          <p:cNvPr id="103427"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23</a:t>
            </a:fld>
            <a:endParaRPr lang="en-US" altLang="en-US" sz="1400">
              <a:solidFill>
                <a:srgbClr val="000066"/>
              </a:solidFill>
            </a:endParaRPr>
          </a:p>
        </p:txBody>
      </p:sp>
      <p:sp>
        <p:nvSpPr>
          <p:cNvPr id="103428" name="Rectangle 2"/>
          <p:cNvSpPr>
            <a:spLocks noGrp="1" noChangeArrowheads="1"/>
          </p:cNvSpPr>
          <p:nvPr>
            <p:ph type="title"/>
          </p:nvPr>
        </p:nvSpPr>
        <p:spPr/>
        <p:txBody>
          <a:bodyPr/>
          <a:lstStyle/>
          <a:p>
            <a:r>
              <a:rPr lang="en-US" altLang="en-US" dirty="0">
                <a:cs typeface="Times New Roman" panose="02020603050405020304" pitchFamily="18" charset="0"/>
              </a:rPr>
              <a:t>DVD Patent Pool: Key Features</a:t>
            </a:r>
          </a:p>
        </p:txBody>
      </p:sp>
      <p:sp>
        <p:nvSpPr>
          <p:cNvPr id="103429" name="Rectangle 3"/>
          <p:cNvSpPr>
            <a:spLocks noGrp="1" noChangeArrowheads="1"/>
          </p:cNvSpPr>
          <p:nvPr>
            <p:ph type="body" idx="1"/>
          </p:nvPr>
        </p:nvSpPr>
        <p:spPr/>
        <p:txBody>
          <a:bodyPr/>
          <a:lstStyle/>
          <a:p>
            <a:r>
              <a:rPr lang="en-US" altLang="en-US" dirty="0">
                <a:cs typeface="Times New Roman" panose="02020603050405020304" pitchFamily="18" charset="0"/>
              </a:rPr>
              <a:t>Unification</a:t>
            </a:r>
          </a:p>
          <a:p>
            <a:pPr lvl="1"/>
            <a:r>
              <a:rPr lang="en-US" altLang="en-US" dirty="0">
                <a:cs typeface="Times New Roman" panose="02020603050405020304" pitchFamily="18" charset="0"/>
              </a:rPr>
              <a:t>License of essential patents by Sony and Pioneer to Philips.</a:t>
            </a:r>
          </a:p>
          <a:p>
            <a:r>
              <a:rPr lang="en-US" altLang="en-US" dirty="0">
                <a:cs typeface="Times New Roman" panose="02020603050405020304" pitchFamily="18" charset="0"/>
              </a:rPr>
              <a:t>Essential Patents</a:t>
            </a:r>
          </a:p>
          <a:p>
            <a:pPr lvl="1"/>
            <a:r>
              <a:rPr lang="en-US" altLang="en-US" dirty="0">
                <a:cs typeface="Times New Roman" panose="02020603050405020304" pitchFamily="18" charset="0"/>
              </a:rPr>
              <a:t>Definition of essential intended to capture those patents required to enable licensee to implement DVD-ROM Standard Specifications.</a:t>
            </a:r>
          </a:p>
        </p:txBody>
      </p:sp>
    </p:spTree>
    <p:extLst>
      <p:ext uri="{BB962C8B-B14F-4D97-AF65-F5344CB8AC3E}">
        <p14:creationId xmlns:p14="http://schemas.microsoft.com/office/powerpoint/2010/main" val="3368058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E1AE1ADA-8282-4F62-A24A-466B10338FFF}" type="datetime4">
              <a:rPr lang="en-US"/>
              <a:pPr>
                <a:defRPr/>
              </a:pPr>
              <a:t>October 18, 2023</a:t>
            </a:fld>
            <a:endParaRPr lang="en-US" altLang="en-US">
              <a:solidFill>
                <a:schemeClr val="bg2"/>
              </a:solidFill>
            </a:endParaRPr>
          </a:p>
        </p:txBody>
      </p:sp>
      <p:sp>
        <p:nvSpPr>
          <p:cNvPr id="10547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24</a:t>
            </a:fld>
            <a:endParaRPr lang="en-US" altLang="en-US" sz="1400">
              <a:solidFill>
                <a:srgbClr val="000066"/>
              </a:solidFill>
            </a:endParaRPr>
          </a:p>
        </p:txBody>
      </p:sp>
      <p:sp>
        <p:nvSpPr>
          <p:cNvPr id="105476" name="Rectangle 2"/>
          <p:cNvSpPr>
            <a:spLocks noGrp="1" noChangeArrowheads="1"/>
          </p:cNvSpPr>
          <p:nvPr>
            <p:ph type="title"/>
          </p:nvPr>
        </p:nvSpPr>
        <p:spPr/>
        <p:txBody>
          <a:bodyPr/>
          <a:lstStyle/>
          <a:p>
            <a:r>
              <a:rPr lang="en-US" altLang="en-US" dirty="0">
                <a:cs typeface="Times New Roman" panose="02020603050405020304" pitchFamily="18" charset="0"/>
              </a:rPr>
              <a:t>DVD Patent Pool: Key Features</a:t>
            </a:r>
          </a:p>
        </p:txBody>
      </p:sp>
      <p:sp>
        <p:nvSpPr>
          <p:cNvPr id="105477" name="Rectangle 3"/>
          <p:cNvSpPr>
            <a:spLocks noGrp="1" noChangeArrowheads="1"/>
          </p:cNvSpPr>
          <p:nvPr>
            <p:ph type="body" idx="1"/>
          </p:nvPr>
        </p:nvSpPr>
        <p:spPr/>
        <p:txBody>
          <a:bodyPr/>
          <a:lstStyle/>
          <a:p>
            <a:r>
              <a:rPr lang="en-US" altLang="en-US" dirty="0">
                <a:cs typeface="Times New Roman" panose="02020603050405020304" pitchFamily="18" charset="0"/>
              </a:rPr>
              <a:t>Right to License Outside Pool</a:t>
            </a:r>
          </a:p>
          <a:p>
            <a:pPr lvl="1"/>
            <a:r>
              <a:rPr lang="en-US" altLang="en-US" dirty="0">
                <a:cs typeface="Times New Roman" panose="02020603050405020304" pitchFamily="18" charset="0"/>
              </a:rPr>
              <a:t>Mitigate potential anti-competitive features of pool by having individual patent holders retain the right to license separately.</a:t>
            </a:r>
          </a:p>
          <a:p>
            <a:r>
              <a:rPr lang="en-US" altLang="en-US" dirty="0" err="1">
                <a:cs typeface="Times New Roman" panose="02020603050405020304" pitchFamily="18" charset="0"/>
              </a:rPr>
              <a:t>Grantback</a:t>
            </a:r>
            <a:endParaRPr lang="en-US" altLang="en-US" dirty="0">
              <a:cs typeface="Times New Roman" panose="02020603050405020304" pitchFamily="18" charset="0"/>
            </a:endParaRPr>
          </a:p>
          <a:p>
            <a:pPr lvl="1"/>
            <a:r>
              <a:rPr lang="en-US" altLang="en-US" dirty="0">
                <a:cs typeface="Times New Roman" panose="02020603050405020304" pitchFamily="18" charset="0"/>
              </a:rPr>
              <a:t>Include “</a:t>
            </a:r>
            <a:r>
              <a:rPr lang="en-US" altLang="en-US" dirty="0" err="1">
                <a:cs typeface="Times New Roman" panose="02020603050405020304" pitchFamily="18" charset="0"/>
              </a:rPr>
              <a:t>grantback</a:t>
            </a:r>
            <a:r>
              <a:rPr lang="en-US" altLang="en-US" dirty="0">
                <a:cs typeface="Times New Roman" panose="02020603050405020304" pitchFamily="18" charset="0"/>
              </a:rPr>
              <a:t>” provision to bring into the pool patents later found to be essential</a:t>
            </a:r>
          </a:p>
        </p:txBody>
      </p:sp>
    </p:spTree>
    <p:extLst>
      <p:ext uri="{BB962C8B-B14F-4D97-AF65-F5344CB8AC3E}">
        <p14:creationId xmlns:p14="http://schemas.microsoft.com/office/powerpoint/2010/main" val="534040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F6377E71-9BCB-41B4-9CD8-09F4DA0AB000}" type="datetime4">
              <a:rPr lang="en-US"/>
              <a:pPr>
                <a:defRPr/>
              </a:pPr>
              <a:t>October 18, 2023</a:t>
            </a:fld>
            <a:endParaRPr lang="en-US" altLang="en-US">
              <a:solidFill>
                <a:schemeClr val="bg2"/>
              </a:solidFill>
            </a:endParaRPr>
          </a:p>
        </p:txBody>
      </p:sp>
      <p:sp>
        <p:nvSpPr>
          <p:cNvPr id="107523"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25</a:t>
            </a:fld>
            <a:endParaRPr lang="en-US" altLang="en-US" sz="1400">
              <a:solidFill>
                <a:srgbClr val="000066"/>
              </a:solidFill>
            </a:endParaRPr>
          </a:p>
        </p:txBody>
      </p:sp>
      <p:sp>
        <p:nvSpPr>
          <p:cNvPr id="107524" name="Rectangle 2"/>
          <p:cNvSpPr>
            <a:spLocks noGrp="1" noChangeArrowheads="1"/>
          </p:cNvSpPr>
          <p:nvPr>
            <p:ph type="title"/>
          </p:nvPr>
        </p:nvSpPr>
        <p:spPr/>
        <p:txBody>
          <a:bodyPr/>
          <a:lstStyle/>
          <a:p>
            <a:r>
              <a:rPr lang="en-US" altLang="en-US" dirty="0">
                <a:cs typeface="Times New Roman" panose="02020603050405020304" pitchFamily="18" charset="0"/>
              </a:rPr>
              <a:t>DVD Patent Pool: Key Features</a:t>
            </a:r>
          </a:p>
        </p:txBody>
      </p:sp>
      <p:sp>
        <p:nvSpPr>
          <p:cNvPr id="107525" name="Rectangle 3"/>
          <p:cNvSpPr>
            <a:spLocks noGrp="1" noChangeArrowheads="1"/>
          </p:cNvSpPr>
          <p:nvPr>
            <p:ph type="body" idx="1"/>
          </p:nvPr>
        </p:nvSpPr>
        <p:spPr/>
        <p:txBody>
          <a:bodyPr/>
          <a:lstStyle/>
          <a:p>
            <a:pPr lvl="1"/>
            <a:r>
              <a:rPr lang="en-US" altLang="en-US" dirty="0">
                <a:cs typeface="Times New Roman" panose="02020603050405020304" pitchFamily="18" charset="0"/>
              </a:rPr>
              <a:t>This mitigates the holdout problem posed by someone later found to hold an essential patent.</a:t>
            </a:r>
          </a:p>
        </p:txBody>
      </p:sp>
    </p:spTree>
    <p:extLst>
      <p:ext uri="{BB962C8B-B14F-4D97-AF65-F5344CB8AC3E}">
        <p14:creationId xmlns:p14="http://schemas.microsoft.com/office/powerpoint/2010/main" val="1326107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46C76D06-6760-4C33-8BEE-88A0C2173426}" type="datetime4">
              <a:rPr lang="en-US"/>
              <a:pPr>
                <a:defRPr/>
              </a:pPr>
              <a:t>October 18, 2023</a:t>
            </a:fld>
            <a:endParaRPr lang="en-US" altLang="en-US">
              <a:solidFill>
                <a:schemeClr val="bg2"/>
              </a:solidFill>
            </a:endParaRPr>
          </a:p>
        </p:txBody>
      </p:sp>
      <p:sp>
        <p:nvSpPr>
          <p:cNvPr id="109571" name="Slide Number Placeholder 5"/>
          <p:cNvSpPr>
            <a:spLocks noGrp="1"/>
          </p:cNvSpPr>
          <p:nvPr>
            <p:ph type="sldNum" sz="quarter" idx="12"/>
          </p:nvPr>
        </p:nvSpPr>
        <p:spPr bwMode="auto">
          <a:xfrm>
            <a:off x="9880600" y="6153665"/>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26</a:t>
            </a:fld>
            <a:endParaRPr lang="en-US" altLang="en-US" sz="1400">
              <a:solidFill>
                <a:srgbClr val="000066"/>
              </a:solidFill>
            </a:endParaRPr>
          </a:p>
        </p:txBody>
      </p:sp>
      <p:sp>
        <p:nvSpPr>
          <p:cNvPr id="109572" name="Rectangle 2"/>
          <p:cNvSpPr>
            <a:spLocks noGrp="1" noChangeArrowheads="1"/>
          </p:cNvSpPr>
          <p:nvPr>
            <p:ph type="title"/>
          </p:nvPr>
        </p:nvSpPr>
        <p:spPr/>
        <p:txBody>
          <a:bodyPr/>
          <a:lstStyle/>
          <a:p>
            <a:r>
              <a:rPr lang="en-US" altLang="en-US" dirty="0"/>
              <a:t>Lower Transaction Costs</a:t>
            </a:r>
          </a:p>
        </p:txBody>
      </p:sp>
      <p:sp>
        <p:nvSpPr>
          <p:cNvPr id="109573" name="Rectangle 3"/>
          <p:cNvSpPr>
            <a:spLocks noGrp="1" noChangeArrowheads="1"/>
          </p:cNvSpPr>
          <p:nvPr>
            <p:ph type="body" idx="1"/>
          </p:nvPr>
        </p:nvSpPr>
        <p:spPr/>
        <p:txBody>
          <a:bodyPr/>
          <a:lstStyle/>
          <a:p>
            <a:r>
              <a:rPr lang="en-US" altLang="en-US" dirty="0">
                <a:cs typeface="Times New Roman" panose="02020603050405020304" pitchFamily="18" charset="0"/>
              </a:rPr>
              <a:t>Absent the pool, how would a firm license the right to make DVDs?</a:t>
            </a:r>
          </a:p>
          <a:p>
            <a:pPr lvl="1"/>
            <a:r>
              <a:rPr lang="en-US" altLang="en-US" dirty="0">
                <a:cs typeface="Times New Roman" panose="02020603050405020304" pitchFamily="18" charset="0"/>
              </a:rPr>
              <a:t>Many transactions (115 essential patents for player, 95 for disc)</a:t>
            </a:r>
          </a:p>
          <a:p>
            <a:pPr lvl="1"/>
            <a:r>
              <a:rPr lang="en-US" altLang="en-US" dirty="0">
                <a:cs typeface="Times New Roman" panose="02020603050405020304" pitchFamily="18" charset="0"/>
              </a:rPr>
              <a:t>Risk of Holdout problem</a:t>
            </a:r>
          </a:p>
        </p:txBody>
      </p:sp>
    </p:spTree>
    <p:extLst>
      <p:ext uri="{BB962C8B-B14F-4D97-AF65-F5344CB8AC3E}">
        <p14:creationId xmlns:p14="http://schemas.microsoft.com/office/powerpoint/2010/main" val="41965127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0FAACD25-C85B-4EB8-9969-68FBC7E859DD}" type="datetime4">
              <a:rPr lang="en-US"/>
              <a:pPr>
                <a:defRPr/>
              </a:pPr>
              <a:t>October 18, 2023</a:t>
            </a:fld>
            <a:endParaRPr lang="en-US" altLang="en-US">
              <a:solidFill>
                <a:schemeClr val="bg2"/>
              </a:solidFill>
            </a:endParaRPr>
          </a:p>
        </p:txBody>
      </p:sp>
      <p:sp>
        <p:nvSpPr>
          <p:cNvPr id="111619"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27</a:t>
            </a:fld>
            <a:endParaRPr lang="en-US" altLang="en-US" sz="1400">
              <a:solidFill>
                <a:srgbClr val="000066"/>
              </a:solidFill>
            </a:endParaRPr>
          </a:p>
        </p:txBody>
      </p:sp>
      <p:sp>
        <p:nvSpPr>
          <p:cNvPr id="111620" name="Rectangle 2"/>
          <p:cNvSpPr>
            <a:spLocks noGrp="1" noChangeArrowheads="1"/>
          </p:cNvSpPr>
          <p:nvPr>
            <p:ph type="title"/>
          </p:nvPr>
        </p:nvSpPr>
        <p:spPr/>
        <p:txBody>
          <a:bodyPr/>
          <a:lstStyle/>
          <a:p>
            <a:r>
              <a:rPr lang="en-US" altLang="en-US" dirty="0"/>
              <a:t>Lower Transaction Costs</a:t>
            </a:r>
            <a:endParaRPr lang="en-US" altLang="en-US" dirty="0">
              <a:cs typeface="Times New Roman" panose="02020603050405020304" pitchFamily="18" charset="0"/>
            </a:endParaRPr>
          </a:p>
        </p:txBody>
      </p:sp>
      <p:sp>
        <p:nvSpPr>
          <p:cNvPr id="111621" name="Rectangle 3"/>
          <p:cNvSpPr>
            <a:spLocks noGrp="1" noChangeArrowheads="1"/>
          </p:cNvSpPr>
          <p:nvPr>
            <p:ph type="body" idx="1"/>
          </p:nvPr>
        </p:nvSpPr>
        <p:spPr/>
        <p:txBody>
          <a:bodyPr/>
          <a:lstStyle/>
          <a:p>
            <a:r>
              <a:rPr lang="en-US" altLang="en-US" dirty="0">
                <a:cs typeface="Times New Roman" panose="02020603050405020304" pitchFamily="18" charset="0"/>
              </a:rPr>
              <a:t>Patent Pool Advantages</a:t>
            </a:r>
          </a:p>
          <a:p>
            <a:pPr lvl="1"/>
            <a:r>
              <a:rPr lang="en-US" altLang="en-US" dirty="0">
                <a:cs typeface="Times New Roman" panose="02020603050405020304" pitchFamily="18" charset="0"/>
              </a:rPr>
              <a:t>Single Stop Shopping, Sort Of</a:t>
            </a:r>
          </a:p>
          <a:p>
            <a:pPr lvl="2"/>
            <a:r>
              <a:rPr lang="en-US" altLang="en-US" dirty="0">
                <a:cs typeface="Times New Roman" panose="02020603050405020304" pitchFamily="18" charset="0"/>
              </a:rPr>
              <a:t>Unite complementary patents into single package to lower the cost of negotiating individual licenses.</a:t>
            </a:r>
          </a:p>
          <a:p>
            <a:pPr lvl="2"/>
            <a:r>
              <a:rPr lang="en-US" altLang="en-US" dirty="0">
                <a:cs typeface="Times New Roman" panose="02020603050405020304" pitchFamily="18" charset="0"/>
              </a:rPr>
              <a:t>But not patents that might be needed as to which there are substitutes</a:t>
            </a:r>
          </a:p>
        </p:txBody>
      </p:sp>
    </p:spTree>
    <p:extLst>
      <p:ext uri="{BB962C8B-B14F-4D97-AF65-F5344CB8AC3E}">
        <p14:creationId xmlns:p14="http://schemas.microsoft.com/office/powerpoint/2010/main" val="3893099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E9F4CB00-28B1-4B82-BF40-F0F93DB42BED}" type="datetime4">
              <a:rPr lang="en-US"/>
              <a:pPr>
                <a:defRPr/>
              </a:pPr>
              <a:t>October 18, 2023</a:t>
            </a:fld>
            <a:endParaRPr lang="en-US" altLang="en-US">
              <a:solidFill>
                <a:schemeClr val="bg2"/>
              </a:solidFill>
            </a:endParaRPr>
          </a:p>
        </p:txBody>
      </p:sp>
      <p:sp>
        <p:nvSpPr>
          <p:cNvPr id="113667" name="Slide Number Placeholder 5"/>
          <p:cNvSpPr>
            <a:spLocks noGrp="1"/>
          </p:cNvSpPr>
          <p:nvPr>
            <p:ph type="sldNum" sz="quarter" idx="12"/>
          </p:nvPr>
        </p:nvSpPr>
        <p:spPr bwMode="auto">
          <a:xfrm>
            <a:off x="9874422" y="6231924"/>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28</a:t>
            </a:fld>
            <a:endParaRPr lang="en-US" altLang="en-US" sz="1400">
              <a:solidFill>
                <a:srgbClr val="000066"/>
              </a:solidFill>
            </a:endParaRPr>
          </a:p>
        </p:txBody>
      </p:sp>
      <p:sp>
        <p:nvSpPr>
          <p:cNvPr id="113668" name="Rectangle 2"/>
          <p:cNvSpPr>
            <a:spLocks noGrp="1" noChangeArrowheads="1"/>
          </p:cNvSpPr>
          <p:nvPr>
            <p:ph type="title"/>
          </p:nvPr>
        </p:nvSpPr>
        <p:spPr/>
        <p:txBody>
          <a:bodyPr/>
          <a:lstStyle/>
          <a:p>
            <a:r>
              <a:rPr lang="en-US" altLang="en-US" dirty="0"/>
              <a:t>Lower Transaction Costs</a:t>
            </a:r>
            <a:endParaRPr lang="en-US" altLang="en-US" dirty="0">
              <a:cs typeface="Times New Roman" panose="02020603050405020304" pitchFamily="18" charset="0"/>
            </a:endParaRPr>
          </a:p>
        </p:txBody>
      </p:sp>
      <p:sp>
        <p:nvSpPr>
          <p:cNvPr id="113669" name="Rectangle 3"/>
          <p:cNvSpPr>
            <a:spLocks noGrp="1" noChangeArrowheads="1"/>
          </p:cNvSpPr>
          <p:nvPr>
            <p:ph type="body" idx="1"/>
          </p:nvPr>
        </p:nvSpPr>
        <p:spPr/>
        <p:txBody>
          <a:bodyPr/>
          <a:lstStyle/>
          <a:p>
            <a:pPr lvl="1"/>
            <a:r>
              <a:rPr lang="en-US" altLang="en-US" dirty="0">
                <a:cs typeface="Times New Roman" panose="02020603050405020304" pitchFamily="18" charset="0"/>
              </a:rPr>
              <a:t>Mitigate the threat of infringement litigation by assembling essential patents.</a:t>
            </a:r>
          </a:p>
          <a:p>
            <a:pPr lvl="2"/>
            <a:r>
              <a:rPr lang="en-US" altLang="en-US" dirty="0">
                <a:cs typeface="Times New Roman" panose="02020603050405020304" pitchFamily="18" charset="0"/>
              </a:rPr>
              <a:t>Compare land assembly problem of real estate developer.</a:t>
            </a:r>
          </a:p>
        </p:txBody>
      </p:sp>
    </p:spTree>
    <p:extLst>
      <p:ext uri="{BB962C8B-B14F-4D97-AF65-F5344CB8AC3E}">
        <p14:creationId xmlns:p14="http://schemas.microsoft.com/office/powerpoint/2010/main" val="2299119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6ABC4E1B-7DA3-46BE-A04D-93E68B40E519}" type="datetime4">
              <a:rPr lang="en-US"/>
              <a:pPr>
                <a:defRPr/>
              </a:pPr>
              <a:t>October 18, 2023</a:t>
            </a:fld>
            <a:endParaRPr lang="en-US" altLang="en-US">
              <a:solidFill>
                <a:schemeClr val="bg2"/>
              </a:solidFill>
            </a:endParaRPr>
          </a:p>
        </p:txBody>
      </p:sp>
      <p:sp>
        <p:nvSpPr>
          <p:cNvPr id="11571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29</a:t>
            </a:fld>
            <a:endParaRPr lang="en-US" altLang="en-US" sz="1400">
              <a:solidFill>
                <a:srgbClr val="000066"/>
              </a:solidFill>
            </a:endParaRPr>
          </a:p>
        </p:txBody>
      </p:sp>
      <p:sp>
        <p:nvSpPr>
          <p:cNvPr id="115716" name="Rectangle 2"/>
          <p:cNvSpPr>
            <a:spLocks noGrp="1" noChangeArrowheads="1"/>
          </p:cNvSpPr>
          <p:nvPr>
            <p:ph type="title"/>
          </p:nvPr>
        </p:nvSpPr>
        <p:spPr/>
        <p:txBody>
          <a:bodyPr/>
          <a:lstStyle/>
          <a:p>
            <a:r>
              <a:rPr lang="en-US" altLang="en-US" dirty="0"/>
              <a:t>Payments to Patent Holders</a:t>
            </a:r>
          </a:p>
        </p:txBody>
      </p:sp>
      <p:sp>
        <p:nvSpPr>
          <p:cNvPr id="115717" name="Rectangle 3"/>
          <p:cNvSpPr>
            <a:spLocks noGrp="1" noChangeArrowheads="1"/>
          </p:cNvSpPr>
          <p:nvPr>
            <p:ph type="body" idx="1"/>
          </p:nvPr>
        </p:nvSpPr>
        <p:spPr/>
        <p:txBody>
          <a:bodyPr/>
          <a:lstStyle/>
          <a:p>
            <a:r>
              <a:rPr lang="en-US" altLang="en-US" dirty="0"/>
              <a:t>How would patent holders realize value absent the pool?</a:t>
            </a:r>
          </a:p>
          <a:p>
            <a:r>
              <a:rPr lang="en-US" altLang="en-US" dirty="0"/>
              <a:t>How might a pool change the royalty rates sought by patent holders?</a:t>
            </a:r>
          </a:p>
        </p:txBody>
      </p:sp>
    </p:spTree>
    <p:extLst>
      <p:ext uri="{BB962C8B-B14F-4D97-AF65-F5344CB8AC3E}">
        <p14:creationId xmlns:p14="http://schemas.microsoft.com/office/powerpoint/2010/main" val="165240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FAD4736E-4E9C-4B01-93AF-C97D4FC4C7D1}" type="datetime4">
              <a:rPr lang="en-US"/>
              <a:pPr>
                <a:defRPr/>
              </a:pPr>
              <a:t>October 18, 2023</a:t>
            </a:fld>
            <a:endParaRPr lang="en-US" altLang="en-US">
              <a:solidFill>
                <a:schemeClr val="bg2"/>
              </a:solidFill>
            </a:endParaRPr>
          </a:p>
        </p:txBody>
      </p:sp>
      <p:sp>
        <p:nvSpPr>
          <p:cNvPr id="60419" name="Slide Number Placeholder 5"/>
          <p:cNvSpPr>
            <a:spLocks noGrp="1"/>
          </p:cNvSpPr>
          <p:nvPr>
            <p:ph type="sldNum" sz="quarter" idx="12"/>
          </p:nvPr>
        </p:nvSpPr>
        <p:spPr bwMode="auto">
          <a:xfrm>
            <a:off x="9880600" y="6231924"/>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3</a:t>
            </a:fld>
            <a:endParaRPr lang="en-US" altLang="en-US" sz="1400">
              <a:solidFill>
                <a:srgbClr val="000066"/>
              </a:solidFill>
            </a:endParaRPr>
          </a:p>
        </p:txBody>
      </p:sp>
      <p:sp>
        <p:nvSpPr>
          <p:cNvPr id="60420" name="Rectangle 2"/>
          <p:cNvSpPr>
            <a:spLocks noGrp="1" noChangeArrowheads="1"/>
          </p:cNvSpPr>
          <p:nvPr>
            <p:ph type="title"/>
          </p:nvPr>
        </p:nvSpPr>
        <p:spPr/>
        <p:txBody>
          <a:bodyPr/>
          <a:lstStyle/>
          <a:p>
            <a:r>
              <a:rPr lang="en-US" altLang="en-US" dirty="0"/>
              <a:t>Natural Monopoly: Two Key Pricing Issues</a:t>
            </a:r>
          </a:p>
        </p:txBody>
      </p:sp>
      <p:sp>
        <p:nvSpPr>
          <p:cNvPr id="60421" name="Rectangle 3"/>
          <p:cNvSpPr>
            <a:spLocks noGrp="1" noChangeArrowheads="1"/>
          </p:cNvSpPr>
          <p:nvPr>
            <p:ph type="body" idx="1"/>
          </p:nvPr>
        </p:nvSpPr>
        <p:spPr/>
        <p:txBody>
          <a:bodyPr/>
          <a:lstStyle/>
          <a:p>
            <a:pPr>
              <a:lnSpc>
                <a:spcPct val="90000"/>
              </a:lnSpc>
            </a:pPr>
            <a:r>
              <a:rPr lang="en-US" altLang="en-US" dirty="0"/>
              <a:t>Above MC Pricing Loses Welfare</a:t>
            </a:r>
          </a:p>
          <a:p>
            <a:pPr lvl="1">
              <a:lnSpc>
                <a:spcPct val="90000"/>
              </a:lnSpc>
            </a:pPr>
            <a:r>
              <a:rPr lang="en-US" altLang="en-US" sz="3200" dirty="0">
                <a:cs typeface="Times New Roman" panose="02020603050405020304" pitchFamily="18" charset="0"/>
              </a:rPr>
              <a:t>Pricing above marginal costs entails a loss of welfare. There are consumers who would be happy to pay more than what it costs to generate the next unit who will be denied access to the good.</a:t>
            </a:r>
            <a:endParaRPr lang="en-US" altLang="en-US" sz="3200" dirty="0"/>
          </a:p>
          <a:p>
            <a:pPr>
              <a:lnSpc>
                <a:spcPct val="90000"/>
              </a:lnSpc>
            </a:pPr>
            <a:r>
              <a:rPr lang="en-US" altLang="en-US" dirty="0"/>
              <a:t>MC Pricing Causes Insolvency</a:t>
            </a:r>
          </a:p>
          <a:p>
            <a:pPr lvl="1">
              <a:lnSpc>
                <a:spcPct val="90000"/>
              </a:lnSpc>
            </a:pPr>
            <a:r>
              <a:rPr lang="en-US" altLang="en-US" sz="3200" dirty="0">
                <a:cs typeface="Times New Roman" panose="02020603050405020304" pitchFamily="18" charset="0"/>
              </a:rPr>
              <a:t>At the same time, if price is set at marginal cost, the firm loses money. It recovers only the marginal costs of production and does not recover its fixed costs.</a:t>
            </a:r>
          </a:p>
        </p:txBody>
      </p:sp>
    </p:spTree>
    <p:extLst>
      <p:ext uri="{BB962C8B-B14F-4D97-AF65-F5344CB8AC3E}">
        <p14:creationId xmlns:p14="http://schemas.microsoft.com/office/powerpoint/2010/main" val="3863809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pPr>
              <a:defRPr/>
            </a:pPr>
            <a:fld id="{A492730C-46FC-4B5E-AE9B-CAE755DDE0E3}" type="datetime4">
              <a:rPr lang="en-US"/>
              <a:pPr>
                <a:defRPr/>
              </a:pPr>
              <a:t>October 18, 2023</a:t>
            </a:fld>
            <a:endParaRPr lang="en-US" altLang="en-US">
              <a:solidFill>
                <a:schemeClr val="bg2"/>
              </a:solidFill>
            </a:endParaRPr>
          </a:p>
        </p:txBody>
      </p:sp>
      <p:sp>
        <p:nvSpPr>
          <p:cNvPr id="150531"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30</a:t>
            </a:fld>
            <a:endParaRPr lang="en-US" altLang="en-US" sz="1400">
              <a:solidFill>
                <a:srgbClr val="000066"/>
              </a:solidFill>
            </a:endParaRPr>
          </a:p>
        </p:txBody>
      </p:sp>
      <p:sp>
        <p:nvSpPr>
          <p:cNvPr id="150532" name="Rectangle 4"/>
          <p:cNvSpPr>
            <a:spLocks noChangeArrowheads="1"/>
          </p:cNvSpPr>
          <p:nvPr/>
        </p:nvSpPr>
        <p:spPr bwMode="auto">
          <a:xfrm>
            <a:off x="3100388" y="2364413"/>
            <a:ext cx="6227762" cy="1446550"/>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A (Very) Short Internet History</a:t>
            </a:r>
          </a:p>
        </p:txBody>
      </p:sp>
      <p:sp>
        <p:nvSpPr>
          <p:cNvPr id="6" name="Title 1">
            <a:extLst>
              <a:ext uri="{FF2B5EF4-FFF2-40B4-BE49-F238E27FC236}">
                <a16:creationId xmlns:a16="http://schemas.microsoft.com/office/drawing/2014/main" id="{EFDC446E-91FE-564C-A467-D465D288EDA8}"/>
              </a:ext>
            </a:extLst>
          </p:cNvPr>
          <p:cNvSpPr>
            <a:spLocks noGrp="1"/>
          </p:cNvSpPr>
          <p:nvPr>
            <p:ph type="title"/>
          </p:nvPr>
        </p:nvSpPr>
        <p:spPr>
          <a:xfrm>
            <a:off x="9693479" y="0"/>
            <a:ext cx="2498522"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Internet History</a:t>
            </a:r>
            <a:endParaRPr lang="en-US" sz="2400" kern="1200" dirty="0">
              <a:solidFill>
                <a:schemeClr val="accent4">
                  <a:lumMod val="75000"/>
                  <a:lumOff val="25000"/>
                </a:schemeClr>
              </a:solidFill>
              <a:latin typeface="+mn-lt"/>
            </a:endParaRPr>
          </a:p>
        </p:txBody>
      </p:sp>
    </p:spTree>
    <p:extLst>
      <p:ext uri="{BB962C8B-B14F-4D97-AF65-F5344CB8AC3E}">
        <p14:creationId xmlns:p14="http://schemas.microsoft.com/office/powerpoint/2010/main" val="310752788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31</a:t>
            </a:fld>
            <a:endParaRPr lang="en-US" altLang="en-US" dirty="0"/>
          </a:p>
        </p:txBody>
      </p:sp>
      <p:sp>
        <p:nvSpPr>
          <p:cNvPr id="5" name="Rectangle 7"/>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8" name="Picture 7" descr="https://www.darpa.mil/about-us/timeline/where-the-future-becomes-now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53" y="605622"/>
            <a:ext cx="10892157" cy="6171098"/>
          </a:xfrm>
          <a:prstGeom prst="rect">
            <a:avLst/>
          </a:prstGeom>
          <a:ln w="6350">
            <a:solidFill>
              <a:schemeClr val="tx1"/>
            </a:solidFill>
          </a:ln>
        </p:spPr>
      </p:pic>
      <p:sp>
        <p:nvSpPr>
          <p:cNvPr id="9" name="Rectangle 8"/>
          <p:cNvSpPr/>
          <p:nvPr/>
        </p:nvSpPr>
        <p:spPr bwMode="auto">
          <a:xfrm>
            <a:off x="2061381" y="3047111"/>
            <a:ext cx="9673419" cy="2839239"/>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r>
              <a:rPr lang="en-US" sz="3600" dirty="0">
                <a:solidFill>
                  <a:srgbClr val="000000"/>
                </a:solidFill>
              </a:rPr>
              <a:t>“The Defense </a:t>
            </a:r>
            <a:r>
              <a:rPr lang="en-US" sz="3600" b="1" dirty="0">
                <a:solidFill>
                  <a:schemeClr val="accent4">
                    <a:lumMod val="50000"/>
                    <a:lumOff val="50000"/>
                  </a:schemeClr>
                </a:solidFill>
              </a:rPr>
              <a:t>Advanced Research Projects Agency was created with a national sense of urgency in February 1958 </a:t>
            </a:r>
            <a:r>
              <a:rPr lang="en-US" sz="3600" dirty="0">
                <a:solidFill>
                  <a:srgbClr val="000000"/>
                </a:solidFill>
              </a:rPr>
              <a:t>amidst one of the most dramatic moments in the </a:t>
            </a:r>
            <a:r>
              <a:rPr lang="en-US" sz="3600" b="1" dirty="0">
                <a:solidFill>
                  <a:schemeClr val="accent4">
                    <a:lumMod val="50000"/>
                    <a:lumOff val="50000"/>
                  </a:schemeClr>
                </a:solidFill>
              </a:rPr>
              <a:t>history of the Cold War </a:t>
            </a:r>
            <a:r>
              <a:rPr lang="en-US" sz="3600" dirty="0">
                <a:solidFill>
                  <a:srgbClr val="000000"/>
                </a:solidFill>
              </a:rPr>
              <a:t>and the already-accelerating pace of technology.”</a:t>
            </a:r>
          </a:p>
        </p:txBody>
      </p:sp>
      <p:sp>
        <p:nvSpPr>
          <p:cNvPr id="10" name="Text Box 5">
            <a:extLst>
              <a:ext uri="{FF2B5EF4-FFF2-40B4-BE49-F238E27FC236}">
                <a16:creationId xmlns:a16="http://schemas.microsoft.com/office/drawing/2014/main" id="{2A2AABBF-B17F-BF49-BA60-EF6686D9F2B5}"/>
              </a:ext>
            </a:extLst>
          </p:cNvPr>
          <p:cNvSpPr txBox="1">
            <a:spLocks noGrp="1" noChangeArrowheads="1"/>
          </p:cNvSpPr>
          <p:nvPr>
            <p:ph type="title"/>
          </p:nvPr>
        </p:nvSpPr>
        <p:spPr bwMode="auto">
          <a:xfrm>
            <a:off x="9801224" y="0"/>
            <a:ext cx="2390775"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DARPA History</a:t>
            </a:r>
          </a:p>
        </p:txBody>
      </p:sp>
    </p:spTree>
    <p:extLst>
      <p:ext uri="{BB962C8B-B14F-4D97-AF65-F5344CB8AC3E}">
        <p14:creationId xmlns:p14="http://schemas.microsoft.com/office/powerpoint/2010/main" val="175911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7775" y="271792"/>
            <a:ext cx="4777271" cy="6436167"/>
          </a:xfrm>
          <a:prstGeom prst="rect">
            <a:avLst/>
          </a:prstGeom>
          <a:ln w="6350">
            <a:solidFill>
              <a:schemeClr val="tx1"/>
            </a:solidFill>
          </a:ln>
        </p:spPr>
      </p:pic>
      <p:pic>
        <p:nvPicPr>
          <p:cNvPr id="3" name="Picture 2"/>
          <p:cNvPicPr>
            <a:picLocks noChangeAspect="1"/>
          </p:cNvPicPr>
          <p:nvPr/>
        </p:nvPicPr>
        <p:blipFill>
          <a:blip r:embed="rId4"/>
          <a:stretch>
            <a:fillRect/>
          </a:stretch>
        </p:blipFill>
        <p:spPr>
          <a:xfrm>
            <a:off x="4500441" y="704726"/>
            <a:ext cx="3594200" cy="5881482"/>
          </a:xfrm>
          <a:prstGeom prst="rect">
            <a:avLst/>
          </a:prstGeom>
          <a:ln w="6350">
            <a:solidFill>
              <a:schemeClr val="tx1"/>
            </a:solidFill>
          </a:ln>
        </p:spPr>
      </p:pic>
      <p:sp>
        <p:nvSpPr>
          <p:cNvPr id="4" name="Text Box 5"/>
          <p:cNvSpPr txBox="1">
            <a:spLocks noChangeArrowheads="1"/>
          </p:cNvSpPr>
          <p:nvPr/>
        </p:nvSpPr>
        <p:spPr bwMode="auto">
          <a:xfrm>
            <a:off x="8823960" y="6488668"/>
            <a:ext cx="3368040" cy="369332"/>
          </a:xfrm>
          <a:prstGeom prst="rect">
            <a:avLst/>
          </a:prstGeom>
          <a:solidFill>
            <a:srgbClr val="000000">
              <a:alpha val="10000"/>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Arial" panose="020B0604020202020204" pitchFamily="34" charset="0"/>
                <a:cs typeface="Arial" panose="020B0604020202020204" pitchFamily="34" charset="0"/>
              </a:rPr>
              <a:t>New York Times (13 Oct 1957)</a:t>
            </a:r>
          </a:p>
        </p:txBody>
      </p:sp>
      <p:sp>
        <p:nvSpPr>
          <p:cNvPr id="5" name="Rectangle 7"/>
          <p:cNvSpPr>
            <a:spLocks noChangeArrowheads="1"/>
          </p:cNvSpPr>
          <p:nvPr/>
        </p:nvSpPr>
        <p:spPr bwMode="auto">
          <a:xfrm>
            <a:off x="12062222" y="6707959"/>
            <a:ext cx="129778" cy="117872"/>
          </a:xfrm>
          <a:prstGeom prst="rect">
            <a:avLst/>
          </a:prstGeom>
          <a:solidFill>
            <a:srgbClr val="0000FF"/>
          </a:solidFill>
          <a:ln w="9525">
            <a:solidFill>
              <a:schemeClr val="tx1"/>
            </a:solidFill>
            <a:miter lim="800000"/>
            <a:headEnd/>
            <a:tailEnd/>
          </a:ln>
        </p:spPr>
        <p:txBody>
          <a:bodyPr wrap="none" anchor="ctr"/>
          <a:lstStyle/>
          <a:p>
            <a:endParaRPr lang="en-US" sz="1800"/>
          </a:p>
        </p:txBody>
      </p:sp>
      <p:sp>
        <p:nvSpPr>
          <p:cNvPr id="8" name="Text Box 5">
            <a:extLst>
              <a:ext uri="{FF2B5EF4-FFF2-40B4-BE49-F238E27FC236}">
                <a16:creationId xmlns:a16="http://schemas.microsoft.com/office/drawing/2014/main" id="{AEAAD27A-AE10-DB42-B364-360B1654BBEA}"/>
              </a:ext>
            </a:extLst>
          </p:cNvPr>
          <p:cNvSpPr txBox="1">
            <a:spLocks noGrp="1" noChangeArrowheads="1"/>
          </p:cNvSpPr>
          <p:nvPr>
            <p:ph type="title"/>
          </p:nvPr>
        </p:nvSpPr>
        <p:spPr bwMode="auto">
          <a:xfrm>
            <a:off x="7862476" y="0"/>
            <a:ext cx="4329524" cy="462307"/>
          </a:xfrm>
          <a:prstGeom prst="rect">
            <a:avLst/>
          </a:prstGeom>
          <a:solidFill>
            <a:srgbClr val="000000">
              <a:alpha val="10000"/>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Arial" panose="020B0604020202020204" pitchFamily="34" charset="0"/>
                <a:cs typeface="Arial" panose="020B0604020202020204" pitchFamily="34" charset="0"/>
              </a:rPr>
              <a:t>Sputnik and Soviet Missiles</a:t>
            </a:r>
          </a:p>
        </p:txBody>
      </p:sp>
    </p:spTree>
    <p:extLst>
      <p:ext uri="{BB962C8B-B14F-4D97-AF65-F5344CB8AC3E}">
        <p14:creationId xmlns:p14="http://schemas.microsoft.com/office/powerpoint/2010/main" val="354434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2"/>
                                        </p:tgtEl>
                                        <p:attrNameLst>
                                          <p:attrName>style.opacity</p:attrName>
                                        </p:attrNameLst>
                                      </p:cBhvr>
                                      <p:to>
                                        <p:strVal val="0.5"/>
                                      </p:to>
                                    </p:set>
                                    <p:animEffect filter="image" prLst="opacity: 0.5">
                                      <p:cBhvr rctx="IE">
                                        <p:cTn id="9" dur="indefinite"/>
                                        <p:tgtEl>
                                          <p:spTgt spid="2"/>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671" y="185811"/>
            <a:ext cx="4328221" cy="6522147"/>
          </a:xfrm>
          <a:prstGeom prst="rect">
            <a:avLst/>
          </a:prstGeom>
          <a:ln w="6350">
            <a:solidFill>
              <a:schemeClr val="tx1"/>
            </a:solidFill>
          </a:ln>
        </p:spPr>
      </p:pic>
      <p:pic>
        <p:nvPicPr>
          <p:cNvPr id="3" name="Picture 2"/>
          <p:cNvPicPr>
            <a:picLocks noChangeAspect="1"/>
          </p:cNvPicPr>
          <p:nvPr/>
        </p:nvPicPr>
        <p:blipFill>
          <a:blip r:embed="rId4"/>
          <a:stretch>
            <a:fillRect/>
          </a:stretch>
        </p:blipFill>
        <p:spPr>
          <a:xfrm>
            <a:off x="3759200" y="794014"/>
            <a:ext cx="5433646" cy="5636185"/>
          </a:xfrm>
          <a:prstGeom prst="rect">
            <a:avLst/>
          </a:prstGeom>
          <a:ln w="6350">
            <a:solidFill>
              <a:schemeClr val="tx1"/>
            </a:solidFill>
          </a:ln>
        </p:spPr>
      </p:pic>
      <p:sp>
        <p:nvSpPr>
          <p:cNvPr id="7" name="Text Box 5"/>
          <p:cNvSpPr txBox="1">
            <a:spLocks noChangeArrowheads="1"/>
          </p:cNvSpPr>
          <p:nvPr/>
        </p:nvSpPr>
        <p:spPr bwMode="auto">
          <a:xfrm>
            <a:off x="8704385" y="6488668"/>
            <a:ext cx="3487615" cy="369332"/>
          </a:xfrm>
          <a:prstGeom prst="rect">
            <a:avLst/>
          </a:prstGeom>
          <a:solidFill>
            <a:srgbClr val="000000">
              <a:alpha val="10000"/>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Arial" panose="020B0604020202020204" pitchFamily="34" charset="0"/>
                <a:cs typeface="Arial" panose="020B0604020202020204" pitchFamily="34" charset="0"/>
              </a:rPr>
              <a:t>New York Times (13 Oct 1957)</a:t>
            </a:r>
          </a:p>
        </p:txBody>
      </p:sp>
      <p:sp>
        <p:nvSpPr>
          <p:cNvPr id="8" name="Rectangle 7"/>
          <p:cNvSpPr>
            <a:spLocks noChangeArrowheads="1"/>
          </p:cNvSpPr>
          <p:nvPr/>
        </p:nvSpPr>
        <p:spPr bwMode="auto">
          <a:xfrm>
            <a:off x="12057136" y="6707959"/>
            <a:ext cx="129778" cy="117872"/>
          </a:xfrm>
          <a:prstGeom prst="rect">
            <a:avLst/>
          </a:prstGeom>
          <a:solidFill>
            <a:srgbClr val="0000FF"/>
          </a:solidFill>
          <a:ln w="9525">
            <a:solidFill>
              <a:schemeClr val="tx1"/>
            </a:solidFill>
            <a:miter lim="800000"/>
            <a:headEnd/>
            <a:tailEnd/>
          </a:ln>
        </p:spPr>
        <p:txBody>
          <a:bodyPr wrap="none" anchor="ctr"/>
          <a:lstStyle/>
          <a:p>
            <a:endParaRPr lang="en-US" sz="1800"/>
          </a:p>
        </p:txBody>
      </p:sp>
      <p:sp>
        <p:nvSpPr>
          <p:cNvPr id="10" name="Text Box 5">
            <a:extLst>
              <a:ext uri="{FF2B5EF4-FFF2-40B4-BE49-F238E27FC236}">
                <a16:creationId xmlns:a16="http://schemas.microsoft.com/office/drawing/2014/main" id="{D37349DA-F3D0-B44A-AC9F-2A444946BDC5}"/>
              </a:ext>
            </a:extLst>
          </p:cNvPr>
          <p:cNvSpPr txBox="1">
            <a:spLocks noGrp="1" noChangeArrowheads="1"/>
          </p:cNvSpPr>
          <p:nvPr>
            <p:ph type="title"/>
          </p:nvPr>
        </p:nvSpPr>
        <p:spPr bwMode="auto">
          <a:xfrm>
            <a:off x="7965440" y="0"/>
            <a:ext cx="4221474" cy="462307"/>
          </a:xfrm>
          <a:prstGeom prst="rect">
            <a:avLst/>
          </a:prstGeom>
          <a:solidFill>
            <a:srgbClr val="000000">
              <a:alpha val="10000"/>
            </a:srgb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Arial" panose="020B0604020202020204" pitchFamily="34" charset="0"/>
                <a:cs typeface="Arial" panose="020B0604020202020204" pitchFamily="34" charset="0"/>
              </a:rPr>
              <a:t>Sputnik and Soviet Missiles</a:t>
            </a:r>
          </a:p>
        </p:txBody>
      </p:sp>
    </p:spTree>
    <p:extLst>
      <p:ext uri="{BB962C8B-B14F-4D97-AF65-F5344CB8AC3E}">
        <p14:creationId xmlns:p14="http://schemas.microsoft.com/office/powerpoint/2010/main" val="115744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2"/>
                                        </p:tgtEl>
                                        <p:attrNameLst>
                                          <p:attrName>style.opacity</p:attrName>
                                        </p:attrNameLst>
                                      </p:cBhvr>
                                      <p:to>
                                        <p:strVal val="0.5"/>
                                      </p:to>
                                    </p:set>
                                    <p:animEffect filter="image" prLst="opacity: 0.5">
                                      <p:cBhvr rctx="IE">
                                        <p:cTn id="9" dur="indefinite"/>
                                        <p:tgtEl>
                                          <p:spTgt spid="2"/>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34</a:t>
            </a:fld>
            <a:endParaRPr lang="en-US" altLang="en-US" dirty="0"/>
          </a:p>
        </p:txBody>
      </p:sp>
      <p:pic>
        <p:nvPicPr>
          <p:cNvPr id="3" name="Picture 2"/>
          <p:cNvPicPr>
            <a:picLocks noChangeAspect="1"/>
          </p:cNvPicPr>
          <p:nvPr/>
        </p:nvPicPr>
        <p:blipFill>
          <a:blip r:embed="rId3"/>
          <a:stretch>
            <a:fillRect/>
          </a:stretch>
        </p:blipFill>
        <p:spPr>
          <a:xfrm>
            <a:off x="445477" y="211651"/>
            <a:ext cx="4445312" cy="6338834"/>
          </a:xfrm>
          <a:prstGeom prst="rect">
            <a:avLst/>
          </a:prstGeom>
          <a:ln w="6350">
            <a:solidFill>
              <a:schemeClr val="tx1"/>
            </a:solidFill>
          </a:ln>
        </p:spPr>
      </p:pic>
      <p:sp>
        <p:nvSpPr>
          <p:cNvPr id="5" name="Rectangle 7"/>
          <p:cNvSpPr>
            <a:spLocks noChangeArrowheads="1"/>
          </p:cNvSpPr>
          <p:nvPr/>
        </p:nvSpPr>
        <p:spPr bwMode="auto">
          <a:xfrm>
            <a:off x="12062222" y="6741972"/>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7" name="Picture 6"/>
          <p:cNvPicPr>
            <a:picLocks noChangeAspect="1"/>
          </p:cNvPicPr>
          <p:nvPr/>
        </p:nvPicPr>
        <p:blipFill>
          <a:blip r:embed="rId4"/>
          <a:stretch>
            <a:fillRect/>
          </a:stretch>
        </p:blipFill>
        <p:spPr>
          <a:xfrm>
            <a:off x="1048972" y="1567908"/>
            <a:ext cx="10319223" cy="3722183"/>
          </a:xfrm>
          <a:prstGeom prst="rect">
            <a:avLst/>
          </a:prstGeom>
          <a:ln w="6350">
            <a:solidFill>
              <a:schemeClr val="tx1"/>
            </a:solidFill>
          </a:ln>
        </p:spPr>
      </p:pic>
      <p:sp>
        <p:nvSpPr>
          <p:cNvPr id="8" name="Text Box 5">
            <a:extLst>
              <a:ext uri="{FF2B5EF4-FFF2-40B4-BE49-F238E27FC236}">
                <a16:creationId xmlns:a16="http://schemas.microsoft.com/office/drawing/2014/main" id="{B8F58701-C6C1-D34C-B558-0BAAD55D8398}"/>
              </a:ext>
            </a:extLst>
          </p:cNvPr>
          <p:cNvSpPr txBox="1">
            <a:spLocks noGrp="1" noChangeArrowheads="1"/>
          </p:cNvSpPr>
          <p:nvPr>
            <p:ph type="title"/>
          </p:nvPr>
        </p:nvSpPr>
        <p:spPr bwMode="auto">
          <a:xfrm>
            <a:off x="6344920" y="-19502"/>
            <a:ext cx="584708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err="1">
                <a:solidFill>
                  <a:schemeClr val="accent4">
                    <a:lumMod val="75000"/>
                    <a:lumOff val="25000"/>
                  </a:schemeClr>
                </a:solidFill>
                <a:latin typeface="+mn-lt"/>
                <a:cs typeface="Times New Roman" panose="02020603050405020304" pitchFamily="18" charset="0"/>
              </a:rPr>
              <a:t>Licklider</a:t>
            </a:r>
            <a:r>
              <a:rPr lang="en-US" b="1" i="0" dirty="0">
                <a:solidFill>
                  <a:schemeClr val="accent4">
                    <a:lumMod val="75000"/>
                    <a:lumOff val="25000"/>
                  </a:schemeClr>
                </a:solidFill>
                <a:latin typeface="+mn-lt"/>
                <a:cs typeface="Times New Roman" panose="02020603050405020304" pitchFamily="18" charset="0"/>
              </a:rPr>
              <a:t> Intergalactic Computer Memo</a:t>
            </a:r>
          </a:p>
        </p:txBody>
      </p:sp>
    </p:spTree>
    <p:extLst>
      <p:ext uri="{BB962C8B-B14F-4D97-AF65-F5344CB8AC3E}">
        <p14:creationId xmlns:p14="http://schemas.microsoft.com/office/powerpoint/2010/main" val="209251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7320280" y="6488668"/>
            <a:ext cx="48717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Licklider</a:t>
            </a:r>
            <a:r>
              <a:rPr lang="en-US" sz="1800" i="0" dirty="0">
                <a:solidFill>
                  <a:schemeClr val="accent4">
                    <a:lumMod val="75000"/>
                    <a:lumOff val="25000"/>
                  </a:schemeClr>
                </a:solidFill>
                <a:latin typeface="+mn-lt"/>
                <a:cs typeface="Times New Roman" panose="02020603050405020304" pitchFamily="18" charset="0"/>
              </a:rPr>
              <a:t> Intergalactic Computer Memo (1963)</a:t>
            </a:r>
          </a:p>
        </p:txBody>
      </p:sp>
      <p:sp>
        <p:nvSpPr>
          <p:cNvPr id="2" name="Slide Number Placeholder 1"/>
          <p:cNvSpPr>
            <a:spLocks noGrp="1"/>
          </p:cNvSpPr>
          <p:nvPr>
            <p:ph type="sldNum" sz="quarter" idx="12"/>
          </p:nvPr>
        </p:nvSpPr>
        <p:spPr>
          <a:xfrm>
            <a:off x="9251271" y="6119027"/>
            <a:ext cx="2540000" cy="457200"/>
          </a:xfrm>
        </p:spPr>
        <p:txBody>
          <a:bodyPr/>
          <a:lstStyle/>
          <a:p>
            <a:fld id="{C491F945-C11D-423F-9A26-A89AB4A0FF39}" type="slidenum">
              <a:rPr lang="en-US" altLang="en-US" smtClean="0"/>
              <a:pPr/>
              <a:t>35</a:t>
            </a:fld>
            <a:endParaRPr lang="en-US" altLang="en-US" dirty="0"/>
          </a:p>
        </p:txBody>
      </p:sp>
      <p:sp>
        <p:nvSpPr>
          <p:cNvPr id="5" name="Rectangle 7"/>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4" name="Picture 3"/>
          <p:cNvPicPr>
            <a:picLocks noChangeAspect="1"/>
          </p:cNvPicPr>
          <p:nvPr/>
        </p:nvPicPr>
        <p:blipFill>
          <a:blip r:embed="rId3"/>
          <a:stretch>
            <a:fillRect/>
          </a:stretch>
        </p:blipFill>
        <p:spPr>
          <a:xfrm>
            <a:off x="284480" y="209035"/>
            <a:ext cx="4414520" cy="6407637"/>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897587" y="1306599"/>
            <a:ext cx="10547853" cy="4244799"/>
          </a:xfrm>
          <a:prstGeom prst="rect">
            <a:avLst/>
          </a:prstGeom>
          <a:ln w="6350">
            <a:solidFill>
              <a:schemeClr val="tx1"/>
            </a:solidFill>
          </a:ln>
        </p:spPr>
      </p:pic>
      <p:sp>
        <p:nvSpPr>
          <p:cNvPr id="10" name="Text Box 5">
            <a:extLst>
              <a:ext uri="{FF2B5EF4-FFF2-40B4-BE49-F238E27FC236}">
                <a16:creationId xmlns:a16="http://schemas.microsoft.com/office/drawing/2014/main" id="{EF4F95E3-FC07-F547-B8D2-96554ECC29AF}"/>
              </a:ext>
            </a:extLst>
          </p:cNvPr>
          <p:cNvSpPr txBox="1">
            <a:spLocks noGrp="1" noChangeArrowheads="1"/>
          </p:cNvSpPr>
          <p:nvPr>
            <p:ph type="title"/>
          </p:nvPr>
        </p:nvSpPr>
        <p:spPr bwMode="auto">
          <a:xfrm>
            <a:off x="6171514" y="-22118"/>
            <a:ext cx="6020486"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How to Control a Network of Computers</a:t>
            </a:r>
          </a:p>
        </p:txBody>
      </p:sp>
    </p:spTree>
    <p:extLst>
      <p:ext uri="{BB962C8B-B14F-4D97-AF65-F5344CB8AC3E}">
        <p14:creationId xmlns:p14="http://schemas.microsoft.com/office/powerpoint/2010/main" val="322314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36</a:t>
            </a:fld>
            <a:endParaRPr lang="en-US" altLang="en-US" dirty="0"/>
          </a:p>
        </p:txBody>
      </p:sp>
      <p:sp>
        <p:nvSpPr>
          <p:cNvPr id="4" name="Text Box 5"/>
          <p:cNvSpPr txBox="1">
            <a:spLocks noChangeArrowheads="1"/>
          </p:cNvSpPr>
          <p:nvPr/>
        </p:nvSpPr>
        <p:spPr bwMode="auto">
          <a:xfrm>
            <a:off x="8827477" y="6477000"/>
            <a:ext cx="33645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IEEE Publication (March 1964)</a:t>
            </a:r>
          </a:p>
        </p:txBody>
      </p:sp>
      <p:sp>
        <p:nvSpPr>
          <p:cNvPr id="5" name="Rectangle 7"/>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6" name="Picture 5"/>
          <p:cNvPicPr>
            <a:picLocks noChangeAspect="1"/>
          </p:cNvPicPr>
          <p:nvPr/>
        </p:nvPicPr>
        <p:blipFill>
          <a:blip r:embed="rId3"/>
          <a:stretch>
            <a:fillRect/>
          </a:stretch>
        </p:blipFill>
        <p:spPr>
          <a:xfrm>
            <a:off x="174667" y="381258"/>
            <a:ext cx="4781443" cy="6324342"/>
          </a:xfrm>
          <a:prstGeom prst="rect">
            <a:avLst/>
          </a:prstGeom>
          <a:ln w="6350">
            <a:solidFill>
              <a:schemeClr val="tx1"/>
            </a:solidFill>
          </a:ln>
        </p:spPr>
      </p:pic>
      <p:pic>
        <p:nvPicPr>
          <p:cNvPr id="7" name="Picture 6"/>
          <p:cNvPicPr>
            <a:picLocks noChangeAspect="1"/>
          </p:cNvPicPr>
          <p:nvPr/>
        </p:nvPicPr>
        <p:blipFill>
          <a:blip r:embed="rId4"/>
          <a:stretch>
            <a:fillRect/>
          </a:stretch>
        </p:blipFill>
        <p:spPr>
          <a:xfrm>
            <a:off x="1171762" y="1405336"/>
            <a:ext cx="10153276" cy="4392768"/>
          </a:xfrm>
          <a:prstGeom prst="rect">
            <a:avLst/>
          </a:prstGeom>
          <a:ln w="6350">
            <a:solidFill>
              <a:schemeClr val="tx1"/>
            </a:solidFill>
          </a:ln>
        </p:spPr>
      </p:pic>
      <p:sp>
        <p:nvSpPr>
          <p:cNvPr id="9" name="Text Box 5">
            <a:extLst>
              <a:ext uri="{FF2B5EF4-FFF2-40B4-BE49-F238E27FC236}">
                <a16:creationId xmlns:a16="http://schemas.microsoft.com/office/drawing/2014/main" id="{74EB938C-2225-1841-A534-16A44E1E7844}"/>
              </a:ext>
            </a:extLst>
          </p:cNvPr>
          <p:cNvSpPr txBox="1">
            <a:spLocks noGrp="1" noChangeArrowheads="1"/>
          </p:cNvSpPr>
          <p:nvPr>
            <p:ph type="title"/>
          </p:nvPr>
        </p:nvSpPr>
        <p:spPr bwMode="auto">
          <a:xfrm>
            <a:off x="5003800" y="-20089"/>
            <a:ext cx="718820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err="1">
                <a:solidFill>
                  <a:schemeClr val="accent4">
                    <a:lumMod val="75000"/>
                    <a:lumOff val="25000"/>
                  </a:schemeClr>
                </a:solidFill>
                <a:latin typeface="+mn-lt"/>
                <a:cs typeface="Times New Roman" panose="02020603050405020304" pitchFamily="18" charset="0"/>
              </a:rPr>
              <a:t>Baran</a:t>
            </a:r>
            <a:r>
              <a:rPr lang="en-US" b="1" i="0" dirty="0">
                <a:solidFill>
                  <a:schemeClr val="accent4">
                    <a:lumMod val="75000"/>
                    <a:lumOff val="25000"/>
                  </a:schemeClr>
                </a:solidFill>
                <a:latin typeface="+mn-lt"/>
                <a:cs typeface="Times New Roman" panose="02020603050405020304" pitchFamily="18" charset="0"/>
              </a:rPr>
              <a:t>, On Distributed Communication Networks</a:t>
            </a:r>
          </a:p>
        </p:txBody>
      </p:sp>
    </p:spTree>
    <p:extLst>
      <p:ext uri="{BB962C8B-B14F-4D97-AF65-F5344CB8AC3E}">
        <p14:creationId xmlns:p14="http://schemas.microsoft.com/office/powerpoint/2010/main" val="107170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37</a:t>
            </a:fld>
            <a:endParaRPr lang="en-US" altLang="en-US" dirty="0"/>
          </a:p>
        </p:txBody>
      </p:sp>
      <p:sp>
        <p:nvSpPr>
          <p:cNvPr id="4" name="Text Box 5"/>
          <p:cNvSpPr txBox="1">
            <a:spLocks noChangeArrowheads="1"/>
          </p:cNvSpPr>
          <p:nvPr/>
        </p:nvSpPr>
        <p:spPr bwMode="auto">
          <a:xfrm>
            <a:off x="8854907" y="6488668"/>
            <a:ext cx="33370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IEEE Publication (March 1964)</a:t>
            </a:r>
          </a:p>
        </p:txBody>
      </p:sp>
      <p:sp>
        <p:nvSpPr>
          <p:cNvPr id="5" name="Rectangle 7"/>
          <p:cNvSpPr>
            <a:spLocks noChangeArrowheads="1"/>
          </p:cNvSpPr>
          <p:nvPr/>
        </p:nvSpPr>
        <p:spPr bwMode="auto">
          <a:xfrm>
            <a:off x="12062222" y="6735424"/>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6" name="Picture 5"/>
          <p:cNvPicPr>
            <a:picLocks noChangeAspect="1"/>
          </p:cNvPicPr>
          <p:nvPr/>
        </p:nvPicPr>
        <p:blipFill>
          <a:blip r:embed="rId3"/>
          <a:stretch>
            <a:fillRect/>
          </a:stretch>
        </p:blipFill>
        <p:spPr>
          <a:xfrm>
            <a:off x="246290" y="533400"/>
            <a:ext cx="4635590" cy="6131424"/>
          </a:xfrm>
          <a:prstGeom prst="rect">
            <a:avLst/>
          </a:prstGeom>
          <a:ln w="6350">
            <a:solidFill>
              <a:schemeClr val="tx1"/>
            </a:solidFill>
          </a:ln>
        </p:spPr>
      </p:pic>
      <p:pic>
        <p:nvPicPr>
          <p:cNvPr id="7" name="Picture 6"/>
          <p:cNvPicPr>
            <a:picLocks noChangeAspect="1"/>
          </p:cNvPicPr>
          <p:nvPr/>
        </p:nvPicPr>
        <p:blipFill>
          <a:blip r:embed="rId4"/>
          <a:stretch>
            <a:fillRect/>
          </a:stretch>
        </p:blipFill>
        <p:spPr>
          <a:xfrm>
            <a:off x="1767524" y="1057414"/>
            <a:ext cx="9124312" cy="5190986"/>
          </a:xfrm>
          <a:prstGeom prst="rect">
            <a:avLst/>
          </a:prstGeom>
          <a:ln w="6350">
            <a:solidFill>
              <a:schemeClr val="tx1"/>
            </a:solidFill>
          </a:ln>
        </p:spPr>
      </p:pic>
      <p:sp>
        <p:nvSpPr>
          <p:cNvPr id="9" name="Text Box 5">
            <a:extLst>
              <a:ext uri="{FF2B5EF4-FFF2-40B4-BE49-F238E27FC236}">
                <a16:creationId xmlns:a16="http://schemas.microsoft.com/office/drawing/2014/main" id="{50521712-5C38-8F41-8DAB-890897D02FCA}"/>
              </a:ext>
            </a:extLst>
          </p:cNvPr>
          <p:cNvSpPr txBox="1">
            <a:spLocks noGrp="1" noChangeArrowheads="1"/>
          </p:cNvSpPr>
          <p:nvPr>
            <p:ph type="title"/>
          </p:nvPr>
        </p:nvSpPr>
        <p:spPr bwMode="auto">
          <a:xfrm>
            <a:off x="4978400" y="0"/>
            <a:ext cx="721360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err="1">
                <a:solidFill>
                  <a:schemeClr val="accent4">
                    <a:lumMod val="75000"/>
                    <a:lumOff val="25000"/>
                  </a:schemeClr>
                </a:solidFill>
                <a:latin typeface="+mn-lt"/>
                <a:cs typeface="Times New Roman" panose="02020603050405020304" pitchFamily="18" charset="0"/>
              </a:rPr>
              <a:t>Baran</a:t>
            </a:r>
            <a:r>
              <a:rPr lang="en-US" b="1" i="0" dirty="0">
                <a:solidFill>
                  <a:schemeClr val="accent4">
                    <a:lumMod val="75000"/>
                    <a:lumOff val="25000"/>
                  </a:schemeClr>
                </a:solidFill>
                <a:latin typeface="+mn-lt"/>
                <a:cs typeface="Times New Roman" panose="02020603050405020304" pitchFamily="18" charset="0"/>
              </a:rPr>
              <a:t>, On Distributed Communication Networks</a:t>
            </a:r>
          </a:p>
        </p:txBody>
      </p:sp>
    </p:spTree>
    <p:extLst>
      <p:ext uri="{BB962C8B-B14F-4D97-AF65-F5344CB8AC3E}">
        <p14:creationId xmlns:p14="http://schemas.microsoft.com/office/powerpoint/2010/main" val="333784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38</a:t>
            </a:fld>
            <a:endParaRPr lang="en-US" altLang="en-US" dirty="0"/>
          </a:p>
        </p:txBody>
      </p:sp>
      <p:pic>
        <p:nvPicPr>
          <p:cNvPr id="3" name="Picture 2"/>
          <p:cNvPicPr>
            <a:picLocks noChangeAspect="1"/>
          </p:cNvPicPr>
          <p:nvPr/>
        </p:nvPicPr>
        <p:blipFill>
          <a:blip r:embed="rId3"/>
          <a:stretch>
            <a:fillRect/>
          </a:stretch>
        </p:blipFill>
        <p:spPr>
          <a:xfrm>
            <a:off x="251725" y="210871"/>
            <a:ext cx="4518522" cy="6433769"/>
          </a:xfrm>
          <a:prstGeom prst="rect">
            <a:avLst/>
          </a:prstGeom>
          <a:ln w="6350">
            <a:solidFill>
              <a:schemeClr val="tx1"/>
            </a:solidFill>
          </a:ln>
        </p:spPr>
      </p:pic>
      <p:sp>
        <p:nvSpPr>
          <p:cNvPr id="5" name="Text Box 5"/>
          <p:cNvSpPr txBox="1">
            <a:spLocks noChangeArrowheads="1"/>
          </p:cNvSpPr>
          <p:nvPr/>
        </p:nvSpPr>
        <p:spPr bwMode="auto">
          <a:xfrm>
            <a:off x="7666892" y="6488668"/>
            <a:ext cx="452510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Source: BBN Report No. 4799 (April 1981)</a:t>
            </a:r>
          </a:p>
        </p:txBody>
      </p:sp>
      <p:sp>
        <p:nvSpPr>
          <p:cNvPr id="6" name="Rectangle 7"/>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7" name="Picture 6"/>
          <p:cNvPicPr>
            <a:picLocks noChangeAspect="1"/>
          </p:cNvPicPr>
          <p:nvPr/>
        </p:nvPicPr>
        <p:blipFill rotWithShape="1">
          <a:blip r:embed="rId3"/>
          <a:srcRect l="9938" t="31176" r="7699" b="32045"/>
          <a:stretch/>
        </p:blipFill>
        <p:spPr>
          <a:xfrm>
            <a:off x="1577477" y="974211"/>
            <a:ext cx="9364475" cy="5121789"/>
          </a:xfrm>
          <a:prstGeom prst="rect">
            <a:avLst/>
          </a:prstGeom>
          <a:ln w="6350">
            <a:solidFill>
              <a:schemeClr val="tx1"/>
            </a:solidFill>
          </a:ln>
        </p:spPr>
      </p:pic>
      <p:sp>
        <p:nvSpPr>
          <p:cNvPr id="9" name="Text Box 5">
            <a:extLst>
              <a:ext uri="{FF2B5EF4-FFF2-40B4-BE49-F238E27FC236}">
                <a16:creationId xmlns:a16="http://schemas.microsoft.com/office/drawing/2014/main" id="{408B881E-228E-054B-87BC-AFEB254E2F94}"/>
              </a:ext>
            </a:extLst>
          </p:cNvPr>
          <p:cNvSpPr txBox="1">
            <a:spLocks noGrp="1" noChangeArrowheads="1"/>
          </p:cNvSpPr>
          <p:nvPr>
            <p:ph type="title"/>
          </p:nvPr>
        </p:nvSpPr>
        <p:spPr bwMode="auto">
          <a:xfrm>
            <a:off x="7442200" y="0"/>
            <a:ext cx="474980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Dec 1969: ARPANET Goes Live</a:t>
            </a:r>
          </a:p>
        </p:txBody>
      </p:sp>
    </p:spTree>
    <p:extLst>
      <p:ext uri="{BB962C8B-B14F-4D97-AF65-F5344CB8AC3E}">
        <p14:creationId xmlns:p14="http://schemas.microsoft.com/office/powerpoint/2010/main" val="40122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3280" y="-1"/>
            <a:ext cx="6268721"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Dec 1982: Lax Report on Supercomputers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October 18, 2023</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9263062" y="6488668"/>
            <a:ext cx="29289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Lax Report (26 Dec 1982)</a:t>
            </a:r>
          </a:p>
        </p:txBody>
      </p:sp>
      <p:pic>
        <p:nvPicPr>
          <p:cNvPr id="5" name="Picture 4" descr="lax_report1982.pdf (SECURED)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2108" t="15416" r="20592" b="26389"/>
          <a:stretch/>
        </p:blipFill>
        <p:spPr>
          <a:xfrm>
            <a:off x="3438084" y="527939"/>
            <a:ext cx="4775917" cy="6214625"/>
          </a:xfrm>
          <a:prstGeom prst="rect">
            <a:avLst/>
          </a:prstGeom>
          <a:ln w="6350">
            <a:solidFill>
              <a:schemeClr val="tx1"/>
            </a:solidFill>
          </a:ln>
        </p:spPr>
      </p:pic>
    </p:spTree>
    <p:extLst>
      <p:ext uri="{BB962C8B-B14F-4D97-AF65-F5344CB8AC3E}">
        <p14:creationId xmlns:p14="http://schemas.microsoft.com/office/powerpoint/2010/main" val="2250237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D0C18782-096F-441E-B1BF-DAC7B26F1E1F}" type="datetime4">
              <a:rPr lang="en-US"/>
              <a:pPr>
                <a:defRPr/>
              </a:pPr>
              <a:t>October 18, 2023</a:t>
            </a:fld>
            <a:endParaRPr lang="en-US" altLang="en-US">
              <a:solidFill>
                <a:schemeClr val="bg2"/>
              </a:solidFill>
            </a:endParaRPr>
          </a:p>
        </p:txBody>
      </p:sp>
      <p:sp>
        <p:nvSpPr>
          <p:cNvPr id="62467"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4</a:t>
            </a:fld>
            <a:endParaRPr lang="en-US" altLang="en-US" sz="1400">
              <a:solidFill>
                <a:srgbClr val="000066"/>
              </a:solidFill>
            </a:endParaRPr>
          </a:p>
        </p:txBody>
      </p:sp>
      <p:sp>
        <p:nvSpPr>
          <p:cNvPr id="62468" name="Rectangle 2"/>
          <p:cNvSpPr>
            <a:spLocks noGrp="1" noChangeArrowheads="1"/>
          </p:cNvSpPr>
          <p:nvPr>
            <p:ph type="title"/>
          </p:nvPr>
        </p:nvSpPr>
        <p:spPr/>
        <p:txBody>
          <a:bodyPr/>
          <a:lstStyle/>
          <a:p>
            <a:r>
              <a:rPr lang="en-US" altLang="en-US" dirty="0"/>
              <a:t>Ramsey Pricing</a:t>
            </a:r>
          </a:p>
        </p:txBody>
      </p:sp>
      <p:sp>
        <p:nvSpPr>
          <p:cNvPr id="62469" name="Rectangle 3"/>
          <p:cNvSpPr>
            <a:spLocks noGrp="1" noChangeArrowheads="1"/>
          </p:cNvSpPr>
          <p:nvPr>
            <p:ph type="body" idx="1"/>
          </p:nvPr>
        </p:nvSpPr>
        <p:spPr/>
        <p:txBody>
          <a:bodyPr/>
          <a:lstStyle/>
          <a:p>
            <a:r>
              <a:rPr lang="en-US" altLang="en-US" dirty="0"/>
              <a:t>Max Welfare Subject to Solvency</a:t>
            </a:r>
          </a:p>
          <a:p>
            <a:pPr lvl="1"/>
            <a:r>
              <a:rPr lang="en-US" altLang="en-US" dirty="0">
                <a:cs typeface="Times New Roman" panose="02020603050405020304" pitchFamily="18" charset="0"/>
              </a:rPr>
              <a:t>The Ramsey pricing theory looks to set prices so as to maximize consumer welfare while ensuring that the firm is just solvent.</a:t>
            </a:r>
            <a:endParaRPr lang="en-US" altLang="en-US" dirty="0"/>
          </a:p>
          <a:p>
            <a:r>
              <a:rPr lang="en-US" altLang="en-US" dirty="0">
                <a:cs typeface="Times New Roman" panose="02020603050405020304" pitchFamily="18" charset="0"/>
              </a:rPr>
              <a:t>Ensuring Fixed Cost Recovery</a:t>
            </a:r>
          </a:p>
          <a:p>
            <a:pPr lvl="1"/>
            <a:r>
              <a:rPr lang="en-US" altLang="en-US" dirty="0">
                <a:cs typeface="Times New Roman" panose="02020603050405020304" pitchFamily="18" charset="0"/>
              </a:rPr>
              <a:t>This is basically a question of how we price in the best way while recovering the fixed costs.</a:t>
            </a:r>
          </a:p>
        </p:txBody>
      </p:sp>
    </p:spTree>
    <p:extLst>
      <p:ext uri="{BB962C8B-B14F-4D97-AF65-F5344CB8AC3E}">
        <p14:creationId xmlns:p14="http://schemas.microsoft.com/office/powerpoint/2010/main" val="2587348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9889" y="-2"/>
            <a:ext cx="8672113"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Supercomputers and a Network to Tie Them Together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263062" y="6488668"/>
            <a:ext cx="29289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Lax Report (26 Dec 1982)</a:t>
            </a:r>
          </a:p>
        </p:txBody>
      </p:sp>
      <p:pic>
        <p:nvPicPr>
          <p:cNvPr id="7" name="Picture 6" descr="lax_report1982.pdf (SECURED)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2468" t="15764" r="19272" b="26250"/>
          <a:stretch/>
        </p:blipFill>
        <p:spPr>
          <a:xfrm>
            <a:off x="338538" y="557213"/>
            <a:ext cx="4769164" cy="6107747"/>
          </a:xfrm>
          <a:prstGeom prst="rect">
            <a:avLst/>
          </a:prstGeom>
          <a:ln w="6350">
            <a:solidFill>
              <a:schemeClr val="tx1"/>
            </a:solidFill>
          </a:ln>
        </p:spPr>
      </p:pic>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lax_report1982.pdf (SECURED)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16391" t="28820" r="27554" b="54305"/>
          <a:stretch/>
        </p:blipFill>
        <p:spPr>
          <a:xfrm>
            <a:off x="1945087" y="1354851"/>
            <a:ext cx="8672113" cy="4512469"/>
          </a:xfrm>
          <a:prstGeom prst="rect">
            <a:avLst/>
          </a:prstGeom>
          <a:ln w="6350">
            <a:solidFill>
              <a:schemeClr val="tx1"/>
            </a:solidFill>
          </a:ln>
        </p:spPr>
      </p:pic>
    </p:spTree>
    <p:extLst>
      <p:ext uri="{BB962C8B-B14F-4D97-AF65-F5344CB8AC3E}">
        <p14:creationId xmlns:p14="http://schemas.microsoft.com/office/powerpoint/2010/main" val="59130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6520" y="-2"/>
            <a:ext cx="8285481"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NSFNET: Bridge from ARPANET to Commercial Internet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October 18, 2023</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pic>
        <p:nvPicPr>
          <p:cNvPr id="5" name="Picture 4"/>
          <p:cNvPicPr>
            <a:picLocks noChangeAspect="1"/>
          </p:cNvPicPr>
          <p:nvPr/>
        </p:nvPicPr>
        <p:blipFill>
          <a:blip r:embed="rId3"/>
          <a:stretch>
            <a:fillRect/>
          </a:stretch>
        </p:blipFill>
        <p:spPr>
          <a:xfrm>
            <a:off x="3358395" y="513079"/>
            <a:ext cx="4690865" cy="6192521"/>
          </a:xfrm>
          <a:prstGeom prst="rect">
            <a:avLst/>
          </a:prstGeom>
          <a:ln w="6350">
            <a:solidFill>
              <a:schemeClr val="tx1"/>
            </a:solidFill>
          </a:ln>
        </p:spPr>
      </p:pic>
    </p:spTree>
    <p:extLst>
      <p:ext uri="{BB962C8B-B14F-4D97-AF65-F5344CB8AC3E}">
        <p14:creationId xmlns:p14="http://schemas.microsoft.com/office/powerpoint/2010/main" val="1099502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42</a:t>
            </a:fld>
            <a:endParaRPr lang="en-US" altLang="en-US" dirty="0"/>
          </a:p>
        </p:txBody>
      </p:sp>
      <p:pic>
        <p:nvPicPr>
          <p:cNvPr id="4" name="Picture 3" descr="The original proposal of the WWW, HTMLized - Google Chrome"/>
          <p:cNvPicPr>
            <a:picLocks noChangeAspect="1"/>
          </p:cNvPicPr>
          <p:nvPr/>
        </p:nvPicPr>
        <p:blipFill rotWithShape="1">
          <a:blip r:embed="rId3">
            <a:extLst>
              <a:ext uri="{28A0092B-C50C-407E-A947-70E740481C1C}">
                <a14:useLocalDpi xmlns:a14="http://schemas.microsoft.com/office/drawing/2010/main" val="0"/>
              </a:ext>
            </a:extLst>
          </a:blip>
          <a:srcRect l="820" t="13040" r="5930" b="2564"/>
          <a:stretch/>
        </p:blipFill>
        <p:spPr>
          <a:xfrm>
            <a:off x="173265" y="524445"/>
            <a:ext cx="6435879" cy="6110035"/>
          </a:xfrm>
          <a:prstGeom prst="rect">
            <a:avLst/>
          </a:prstGeom>
          <a:ln w="6350">
            <a:solidFill>
              <a:schemeClr val="tx1"/>
            </a:solidFill>
          </a:ln>
        </p:spPr>
      </p:pic>
      <p:sp>
        <p:nvSpPr>
          <p:cNvPr id="5" name="Text Box 5"/>
          <p:cNvSpPr txBox="1">
            <a:spLocks noChangeArrowheads="1"/>
          </p:cNvSpPr>
          <p:nvPr/>
        </p:nvSpPr>
        <p:spPr bwMode="auto">
          <a:xfrm>
            <a:off x="10637520" y="6486309"/>
            <a:ext cx="15544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www.w3.org</a:t>
            </a:r>
          </a:p>
        </p:txBody>
      </p:sp>
      <p:sp>
        <p:nvSpPr>
          <p:cNvPr id="6" name="Rectangle 7"/>
          <p:cNvSpPr>
            <a:spLocks noChangeArrowheads="1"/>
          </p:cNvSpPr>
          <p:nvPr/>
        </p:nvSpPr>
        <p:spPr bwMode="auto">
          <a:xfrm>
            <a:off x="12062222" y="6737769"/>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8" name="Picture 7" descr="The original proposal of the WWW, HTMLized - Google Chrome"/>
          <p:cNvPicPr>
            <a:picLocks noChangeAspect="1"/>
          </p:cNvPicPr>
          <p:nvPr/>
        </p:nvPicPr>
        <p:blipFill rotWithShape="1">
          <a:blip r:embed="rId3">
            <a:extLst>
              <a:ext uri="{28A0092B-C50C-407E-A947-70E740481C1C}">
                <a14:useLocalDpi xmlns:a14="http://schemas.microsoft.com/office/drawing/2010/main" val="0"/>
              </a:ext>
            </a:extLst>
          </a:blip>
          <a:srcRect l="820" t="13040" r="5930" b="63437"/>
          <a:stretch/>
        </p:blipFill>
        <p:spPr>
          <a:xfrm>
            <a:off x="1340478" y="2314329"/>
            <a:ext cx="10546722" cy="3608951"/>
          </a:xfrm>
          <a:prstGeom prst="rect">
            <a:avLst/>
          </a:prstGeom>
          <a:ln w="6350">
            <a:solidFill>
              <a:schemeClr val="tx1"/>
            </a:solidFill>
          </a:ln>
        </p:spPr>
      </p:pic>
      <p:sp>
        <p:nvSpPr>
          <p:cNvPr id="9" name="Text Box 5">
            <a:extLst>
              <a:ext uri="{FF2B5EF4-FFF2-40B4-BE49-F238E27FC236}">
                <a16:creationId xmlns:a16="http://schemas.microsoft.com/office/drawing/2014/main" id="{E2A906C5-3D3B-3544-9F54-72C60531612F}"/>
              </a:ext>
            </a:extLst>
          </p:cNvPr>
          <p:cNvSpPr txBox="1">
            <a:spLocks noGrp="1" noChangeArrowheads="1"/>
          </p:cNvSpPr>
          <p:nvPr>
            <p:ph type="title"/>
          </p:nvPr>
        </p:nvSpPr>
        <p:spPr bwMode="auto">
          <a:xfrm>
            <a:off x="6405562" y="0"/>
            <a:ext cx="5786437"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Mar 1989: Berners-Lee Mesh Proposal</a:t>
            </a:r>
          </a:p>
        </p:txBody>
      </p:sp>
    </p:spTree>
    <p:extLst>
      <p:ext uri="{BB962C8B-B14F-4D97-AF65-F5344CB8AC3E}">
        <p14:creationId xmlns:p14="http://schemas.microsoft.com/office/powerpoint/2010/main" val="290462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43</a:t>
            </a:fld>
            <a:endParaRPr lang="en-US" altLang="en-US" dirty="0"/>
          </a:p>
        </p:txBody>
      </p:sp>
      <p:pic>
        <p:nvPicPr>
          <p:cNvPr id="4" name="Picture 3" descr="The original proposal of the WWW, HTMLized - Google Chrome"/>
          <p:cNvPicPr>
            <a:picLocks noChangeAspect="1"/>
          </p:cNvPicPr>
          <p:nvPr/>
        </p:nvPicPr>
        <p:blipFill rotWithShape="1">
          <a:blip r:embed="rId3">
            <a:extLst>
              <a:ext uri="{28A0092B-C50C-407E-A947-70E740481C1C}">
                <a14:useLocalDpi xmlns:a14="http://schemas.microsoft.com/office/drawing/2010/main" val="0"/>
              </a:ext>
            </a:extLst>
          </a:blip>
          <a:srcRect l="820" t="13040" r="5930" b="2564"/>
          <a:stretch/>
        </p:blipFill>
        <p:spPr>
          <a:xfrm>
            <a:off x="304800" y="626661"/>
            <a:ext cx="6621295" cy="6078939"/>
          </a:xfrm>
          <a:prstGeom prst="rect">
            <a:avLst/>
          </a:prstGeom>
          <a:ln w="6350">
            <a:solidFill>
              <a:schemeClr val="tx1"/>
            </a:solidFill>
          </a:ln>
        </p:spPr>
      </p:pic>
      <p:sp>
        <p:nvSpPr>
          <p:cNvPr id="5" name="Text Box 5"/>
          <p:cNvSpPr txBox="1">
            <a:spLocks noChangeArrowheads="1"/>
          </p:cNvSpPr>
          <p:nvPr/>
        </p:nvSpPr>
        <p:spPr bwMode="auto">
          <a:xfrm>
            <a:off x="10617200" y="6488668"/>
            <a:ext cx="157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www.w3.org</a:t>
            </a:r>
          </a:p>
        </p:txBody>
      </p:sp>
      <p:sp>
        <p:nvSpPr>
          <p:cNvPr id="6" name="Rectangle 7"/>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9" name="Picture 8" descr="The original proposal of the WWW, HTMLized - Google Chrome"/>
          <p:cNvPicPr>
            <a:picLocks noChangeAspect="1"/>
          </p:cNvPicPr>
          <p:nvPr/>
        </p:nvPicPr>
        <p:blipFill rotWithShape="1">
          <a:blip r:embed="rId3">
            <a:extLst>
              <a:ext uri="{28A0092B-C50C-407E-A947-70E740481C1C}">
                <a14:useLocalDpi xmlns:a14="http://schemas.microsoft.com/office/drawing/2010/main" val="0"/>
              </a:ext>
            </a:extLst>
          </a:blip>
          <a:srcRect l="16986" t="37159" r="18137" b="3224"/>
          <a:stretch/>
        </p:blipFill>
        <p:spPr>
          <a:xfrm>
            <a:off x="2870836" y="1005179"/>
            <a:ext cx="7811076" cy="5385461"/>
          </a:xfrm>
          <a:prstGeom prst="rect">
            <a:avLst/>
          </a:prstGeom>
          <a:ln w="6350">
            <a:solidFill>
              <a:schemeClr val="tx1"/>
            </a:solidFill>
          </a:ln>
        </p:spPr>
      </p:pic>
      <p:sp>
        <p:nvSpPr>
          <p:cNvPr id="10" name="Text Box 5">
            <a:extLst>
              <a:ext uri="{FF2B5EF4-FFF2-40B4-BE49-F238E27FC236}">
                <a16:creationId xmlns:a16="http://schemas.microsoft.com/office/drawing/2014/main" id="{8652AFC0-EE15-204D-B45F-40BAE11A4A91}"/>
              </a:ext>
            </a:extLst>
          </p:cNvPr>
          <p:cNvSpPr txBox="1">
            <a:spLocks noGrp="1" noChangeArrowheads="1"/>
          </p:cNvSpPr>
          <p:nvPr>
            <p:ph type="title"/>
          </p:nvPr>
        </p:nvSpPr>
        <p:spPr bwMode="auto">
          <a:xfrm>
            <a:off x="7943850" y="0"/>
            <a:ext cx="4260864"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Berners-Lee Mesh Proposal</a:t>
            </a:r>
          </a:p>
        </p:txBody>
      </p:sp>
    </p:spTree>
    <p:extLst>
      <p:ext uri="{BB962C8B-B14F-4D97-AF65-F5344CB8AC3E}">
        <p14:creationId xmlns:p14="http://schemas.microsoft.com/office/powerpoint/2010/main" val="26198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44</a:t>
            </a:fld>
            <a:endParaRPr lang="en-US" altLang="en-US" dirty="0"/>
          </a:p>
        </p:txBody>
      </p:sp>
      <p:pic>
        <p:nvPicPr>
          <p:cNvPr id="3" name="Picture 2"/>
          <p:cNvPicPr>
            <a:picLocks noChangeAspect="1"/>
          </p:cNvPicPr>
          <p:nvPr/>
        </p:nvPicPr>
        <p:blipFill>
          <a:blip r:embed="rId3"/>
          <a:stretch>
            <a:fillRect/>
          </a:stretch>
        </p:blipFill>
        <p:spPr>
          <a:xfrm>
            <a:off x="259041" y="550118"/>
            <a:ext cx="8242099" cy="4910882"/>
          </a:xfrm>
          <a:prstGeom prst="rect">
            <a:avLst/>
          </a:prstGeom>
          <a:ln w="6350">
            <a:solidFill>
              <a:schemeClr val="tx1"/>
            </a:solidFill>
          </a:ln>
        </p:spPr>
      </p:pic>
      <p:sp>
        <p:nvSpPr>
          <p:cNvPr id="4" name="Text Box 5"/>
          <p:cNvSpPr txBox="1">
            <a:spLocks noChangeArrowheads="1"/>
          </p:cNvSpPr>
          <p:nvPr/>
        </p:nvSpPr>
        <p:spPr bwMode="auto">
          <a:xfrm>
            <a:off x="8919058" y="6482137"/>
            <a:ext cx="327294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(8 Dec 1993)</a:t>
            </a:r>
          </a:p>
        </p:txBody>
      </p:sp>
      <p:sp>
        <p:nvSpPr>
          <p:cNvPr id="5" name="Rectangle 7"/>
          <p:cNvSpPr>
            <a:spLocks noChangeArrowheads="1"/>
          </p:cNvSpPr>
          <p:nvPr/>
        </p:nvSpPr>
        <p:spPr bwMode="auto">
          <a:xfrm>
            <a:off x="12041560" y="6733597"/>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7" name="Picture 6"/>
          <p:cNvPicPr>
            <a:picLocks noChangeAspect="1"/>
          </p:cNvPicPr>
          <p:nvPr/>
        </p:nvPicPr>
        <p:blipFill rotWithShape="1">
          <a:blip r:embed="rId3"/>
          <a:srcRect t="26010" r="67660" b="15031"/>
          <a:stretch/>
        </p:blipFill>
        <p:spPr>
          <a:xfrm>
            <a:off x="3793172" y="860047"/>
            <a:ext cx="5834063" cy="5555503"/>
          </a:xfrm>
          <a:prstGeom prst="rect">
            <a:avLst/>
          </a:prstGeom>
          <a:ln w="6350">
            <a:solidFill>
              <a:schemeClr val="tx1"/>
            </a:solidFill>
          </a:ln>
        </p:spPr>
      </p:pic>
      <p:sp>
        <p:nvSpPr>
          <p:cNvPr id="9" name="Text Box 5">
            <a:extLst>
              <a:ext uri="{FF2B5EF4-FFF2-40B4-BE49-F238E27FC236}">
                <a16:creationId xmlns:a16="http://schemas.microsoft.com/office/drawing/2014/main" id="{3B8EF3C3-A7C1-2C48-A23E-C891485CE5B5}"/>
              </a:ext>
            </a:extLst>
          </p:cNvPr>
          <p:cNvSpPr txBox="1">
            <a:spLocks noGrp="1" noChangeArrowheads="1"/>
          </p:cNvSpPr>
          <p:nvPr>
            <p:ph type="title"/>
          </p:nvPr>
        </p:nvSpPr>
        <p:spPr bwMode="auto">
          <a:xfrm>
            <a:off x="10911840" y="6531"/>
            <a:ext cx="1259498"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Mosaic</a:t>
            </a:r>
          </a:p>
        </p:txBody>
      </p:sp>
    </p:spTree>
    <p:extLst>
      <p:ext uri="{BB962C8B-B14F-4D97-AF65-F5344CB8AC3E}">
        <p14:creationId xmlns:p14="http://schemas.microsoft.com/office/powerpoint/2010/main" val="152908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45</a:t>
            </a:fld>
            <a:endParaRPr lang="en-US" altLang="en-US" dirty="0"/>
          </a:p>
        </p:txBody>
      </p:sp>
      <p:sp>
        <p:nvSpPr>
          <p:cNvPr id="4" name="Text Box 5"/>
          <p:cNvSpPr txBox="1">
            <a:spLocks noChangeArrowheads="1"/>
          </p:cNvSpPr>
          <p:nvPr/>
        </p:nvSpPr>
        <p:spPr bwMode="auto">
          <a:xfrm>
            <a:off x="8834438" y="6488668"/>
            <a:ext cx="33575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(8 Dec 1993)</a:t>
            </a:r>
          </a:p>
        </p:txBody>
      </p:sp>
      <p:pic>
        <p:nvPicPr>
          <p:cNvPr id="8" name="Picture 7"/>
          <p:cNvPicPr>
            <a:picLocks noChangeAspect="1"/>
          </p:cNvPicPr>
          <p:nvPr/>
        </p:nvPicPr>
        <p:blipFill>
          <a:blip r:embed="rId3"/>
          <a:stretch>
            <a:fillRect/>
          </a:stretch>
        </p:blipFill>
        <p:spPr>
          <a:xfrm>
            <a:off x="203589" y="314986"/>
            <a:ext cx="5467360" cy="6425141"/>
          </a:xfrm>
          <a:prstGeom prst="rect">
            <a:avLst/>
          </a:prstGeom>
          <a:ln w="6350">
            <a:solidFill>
              <a:schemeClr val="tx1"/>
            </a:solidFill>
          </a:ln>
        </p:spPr>
      </p:pic>
      <p:sp>
        <p:nvSpPr>
          <p:cNvPr id="7" name="Rectangle 7"/>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9" name="Picture 8"/>
          <p:cNvPicPr>
            <a:picLocks noChangeAspect="1"/>
          </p:cNvPicPr>
          <p:nvPr/>
        </p:nvPicPr>
        <p:blipFill rotWithShape="1">
          <a:blip r:embed="rId3"/>
          <a:srcRect t="16066" b="41551"/>
          <a:stretch/>
        </p:blipFill>
        <p:spPr>
          <a:xfrm>
            <a:off x="1457772" y="1291138"/>
            <a:ext cx="9952730" cy="4957262"/>
          </a:xfrm>
          <a:prstGeom prst="rect">
            <a:avLst/>
          </a:prstGeom>
          <a:ln w="6350">
            <a:solidFill>
              <a:schemeClr val="tx1"/>
            </a:solidFill>
          </a:ln>
        </p:spPr>
      </p:pic>
      <p:sp>
        <p:nvSpPr>
          <p:cNvPr id="10" name="Text Box 5">
            <a:extLst>
              <a:ext uri="{FF2B5EF4-FFF2-40B4-BE49-F238E27FC236}">
                <a16:creationId xmlns:a16="http://schemas.microsoft.com/office/drawing/2014/main" id="{769F2454-CB40-5545-A316-583D8C5D698A}"/>
              </a:ext>
            </a:extLst>
          </p:cNvPr>
          <p:cNvSpPr txBox="1">
            <a:spLocks noGrp="1" noChangeArrowheads="1"/>
          </p:cNvSpPr>
          <p:nvPr>
            <p:ph type="title"/>
          </p:nvPr>
        </p:nvSpPr>
        <p:spPr bwMode="auto">
          <a:xfrm>
            <a:off x="10916920" y="0"/>
            <a:ext cx="127508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Mosaic</a:t>
            </a:r>
          </a:p>
        </p:txBody>
      </p:sp>
    </p:spTree>
    <p:extLst>
      <p:ext uri="{BB962C8B-B14F-4D97-AF65-F5344CB8AC3E}">
        <p14:creationId xmlns:p14="http://schemas.microsoft.com/office/powerpoint/2010/main" val="75308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pPr>
              <a:defRPr/>
            </a:pPr>
            <a:fld id="{A492730C-46FC-4B5E-AE9B-CAE755DDE0E3}" type="datetime4">
              <a:rPr lang="en-US"/>
              <a:pPr>
                <a:defRPr/>
              </a:pPr>
              <a:t>October 18, 2023</a:t>
            </a:fld>
            <a:endParaRPr lang="en-US" altLang="en-US">
              <a:solidFill>
                <a:schemeClr val="bg2"/>
              </a:solidFill>
            </a:endParaRPr>
          </a:p>
        </p:txBody>
      </p:sp>
      <p:sp>
        <p:nvSpPr>
          <p:cNvPr id="150531"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46</a:t>
            </a:fld>
            <a:endParaRPr lang="en-US" altLang="en-US" sz="1400">
              <a:solidFill>
                <a:srgbClr val="000066"/>
              </a:solidFill>
            </a:endParaRPr>
          </a:p>
        </p:txBody>
      </p:sp>
      <p:sp>
        <p:nvSpPr>
          <p:cNvPr id="150532" name="Rectangle 4"/>
          <p:cNvSpPr>
            <a:spLocks noChangeArrowheads="1"/>
          </p:cNvSpPr>
          <p:nvPr/>
        </p:nvSpPr>
        <p:spPr bwMode="auto">
          <a:xfrm>
            <a:off x="3100388" y="2702967"/>
            <a:ext cx="6227762" cy="769441"/>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Net Neutrality</a:t>
            </a:r>
          </a:p>
        </p:txBody>
      </p:sp>
      <p:sp>
        <p:nvSpPr>
          <p:cNvPr id="6" name="Text Box 5">
            <a:extLst>
              <a:ext uri="{FF2B5EF4-FFF2-40B4-BE49-F238E27FC236}">
                <a16:creationId xmlns:a16="http://schemas.microsoft.com/office/drawing/2014/main" id="{73FA4070-C497-0047-9C30-0F36DD1B3D65}"/>
              </a:ext>
            </a:extLst>
          </p:cNvPr>
          <p:cNvSpPr txBox="1">
            <a:spLocks noGrp="1" noChangeArrowheads="1"/>
          </p:cNvSpPr>
          <p:nvPr>
            <p:ph type="title"/>
          </p:nvPr>
        </p:nvSpPr>
        <p:spPr bwMode="auto">
          <a:xfrm>
            <a:off x="10022840" y="0"/>
            <a:ext cx="2169161"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Net Neutrality</a:t>
            </a:r>
          </a:p>
        </p:txBody>
      </p:sp>
    </p:spTree>
    <p:extLst>
      <p:ext uri="{BB962C8B-B14F-4D97-AF65-F5344CB8AC3E}">
        <p14:creationId xmlns:p14="http://schemas.microsoft.com/office/powerpoint/2010/main" val="8452818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34AB3DD-AFB7-473B-8368-C50CD4274F32}" type="datetime4">
              <a:rPr lang="en-US"/>
              <a:pPr>
                <a:defRPr/>
              </a:pPr>
              <a:t>October 18, 2023</a:t>
            </a:fld>
            <a:endParaRPr lang="en-US" altLang="en-US">
              <a:solidFill>
                <a:schemeClr val="bg2"/>
              </a:solidFill>
            </a:endParaRPr>
          </a:p>
        </p:txBody>
      </p:sp>
      <p:sp>
        <p:nvSpPr>
          <p:cNvPr id="15667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0406A73-CE76-4E46-B1F1-72FFF594ACBD}" type="slidenum">
              <a:rPr lang="en-US" altLang="en-US" sz="1400">
                <a:solidFill>
                  <a:srgbClr val="000066"/>
                </a:solidFill>
                <a:latin typeface="Arial" panose="020B0604020202020204" pitchFamily="34" charset="0"/>
              </a:rPr>
              <a:pPr/>
              <a:t>47</a:t>
            </a:fld>
            <a:endParaRPr lang="en-US" altLang="en-US" sz="1400">
              <a:solidFill>
                <a:srgbClr val="000066"/>
              </a:solidFill>
              <a:latin typeface="Arial" panose="020B0604020202020204" pitchFamily="34" charset="0"/>
            </a:endParaRPr>
          </a:p>
        </p:txBody>
      </p:sp>
      <p:pic>
        <p:nvPicPr>
          <p:cNvPr id="15667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8994" y="964223"/>
            <a:ext cx="10694012" cy="4929553"/>
          </a:xfrm>
          <a:prstGeom prst="rect">
            <a:avLst/>
          </a:prstGeom>
          <a:noFill/>
          <a:ln w="63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5">
            <a:extLst>
              <a:ext uri="{FF2B5EF4-FFF2-40B4-BE49-F238E27FC236}">
                <a16:creationId xmlns:a16="http://schemas.microsoft.com/office/drawing/2014/main" id="{F5B16683-F43B-C743-9568-AFD52D6CE194}"/>
              </a:ext>
            </a:extLst>
          </p:cNvPr>
          <p:cNvSpPr txBox="1">
            <a:spLocks noGrp="1" noChangeArrowheads="1"/>
          </p:cNvSpPr>
          <p:nvPr>
            <p:ph type="title"/>
          </p:nvPr>
        </p:nvSpPr>
        <p:spPr bwMode="auto">
          <a:xfrm>
            <a:off x="7332785" y="0"/>
            <a:ext cx="4859215"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Comcast Acceptable Use Policy</a:t>
            </a:r>
          </a:p>
        </p:txBody>
      </p:sp>
    </p:spTree>
    <p:extLst>
      <p:ext uri="{BB962C8B-B14F-4D97-AF65-F5344CB8AC3E}">
        <p14:creationId xmlns:p14="http://schemas.microsoft.com/office/powerpoint/2010/main" val="13266863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D557223-045D-4ED3-8C0F-A83F82CB5B60}" type="datetime4">
              <a:rPr lang="en-US"/>
              <a:pPr>
                <a:defRPr/>
              </a:pPr>
              <a:t>October 18, 2023</a:t>
            </a:fld>
            <a:endParaRPr lang="en-US" altLang="en-US">
              <a:solidFill>
                <a:schemeClr val="bg2"/>
              </a:solidFill>
            </a:endParaRPr>
          </a:p>
        </p:txBody>
      </p:sp>
      <p:sp>
        <p:nvSpPr>
          <p:cNvPr id="15769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3D6EF38-5CBE-49B2-9D62-3C9DE81CDA75}" type="slidenum">
              <a:rPr lang="en-US" altLang="en-US" sz="1400">
                <a:solidFill>
                  <a:srgbClr val="000066"/>
                </a:solidFill>
                <a:latin typeface="Arial" panose="020B0604020202020204" pitchFamily="34" charset="0"/>
              </a:rPr>
              <a:pPr/>
              <a:t>48</a:t>
            </a:fld>
            <a:endParaRPr lang="en-US" altLang="en-US" sz="1400">
              <a:solidFill>
                <a:srgbClr val="000066"/>
              </a:solidFill>
              <a:latin typeface="Arial" panose="020B0604020202020204" pitchFamily="34" charset="0"/>
            </a:endParaRPr>
          </a:p>
        </p:txBody>
      </p:sp>
      <p:grpSp>
        <p:nvGrpSpPr>
          <p:cNvPr id="157700" name="Group 6"/>
          <p:cNvGrpSpPr>
            <a:grpSpLocks noChangeAspect="1"/>
          </p:cNvGrpSpPr>
          <p:nvPr/>
        </p:nvGrpSpPr>
        <p:grpSpPr bwMode="auto">
          <a:xfrm>
            <a:off x="730494" y="621100"/>
            <a:ext cx="10731011" cy="5615800"/>
            <a:chOff x="2106957" y="814838"/>
            <a:chExt cx="8996658" cy="4708182"/>
          </a:xfrm>
        </p:grpSpPr>
        <p:pic>
          <p:nvPicPr>
            <p:cNvPr id="15770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6957" y="814838"/>
              <a:ext cx="5337001" cy="621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7703"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06957" y="1450905"/>
              <a:ext cx="8996658" cy="407211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
        <p:nvSpPr>
          <p:cNvPr id="9" name="Text Box 5"/>
          <p:cNvSpPr txBox="1">
            <a:spLocks noChangeArrowheads="1"/>
          </p:cNvSpPr>
          <p:nvPr/>
        </p:nvSpPr>
        <p:spPr bwMode="auto">
          <a:xfrm>
            <a:off x="6499108" y="6488668"/>
            <a:ext cx="5696183"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XFINITY (Comcast) Acceptable Use Policy for Internet</a:t>
            </a:r>
          </a:p>
        </p:txBody>
      </p:sp>
      <p:sp>
        <p:nvSpPr>
          <p:cNvPr id="10" name="Text Box 5">
            <a:extLst>
              <a:ext uri="{FF2B5EF4-FFF2-40B4-BE49-F238E27FC236}">
                <a16:creationId xmlns:a16="http://schemas.microsoft.com/office/drawing/2014/main" id="{1AD081A0-27A7-1C42-9DEC-E740AFC127B9}"/>
              </a:ext>
            </a:extLst>
          </p:cNvPr>
          <p:cNvSpPr txBox="1">
            <a:spLocks noGrp="1" noChangeArrowheads="1"/>
          </p:cNvSpPr>
          <p:nvPr>
            <p:ph type="title"/>
          </p:nvPr>
        </p:nvSpPr>
        <p:spPr bwMode="auto">
          <a:xfrm>
            <a:off x="9609992" y="0"/>
            <a:ext cx="2582008"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Prohibited Uses</a:t>
            </a:r>
          </a:p>
        </p:txBody>
      </p:sp>
    </p:spTree>
    <p:extLst>
      <p:ext uri="{BB962C8B-B14F-4D97-AF65-F5344CB8AC3E}">
        <p14:creationId xmlns:p14="http://schemas.microsoft.com/office/powerpoint/2010/main" val="4229559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940D2AB-74EF-4125-9F52-FFE9B8827107}" type="datetime4">
              <a:rPr lang="en-US"/>
              <a:pPr>
                <a:defRPr/>
              </a:pPr>
              <a:t>October 18, 2023</a:t>
            </a:fld>
            <a:endParaRPr lang="en-US" altLang="en-US">
              <a:solidFill>
                <a:schemeClr val="bg2"/>
              </a:solidFill>
            </a:endParaRPr>
          </a:p>
        </p:txBody>
      </p:sp>
      <p:sp>
        <p:nvSpPr>
          <p:cNvPr id="15872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B441C7D-09B5-439E-B183-57898A0E493D}" type="slidenum">
              <a:rPr lang="en-US" altLang="en-US" sz="1400">
                <a:solidFill>
                  <a:srgbClr val="000066"/>
                </a:solidFill>
                <a:latin typeface="Arial" panose="020B0604020202020204" pitchFamily="34" charset="0"/>
              </a:rPr>
              <a:pPr/>
              <a:t>49</a:t>
            </a:fld>
            <a:endParaRPr lang="en-US" altLang="en-US" sz="1400">
              <a:solidFill>
                <a:srgbClr val="000066"/>
              </a:solidFill>
              <a:latin typeface="Arial" panose="020B0604020202020204" pitchFamily="34" charset="0"/>
            </a:endParaRPr>
          </a:p>
        </p:txBody>
      </p:sp>
      <p:pic>
        <p:nvPicPr>
          <p:cNvPr id="15872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880" y="1304885"/>
            <a:ext cx="11050239" cy="424823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6453554" y="6488668"/>
            <a:ext cx="5738446"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XFINITY (Comcast) Acceptable Use Policy for Internet</a:t>
            </a:r>
          </a:p>
        </p:txBody>
      </p:sp>
      <p:sp>
        <p:nvSpPr>
          <p:cNvPr id="8" name="Text Box 5">
            <a:extLst>
              <a:ext uri="{FF2B5EF4-FFF2-40B4-BE49-F238E27FC236}">
                <a16:creationId xmlns:a16="http://schemas.microsoft.com/office/drawing/2014/main" id="{84EBBF6A-54D3-9E4C-8532-55D73BEE44F6}"/>
              </a:ext>
            </a:extLst>
          </p:cNvPr>
          <p:cNvSpPr txBox="1">
            <a:spLocks noGrp="1" noChangeArrowheads="1"/>
          </p:cNvSpPr>
          <p:nvPr>
            <p:ph type="title"/>
          </p:nvPr>
        </p:nvSpPr>
        <p:spPr bwMode="auto">
          <a:xfrm>
            <a:off x="8849459" y="0"/>
            <a:ext cx="3342542"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More Prohibited Uses</a:t>
            </a:r>
          </a:p>
        </p:txBody>
      </p:sp>
    </p:spTree>
    <p:extLst>
      <p:ext uri="{BB962C8B-B14F-4D97-AF65-F5344CB8AC3E}">
        <p14:creationId xmlns:p14="http://schemas.microsoft.com/office/powerpoint/2010/main" val="2481966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7D4DB90A-D140-4AFD-8C3C-3866765C6E43}" type="datetime4">
              <a:rPr lang="en-US"/>
              <a:pPr>
                <a:defRPr/>
              </a:pPr>
              <a:t>October 18, 2023</a:t>
            </a:fld>
            <a:endParaRPr lang="en-US" altLang="en-US">
              <a:solidFill>
                <a:schemeClr val="bg2"/>
              </a:solidFill>
            </a:endParaRPr>
          </a:p>
        </p:txBody>
      </p:sp>
      <p:sp>
        <p:nvSpPr>
          <p:cNvPr id="64515"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5</a:t>
            </a:fld>
            <a:endParaRPr lang="en-US" altLang="en-US" sz="1400">
              <a:solidFill>
                <a:srgbClr val="000066"/>
              </a:solidFill>
            </a:endParaRPr>
          </a:p>
        </p:txBody>
      </p:sp>
      <p:sp>
        <p:nvSpPr>
          <p:cNvPr id="64516" name="Rectangle 2"/>
          <p:cNvSpPr>
            <a:spLocks noGrp="1" noChangeArrowheads="1"/>
          </p:cNvSpPr>
          <p:nvPr>
            <p:ph type="title"/>
          </p:nvPr>
        </p:nvSpPr>
        <p:spPr/>
        <p:txBody>
          <a:bodyPr/>
          <a:lstStyle/>
          <a:p>
            <a:r>
              <a:rPr lang="en-US" altLang="en-US" dirty="0"/>
              <a:t>Ramsey Pricing</a:t>
            </a:r>
          </a:p>
        </p:txBody>
      </p:sp>
      <p:sp>
        <p:nvSpPr>
          <p:cNvPr id="64517" name="Rectangle 3"/>
          <p:cNvSpPr>
            <a:spLocks noGrp="1" noChangeArrowheads="1"/>
          </p:cNvSpPr>
          <p:nvPr>
            <p:ph type="body" idx="1"/>
          </p:nvPr>
        </p:nvSpPr>
        <p:spPr/>
        <p:txBody>
          <a:bodyPr/>
          <a:lstStyle/>
          <a:p>
            <a:r>
              <a:rPr lang="en-US" altLang="en-US" dirty="0">
                <a:cs typeface="Times New Roman" panose="02020603050405020304" pitchFamily="18" charset="0"/>
              </a:rPr>
              <a:t>Hit the Inelastic</a:t>
            </a:r>
          </a:p>
          <a:p>
            <a:pPr lvl="1"/>
            <a:r>
              <a:rPr lang="en-US" altLang="en-US" dirty="0">
                <a:cs typeface="Times New Roman" panose="02020603050405020304" pitchFamily="18" charset="0"/>
              </a:rPr>
              <a:t>The basic intuition behind the results is that you lose less social welfare by trying to recover the fixed costs from the relatively inelastic market.</a:t>
            </a:r>
            <a:endParaRPr lang="en-US" altLang="en-US" dirty="0"/>
          </a:p>
        </p:txBody>
      </p:sp>
    </p:spTree>
    <p:extLst>
      <p:ext uri="{BB962C8B-B14F-4D97-AF65-F5344CB8AC3E}">
        <p14:creationId xmlns:p14="http://schemas.microsoft.com/office/powerpoint/2010/main" val="3346987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A7A870C-B5E7-434B-8703-EB67ACAF8B2C}" type="datetime4">
              <a:rPr lang="en-US"/>
              <a:pPr>
                <a:defRPr/>
              </a:pPr>
              <a:t>October 18, 2023</a:t>
            </a:fld>
            <a:endParaRPr lang="en-US" altLang="en-US">
              <a:solidFill>
                <a:schemeClr val="bg2"/>
              </a:solidFill>
            </a:endParaRPr>
          </a:p>
        </p:txBody>
      </p:sp>
      <p:sp>
        <p:nvSpPr>
          <p:cNvPr id="16077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EECB3725-1A5A-4C20-94F1-4683C4BD079C}" type="slidenum">
              <a:rPr lang="en-US" altLang="en-US" sz="1400">
                <a:solidFill>
                  <a:srgbClr val="000066"/>
                </a:solidFill>
                <a:latin typeface="Arial" panose="020B0604020202020204" pitchFamily="34" charset="0"/>
              </a:rPr>
              <a:pPr/>
              <a:t>50</a:t>
            </a:fld>
            <a:endParaRPr lang="en-US" altLang="en-US" sz="1400">
              <a:solidFill>
                <a:srgbClr val="000066"/>
              </a:solidFill>
              <a:latin typeface="Arial" panose="020B0604020202020204" pitchFamily="34" charset="0"/>
            </a:endParaRPr>
          </a:p>
        </p:txBody>
      </p:sp>
      <p:pic>
        <p:nvPicPr>
          <p:cNvPr id="16077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130" y="824667"/>
            <a:ext cx="11091740" cy="5208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6348046" y="6485385"/>
            <a:ext cx="5843954"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XFINITY (Comcast) Acceptable Use Policy for Internet</a:t>
            </a:r>
          </a:p>
        </p:txBody>
      </p:sp>
      <p:sp>
        <p:nvSpPr>
          <p:cNvPr id="7" name="Text Box 5">
            <a:extLst>
              <a:ext uri="{FF2B5EF4-FFF2-40B4-BE49-F238E27FC236}">
                <a16:creationId xmlns:a16="http://schemas.microsoft.com/office/drawing/2014/main" id="{8BFA18D6-B34E-FB46-B414-5AE8FFEF6F57}"/>
              </a:ext>
            </a:extLst>
          </p:cNvPr>
          <p:cNvSpPr txBox="1">
            <a:spLocks noGrp="1" noChangeArrowheads="1"/>
          </p:cNvSpPr>
          <p:nvPr>
            <p:ph type="title"/>
          </p:nvPr>
        </p:nvSpPr>
        <p:spPr bwMode="auto">
          <a:xfrm>
            <a:off x="8963758" y="3283"/>
            <a:ext cx="3228243"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Network Use Limits</a:t>
            </a:r>
          </a:p>
        </p:txBody>
      </p:sp>
    </p:spTree>
    <p:extLst>
      <p:ext uri="{BB962C8B-B14F-4D97-AF65-F5344CB8AC3E}">
        <p14:creationId xmlns:p14="http://schemas.microsoft.com/office/powerpoint/2010/main" val="1608792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B3EE997-3A48-4F27-9889-C7BB3A8B30C8}" type="datetime4">
              <a:rPr lang="en-US"/>
              <a:pPr>
                <a:defRPr/>
              </a:pPr>
              <a:t>October 18, 2023</a:t>
            </a:fld>
            <a:endParaRPr lang="en-US" altLang="en-US">
              <a:solidFill>
                <a:schemeClr val="bg2"/>
              </a:solidFill>
            </a:endParaRPr>
          </a:p>
        </p:txBody>
      </p:sp>
      <p:sp>
        <p:nvSpPr>
          <p:cNvPr id="1617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C7E65A9-6275-4038-8328-0E0DED6393CE}" type="slidenum">
              <a:rPr lang="en-US" altLang="en-US" sz="1400">
                <a:solidFill>
                  <a:srgbClr val="000066"/>
                </a:solidFill>
                <a:latin typeface="Arial" panose="020B0604020202020204" pitchFamily="34" charset="0"/>
              </a:rPr>
              <a:pPr/>
              <a:t>51</a:t>
            </a:fld>
            <a:endParaRPr lang="en-US" altLang="en-US" sz="1400">
              <a:solidFill>
                <a:srgbClr val="000066"/>
              </a:solidFill>
              <a:latin typeface="Arial" panose="020B0604020202020204" pitchFamily="34" charset="0"/>
            </a:endParaRPr>
          </a:p>
        </p:txBody>
      </p:sp>
      <p:pic>
        <p:nvPicPr>
          <p:cNvPr id="16179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492" y="896815"/>
            <a:ext cx="11133016" cy="50643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6418385" y="6488668"/>
            <a:ext cx="5773615"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XFINITY (Comcast) Acceptable Use Policy for Internet</a:t>
            </a:r>
          </a:p>
        </p:txBody>
      </p:sp>
      <p:sp>
        <p:nvSpPr>
          <p:cNvPr id="8" name="Text Box 5">
            <a:extLst>
              <a:ext uri="{FF2B5EF4-FFF2-40B4-BE49-F238E27FC236}">
                <a16:creationId xmlns:a16="http://schemas.microsoft.com/office/drawing/2014/main" id="{F2515FC6-7A4E-EA4E-92C7-C3B2E421593F}"/>
              </a:ext>
            </a:extLst>
          </p:cNvPr>
          <p:cNvSpPr txBox="1">
            <a:spLocks noGrp="1" noChangeArrowheads="1"/>
          </p:cNvSpPr>
          <p:nvPr>
            <p:ph type="title"/>
          </p:nvPr>
        </p:nvSpPr>
        <p:spPr bwMode="auto">
          <a:xfrm>
            <a:off x="5816112" y="0"/>
            <a:ext cx="6375889"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Comcast Reserves Right to Block Content</a:t>
            </a:r>
          </a:p>
        </p:txBody>
      </p:sp>
    </p:spTree>
    <p:extLst>
      <p:ext uri="{BB962C8B-B14F-4D97-AF65-F5344CB8AC3E}">
        <p14:creationId xmlns:p14="http://schemas.microsoft.com/office/powerpoint/2010/main" val="3236809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7E85840-BD12-4B56-9548-DEDB80E587AF}" type="datetime4">
              <a:rPr lang="en-US"/>
              <a:pPr>
                <a:defRPr/>
              </a:pPr>
              <a:t>October 18, 2023</a:t>
            </a:fld>
            <a:endParaRPr lang="en-US" altLang="en-US">
              <a:solidFill>
                <a:schemeClr val="bg2"/>
              </a:solidFill>
            </a:endParaRPr>
          </a:p>
        </p:txBody>
      </p:sp>
      <p:sp>
        <p:nvSpPr>
          <p:cNvPr id="16281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1BE9889-0953-4D33-B416-E2267379DD5C}" type="slidenum">
              <a:rPr lang="en-US" altLang="en-US" sz="1400">
                <a:solidFill>
                  <a:srgbClr val="000066"/>
                </a:solidFill>
                <a:latin typeface="Arial" panose="020B0604020202020204" pitchFamily="34" charset="0"/>
              </a:rPr>
              <a:pPr/>
              <a:t>52</a:t>
            </a:fld>
            <a:endParaRPr lang="en-US" altLang="en-US" sz="1400">
              <a:solidFill>
                <a:srgbClr val="000066"/>
              </a:solidFill>
              <a:latin typeface="Arial" panose="020B0604020202020204" pitchFamily="34" charset="0"/>
            </a:endParaRPr>
          </a:p>
        </p:txBody>
      </p:sp>
      <p:pic>
        <p:nvPicPr>
          <p:cNvPr id="16282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569" y="854604"/>
            <a:ext cx="11184862" cy="51487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6453554" y="6488668"/>
            <a:ext cx="5738446"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XFINITY (Comcast) Acceptable Use Policy for Internet</a:t>
            </a:r>
          </a:p>
        </p:txBody>
      </p:sp>
      <p:sp>
        <p:nvSpPr>
          <p:cNvPr id="8" name="Text Box 5">
            <a:extLst>
              <a:ext uri="{FF2B5EF4-FFF2-40B4-BE49-F238E27FC236}">
                <a16:creationId xmlns:a16="http://schemas.microsoft.com/office/drawing/2014/main" id="{358B4EE3-8261-3146-A5A4-85A451C28FE7}"/>
              </a:ext>
            </a:extLst>
          </p:cNvPr>
          <p:cNvSpPr txBox="1">
            <a:spLocks noGrp="1" noChangeArrowheads="1"/>
          </p:cNvSpPr>
          <p:nvPr>
            <p:ph type="title"/>
          </p:nvPr>
        </p:nvSpPr>
        <p:spPr bwMode="auto">
          <a:xfrm>
            <a:off x="7126165" y="0"/>
            <a:ext cx="5065835"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Manage Network for Benefit of All</a:t>
            </a:r>
          </a:p>
        </p:txBody>
      </p:sp>
    </p:spTree>
    <p:extLst>
      <p:ext uri="{BB962C8B-B14F-4D97-AF65-F5344CB8AC3E}">
        <p14:creationId xmlns:p14="http://schemas.microsoft.com/office/powerpoint/2010/main" val="1118774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817F7C4-94FA-4E71-8449-6313118339A4}" type="datetime4">
              <a:rPr lang="en-US"/>
              <a:pPr>
                <a:defRPr/>
              </a:pPr>
              <a:t>October 18, 2023</a:t>
            </a:fld>
            <a:endParaRPr lang="en-US" altLang="en-US">
              <a:solidFill>
                <a:schemeClr val="bg2"/>
              </a:solidFill>
            </a:endParaRPr>
          </a:p>
        </p:txBody>
      </p:sp>
      <p:sp>
        <p:nvSpPr>
          <p:cNvPr id="163843" name="Slide Number Placeholder 3"/>
          <p:cNvSpPr>
            <a:spLocks noGrp="1"/>
          </p:cNvSpPr>
          <p:nvPr>
            <p:ph type="sldNum" sz="quarter" idx="12"/>
          </p:nvPr>
        </p:nvSpPr>
        <p:spPr>
          <a:xfrm>
            <a:off x="9398000" y="6248400"/>
            <a:ext cx="2540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FDA5B656-4B4E-42AD-9C72-DD24826028CB}" type="slidenum">
              <a:rPr lang="en-US" altLang="en-US" sz="1400">
                <a:solidFill>
                  <a:srgbClr val="000066"/>
                </a:solidFill>
                <a:latin typeface="Arial" panose="020B0604020202020204" pitchFamily="34" charset="0"/>
              </a:rPr>
              <a:pPr/>
              <a:t>53</a:t>
            </a:fld>
            <a:endParaRPr lang="en-US" altLang="en-US" sz="1400">
              <a:solidFill>
                <a:srgbClr val="000066"/>
              </a:solidFill>
              <a:latin typeface="Arial" panose="020B0604020202020204" pitchFamily="34" charset="0"/>
            </a:endParaRPr>
          </a:p>
        </p:txBody>
      </p:sp>
      <p:pic>
        <p:nvPicPr>
          <p:cNvPr id="16384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130" y="1633064"/>
            <a:ext cx="10789739" cy="35918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6435969" y="6488668"/>
            <a:ext cx="5756031"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XFINITY (Comcast) Acceptable Use Policy for Internet</a:t>
            </a:r>
          </a:p>
        </p:txBody>
      </p:sp>
      <p:sp>
        <p:nvSpPr>
          <p:cNvPr id="7" name="Text Box 5">
            <a:extLst>
              <a:ext uri="{FF2B5EF4-FFF2-40B4-BE49-F238E27FC236}">
                <a16:creationId xmlns:a16="http://schemas.microsoft.com/office/drawing/2014/main" id="{A0DA52D1-A723-7C45-BE45-33B07F093E47}"/>
              </a:ext>
            </a:extLst>
          </p:cNvPr>
          <p:cNvSpPr txBox="1">
            <a:spLocks noGrp="1" noChangeArrowheads="1"/>
          </p:cNvSpPr>
          <p:nvPr>
            <p:ph type="title"/>
          </p:nvPr>
        </p:nvSpPr>
        <p:spPr bwMode="auto">
          <a:xfrm>
            <a:off x="9890897" y="0"/>
            <a:ext cx="2301103"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All ISPs Do It</a:t>
            </a:r>
          </a:p>
        </p:txBody>
      </p:sp>
    </p:spTree>
    <p:extLst>
      <p:ext uri="{BB962C8B-B14F-4D97-AF65-F5344CB8AC3E}">
        <p14:creationId xmlns:p14="http://schemas.microsoft.com/office/powerpoint/2010/main" val="31336794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6DE9ABB-525D-4911-AD2C-E0573E5E8B2A}" type="datetime4">
              <a:rPr lang="en-US"/>
              <a:pPr>
                <a:defRPr/>
              </a:pPr>
              <a:t>October 18, 2023</a:t>
            </a:fld>
            <a:endParaRPr lang="en-US" altLang="en-US">
              <a:solidFill>
                <a:schemeClr val="bg2"/>
              </a:solidFill>
            </a:endParaRPr>
          </a:p>
        </p:txBody>
      </p:sp>
      <p:sp>
        <p:nvSpPr>
          <p:cNvPr id="16486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978AB5A-01EC-41A1-A387-72776D43CEB2}" type="slidenum">
              <a:rPr lang="en-US" altLang="en-US" sz="1400">
                <a:solidFill>
                  <a:srgbClr val="000066"/>
                </a:solidFill>
                <a:latin typeface="Arial" panose="020B0604020202020204" pitchFamily="34" charset="0"/>
              </a:rPr>
              <a:pPr/>
              <a:t>54</a:t>
            </a:fld>
            <a:endParaRPr lang="en-US" altLang="en-US" sz="1400">
              <a:solidFill>
                <a:srgbClr val="000066"/>
              </a:solidFill>
              <a:latin typeface="Arial" panose="020B0604020202020204" pitchFamily="34" charset="0"/>
            </a:endParaRPr>
          </a:p>
        </p:txBody>
      </p:sp>
      <p:pic>
        <p:nvPicPr>
          <p:cNvPr id="16486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071929"/>
            <a:ext cx="11380457" cy="47141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6453554" y="6477000"/>
            <a:ext cx="5738446" cy="369332"/>
          </a:xfrm>
          <a:prstGeom prst="rect">
            <a:avLst/>
          </a:prstGeom>
          <a:solidFill>
            <a:srgbClr val="000000">
              <a:alpha val="10196"/>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XFINITY (Comcast) Acceptable Use Policy for Internet</a:t>
            </a:r>
          </a:p>
        </p:txBody>
      </p:sp>
      <p:sp>
        <p:nvSpPr>
          <p:cNvPr id="8" name="Text Box 5">
            <a:extLst>
              <a:ext uri="{FF2B5EF4-FFF2-40B4-BE49-F238E27FC236}">
                <a16:creationId xmlns:a16="http://schemas.microsoft.com/office/drawing/2014/main" id="{8A25FFD5-9573-E74E-877F-F033CBB72AE4}"/>
              </a:ext>
            </a:extLst>
          </p:cNvPr>
          <p:cNvSpPr txBox="1">
            <a:spLocks noGrp="1" noChangeArrowheads="1"/>
          </p:cNvSpPr>
          <p:nvPr>
            <p:ph type="title"/>
          </p:nvPr>
        </p:nvSpPr>
        <p:spPr bwMode="auto">
          <a:xfrm>
            <a:off x="7099788" y="0"/>
            <a:ext cx="5092212"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Lots of Tools Including Throttling</a:t>
            </a:r>
          </a:p>
        </p:txBody>
      </p:sp>
    </p:spTree>
    <p:extLst>
      <p:ext uri="{BB962C8B-B14F-4D97-AF65-F5344CB8AC3E}">
        <p14:creationId xmlns:p14="http://schemas.microsoft.com/office/powerpoint/2010/main" val="9223715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135B03ED-1253-4C3B-90E7-ED9074D4701B}" type="slidenum">
              <a:rPr lang="en-US" altLang="en-US" sz="1400">
                <a:solidFill>
                  <a:srgbClr val="000066"/>
                </a:solidFill>
                <a:latin typeface="Arial" panose="020B0604020202020204" pitchFamily="34" charset="0"/>
              </a:rPr>
              <a:pPr/>
              <a:t>55</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8528538" y="6488668"/>
            <a:ext cx="3663462" cy="369332"/>
          </a:xfrm>
          <a:prstGeom prst="rect">
            <a:avLst/>
          </a:prstGeom>
          <a:solidFill>
            <a:srgbClr val="000000">
              <a:alpha val="10000"/>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FCC Comcast Order (1 Aug 2008)</a:t>
            </a:r>
          </a:p>
        </p:txBody>
      </p:sp>
      <p:sp>
        <p:nvSpPr>
          <p:cNvPr id="7" name="Text Box 5">
            <a:extLst>
              <a:ext uri="{FF2B5EF4-FFF2-40B4-BE49-F238E27FC236}">
                <a16:creationId xmlns:a16="http://schemas.microsoft.com/office/drawing/2014/main" id="{7D1746E5-18DD-E24E-AD2F-AB7A5B70EF5B}"/>
              </a:ext>
            </a:extLst>
          </p:cNvPr>
          <p:cNvSpPr txBox="1">
            <a:spLocks noGrp="1" noChangeArrowheads="1"/>
          </p:cNvSpPr>
          <p:nvPr>
            <p:ph type="title"/>
          </p:nvPr>
        </p:nvSpPr>
        <p:spPr bwMode="auto">
          <a:xfrm>
            <a:off x="5684520" y="0"/>
            <a:ext cx="650748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Aug 2008: FCC Order re Comcast Practices</a:t>
            </a:r>
          </a:p>
        </p:txBody>
      </p:sp>
      <p:pic>
        <p:nvPicPr>
          <p:cNvPr id="3" name="Picture 2"/>
          <p:cNvPicPr>
            <a:picLocks noChangeAspect="1"/>
          </p:cNvPicPr>
          <p:nvPr/>
        </p:nvPicPr>
        <p:blipFill>
          <a:blip r:embed="rId3"/>
          <a:stretch>
            <a:fillRect/>
          </a:stretch>
        </p:blipFill>
        <p:spPr>
          <a:xfrm>
            <a:off x="212097" y="231153"/>
            <a:ext cx="4794866" cy="6383007"/>
          </a:xfrm>
          <a:prstGeom prst="rect">
            <a:avLst/>
          </a:prstGeom>
          <a:ln w="6350">
            <a:solidFill>
              <a:schemeClr val="tx1"/>
            </a:solidFill>
          </a:ln>
        </p:spPr>
      </p:pic>
      <p:pic>
        <p:nvPicPr>
          <p:cNvPr id="4" name="Picture 3"/>
          <p:cNvPicPr>
            <a:picLocks noChangeAspect="1"/>
          </p:cNvPicPr>
          <p:nvPr/>
        </p:nvPicPr>
        <p:blipFill>
          <a:blip r:embed="rId4"/>
          <a:stretch>
            <a:fillRect/>
          </a:stretch>
        </p:blipFill>
        <p:spPr>
          <a:xfrm>
            <a:off x="1499026" y="1659429"/>
            <a:ext cx="9651548" cy="4291037"/>
          </a:xfrm>
          <a:prstGeom prst="rect">
            <a:avLst/>
          </a:prstGeom>
          <a:ln w="6350">
            <a:solidFill>
              <a:schemeClr val="tx1"/>
            </a:solidFill>
          </a:ln>
        </p:spPr>
      </p:pic>
      <p:sp>
        <p:nvSpPr>
          <p:cNvPr id="9" name="Rectangle 8"/>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82674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0D6AB02-5136-44AF-B936-FA5D8A19896F}" type="datetime4">
              <a:rPr lang="en-US"/>
              <a:pPr>
                <a:defRPr/>
              </a:pPr>
              <a:t>October 18, 2023</a:t>
            </a:fld>
            <a:endParaRPr lang="en-US" altLang="en-US">
              <a:solidFill>
                <a:schemeClr val="bg2"/>
              </a:solidFill>
            </a:endParaRPr>
          </a:p>
        </p:txBody>
      </p:sp>
      <p:sp>
        <p:nvSpPr>
          <p:cNvPr id="16998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8187D94-177B-43E2-BBB5-B2EEBE625BAD}" type="slidenum">
              <a:rPr lang="en-US" altLang="en-US" sz="1400">
                <a:solidFill>
                  <a:srgbClr val="000066"/>
                </a:solidFill>
                <a:latin typeface="Arial" panose="020B0604020202020204" pitchFamily="34" charset="0"/>
              </a:rPr>
              <a:pPr/>
              <a:t>56</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7396480" y="6488668"/>
            <a:ext cx="4795520" cy="369332"/>
          </a:xfrm>
          <a:prstGeom prst="rect">
            <a:avLst/>
          </a:prstGeom>
          <a:solidFill>
            <a:srgbClr val="000000">
              <a:alpha val="10000"/>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Comcast v. FCC, 600 F.3d 642 (CADC 2010)</a:t>
            </a:r>
          </a:p>
        </p:txBody>
      </p:sp>
      <p:sp>
        <p:nvSpPr>
          <p:cNvPr id="7" name="Text Box 5">
            <a:extLst>
              <a:ext uri="{FF2B5EF4-FFF2-40B4-BE49-F238E27FC236}">
                <a16:creationId xmlns:a16="http://schemas.microsoft.com/office/drawing/2014/main" id="{CF1F1619-2163-1044-8D83-8929905F822A}"/>
              </a:ext>
            </a:extLst>
          </p:cNvPr>
          <p:cNvSpPr txBox="1">
            <a:spLocks noGrp="1" noChangeArrowheads="1"/>
          </p:cNvSpPr>
          <p:nvPr>
            <p:ph type="title"/>
          </p:nvPr>
        </p:nvSpPr>
        <p:spPr bwMode="auto">
          <a:xfrm>
            <a:off x="9525000" y="0"/>
            <a:ext cx="266700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Comcast Appeal</a:t>
            </a:r>
          </a:p>
        </p:txBody>
      </p:sp>
      <p:pic>
        <p:nvPicPr>
          <p:cNvPr id="3" name="Picture 2"/>
          <p:cNvPicPr>
            <a:picLocks noChangeAspect="1"/>
          </p:cNvPicPr>
          <p:nvPr/>
        </p:nvPicPr>
        <p:blipFill>
          <a:blip r:embed="rId3"/>
          <a:stretch>
            <a:fillRect/>
          </a:stretch>
        </p:blipFill>
        <p:spPr>
          <a:xfrm>
            <a:off x="3608995" y="231153"/>
            <a:ext cx="4203988" cy="6073127"/>
          </a:xfrm>
          <a:prstGeom prst="rect">
            <a:avLst/>
          </a:prstGeom>
          <a:ln w="6350">
            <a:solidFill>
              <a:schemeClr val="tx1"/>
            </a:solidFill>
          </a:ln>
        </p:spPr>
      </p:pic>
    </p:spTree>
    <p:extLst>
      <p:ext uri="{BB962C8B-B14F-4D97-AF65-F5344CB8AC3E}">
        <p14:creationId xmlns:p14="http://schemas.microsoft.com/office/powerpoint/2010/main" val="38506210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CB1D439-6860-46D5-8F59-88124FEED4F4}" type="slidenum">
              <a:rPr lang="en-US" altLang="en-US" sz="1400">
                <a:solidFill>
                  <a:srgbClr val="000066"/>
                </a:solidFill>
                <a:latin typeface="Arial" panose="020B0604020202020204" pitchFamily="34" charset="0"/>
              </a:rPr>
              <a:pPr/>
              <a:t>57</a:t>
            </a:fld>
            <a:endParaRPr lang="en-US" altLang="en-US" sz="1400">
              <a:solidFill>
                <a:srgbClr val="000066"/>
              </a:solidFill>
              <a:latin typeface="Arial" panose="020B0604020202020204" pitchFamily="34" charset="0"/>
            </a:endParaRPr>
          </a:p>
        </p:txBody>
      </p:sp>
      <p:sp>
        <p:nvSpPr>
          <p:cNvPr id="8" name="Text Box 5"/>
          <p:cNvSpPr txBox="1">
            <a:spLocks noChangeArrowheads="1"/>
          </p:cNvSpPr>
          <p:nvPr/>
        </p:nvSpPr>
        <p:spPr bwMode="auto">
          <a:xfrm>
            <a:off x="7364057" y="6488668"/>
            <a:ext cx="4851156" cy="369332"/>
          </a:xfrm>
          <a:prstGeom prst="rect">
            <a:avLst/>
          </a:prstGeom>
          <a:solidFill>
            <a:srgbClr val="000000">
              <a:alpha val="10000"/>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Comcast v. FCC, 600 F.3d 642 (CADC 2010)</a:t>
            </a:r>
          </a:p>
        </p:txBody>
      </p:sp>
      <p:sp>
        <p:nvSpPr>
          <p:cNvPr id="9" name="Text Box 5">
            <a:extLst>
              <a:ext uri="{FF2B5EF4-FFF2-40B4-BE49-F238E27FC236}">
                <a16:creationId xmlns:a16="http://schemas.microsoft.com/office/drawing/2014/main" id="{359CBA99-22B2-4E40-99D3-42F2AF5DC15E}"/>
              </a:ext>
            </a:extLst>
          </p:cNvPr>
          <p:cNvSpPr txBox="1">
            <a:spLocks noGrp="1" noChangeArrowheads="1"/>
          </p:cNvSpPr>
          <p:nvPr>
            <p:ph type="title"/>
          </p:nvPr>
        </p:nvSpPr>
        <p:spPr bwMode="auto">
          <a:xfrm>
            <a:off x="8494143" y="0"/>
            <a:ext cx="3707382"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Scope of FCC Authority</a:t>
            </a:r>
          </a:p>
        </p:txBody>
      </p:sp>
      <p:pic>
        <p:nvPicPr>
          <p:cNvPr id="3" name="Picture 2"/>
          <p:cNvPicPr>
            <a:picLocks noChangeAspect="1"/>
          </p:cNvPicPr>
          <p:nvPr/>
        </p:nvPicPr>
        <p:blipFill>
          <a:blip r:embed="rId3"/>
          <a:stretch>
            <a:fillRect/>
          </a:stretch>
        </p:blipFill>
        <p:spPr>
          <a:xfrm>
            <a:off x="284047" y="231152"/>
            <a:ext cx="4237270" cy="6469685"/>
          </a:xfrm>
          <a:prstGeom prst="rect">
            <a:avLst/>
          </a:prstGeom>
          <a:ln w="6350">
            <a:solidFill>
              <a:schemeClr val="tx1"/>
            </a:solidFill>
          </a:ln>
        </p:spPr>
      </p:pic>
      <p:grpSp>
        <p:nvGrpSpPr>
          <p:cNvPr id="6" name="Group 5"/>
          <p:cNvGrpSpPr>
            <a:grpSpLocks noChangeAspect="1"/>
          </p:cNvGrpSpPr>
          <p:nvPr/>
        </p:nvGrpSpPr>
        <p:grpSpPr>
          <a:xfrm>
            <a:off x="2804117" y="1052397"/>
            <a:ext cx="6753621" cy="5075869"/>
            <a:chOff x="4700588" y="2882166"/>
            <a:chExt cx="2846662" cy="2139487"/>
          </a:xfrm>
        </p:grpSpPr>
        <p:pic>
          <p:nvPicPr>
            <p:cNvPr id="4" name="Picture 3"/>
            <p:cNvPicPr>
              <a:picLocks noChangeAspect="1"/>
            </p:cNvPicPr>
            <p:nvPr/>
          </p:nvPicPr>
          <p:blipFill rotWithShape="1">
            <a:blip r:embed="rId4"/>
            <a:srcRect l="1924"/>
            <a:stretch/>
          </p:blipFill>
          <p:spPr>
            <a:xfrm>
              <a:off x="4700588" y="2882166"/>
              <a:ext cx="2846662" cy="1093667"/>
            </a:xfrm>
            <a:prstGeom prst="rect">
              <a:avLst/>
            </a:prstGeom>
            <a:ln w="6350">
              <a:solidFill>
                <a:schemeClr val="tx1"/>
              </a:solidFill>
            </a:ln>
          </p:spPr>
        </p:pic>
        <p:pic>
          <p:nvPicPr>
            <p:cNvPr id="5" name="Picture 4"/>
            <p:cNvPicPr>
              <a:picLocks noChangeAspect="1"/>
            </p:cNvPicPr>
            <p:nvPr/>
          </p:nvPicPr>
          <p:blipFill>
            <a:blip r:embed="rId5"/>
            <a:stretch>
              <a:fillRect/>
            </a:stretch>
          </p:blipFill>
          <p:spPr>
            <a:xfrm>
              <a:off x="4712250" y="3922320"/>
              <a:ext cx="2835000" cy="1099333"/>
            </a:xfrm>
            <a:prstGeom prst="rect">
              <a:avLst/>
            </a:prstGeom>
            <a:ln w="6350">
              <a:solidFill>
                <a:schemeClr val="tx1"/>
              </a:solidFill>
            </a:ln>
          </p:spPr>
        </p:pic>
      </p:grpSp>
      <p:sp>
        <p:nvSpPr>
          <p:cNvPr id="13" name="Rectangle 12"/>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82243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B2CBB3A-E079-4E14-A5C5-D4D191D84C44}" type="slidenum">
              <a:rPr lang="en-US" altLang="en-US" sz="1400">
                <a:solidFill>
                  <a:srgbClr val="000066"/>
                </a:solidFill>
                <a:latin typeface="Arial" panose="020B0604020202020204" pitchFamily="34" charset="0"/>
              </a:rPr>
              <a:pPr/>
              <a:t>58</a:t>
            </a:fld>
            <a:endParaRPr lang="en-US" altLang="en-US" sz="1400">
              <a:solidFill>
                <a:srgbClr val="000066"/>
              </a:solidFill>
              <a:latin typeface="Arial" panose="020B0604020202020204" pitchFamily="34" charset="0"/>
            </a:endParaRPr>
          </a:p>
        </p:txBody>
      </p:sp>
      <p:sp>
        <p:nvSpPr>
          <p:cNvPr id="6" name="Text Box 5"/>
          <p:cNvSpPr txBox="1">
            <a:spLocks noChangeArrowheads="1"/>
          </p:cNvSpPr>
          <p:nvPr/>
        </p:nvSpPr>
        <p:spPr bwMode="auto">
          <a:xfrm>
            <a:off x="7420708" y="6488668"/>
            <a:ext cx="4771292" cy="369332"/>
          </a:xfrm>
          <a:prstGeom prst="rect">
            <a:avLst/>
          </a:prstGeom>
          <a:solidFill>
            <a:srgbClr val="000000">
              <a:alpha val="10000"/>
            </a:srgbClr>
          </a:solidFill>
          <a:ln w="9525">
            <a:noFill/>
            <a:miter lim="800000"/>
            <a:headEnd/>
            <a:tailEnd/>
          </a:ln>
        </p:spPr>
        <p:txBody>
          <a:bodyPr wrap="square">
            <a:spAutoFit/>
          </a:bodyPr>
          <a:lstStyle/>
          <a:p>
            <a:pPr>
              <a:spcBef>
                <a:spcPct val="50000"/>
              </a:spcBef>
              <a:defRPr/>
            </a:pPr>
            <a:r>
              <a:rPr lang="en-US" sz="1800" dirty="0">
                <a:solidFill>
                  <a:schemeClr val="accent4">
                    <a:lumMod val="75000"/>
                    <a:lumOff val="25000"/>
                  </a:schemeClr>
                </a:solidFill>
                <a:latin typeface="+mn-lt"/>
                <a:cs typeface="Times New Roman" panose="02020603050405020304" pitchFamily="18" charset="0"/>
              </a:rPr>
              <a:t>Comcast v. FCC, 600 F.3d 642 (CADC 2010)</a:t>
            </a:r>
          </a:p>
        </p:txBody>
      </p:sp>
      <p:sp>
        <p:nvSpPr>
          <p:cNvPr id="7" name="Text Box 5">
            <a:extLst>
              <a:ext uri="{FF2B5EF4-FFF2-40B4-BE49-F238E27FC236}">
                <a16:creationId xmlns:a16="http://schemas.microsoft.com/office/drawing/2014/main" id="{586F4317-4776-744F-91E5-10C7C21D8688}"/>
              </a:ext>
            </a:extLst>
          </p:cNvPr>
          <p:cNvSpPr txBox="1">
            <a:spLocks noGrp="1" noChangeArrowheads="1"/>
          </p:cNvSpPr>
          <p:nvPr>
            <p:ph type="title"/>
          </p:nvPr>
        </p:nvSpPr>
        <p:spPr bwMode="auto">
          <a:xfrm>
            <a:off x="9347201" y="0"/>
            <a:ext cx="284480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No Authority Here</a:t>
            </a:r>
          </a:p>
        </p:txBody>
      </p:sp>
      <p:pic>
        <p:nvPicPr>
          <p:cNvPr id="3" name="Picture 2"/>
          <p:cNvPicPr>
            <a:picLocks noChangeAspect="1"/>
          </p:cNvPicPr>
          <p:nvPr/>
        </p:nvPicPr>
        <p:blipFill>
          <a:blip r:embed="rId3"/>
          <a:stretch>
            <a:fillRect/>
          </a:stretch>
        </p:blipFill>
        <p:spPr>
          <a:xfrm>
            <a:off x="320241" y="231153"/>
            <a:ext cx="4114725" cy="6469685"/>
          </a:xfrm>
          <a:prstGeom prst="rect">
            <a:avLst/>
          </a:prstGeom>
          <a:ln w="6350">
            <a:solidFill>
              <a:schemeClr val="tx1"/>
            </a:solidFill>
          </a:ln>
        </p:spPr>
      </p:pic>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4" name="Picture 3"/>
          <p:cNvPicPr>
            <a:picLocks noChangeAspect="1"/>
          </p:cNvPicPr>
          <p:nvPr/>
        </p:nvPicPr>
        <p:blipFill>
          <a:blip r:embed="rId4"/>
          <a:stretch>
            <a:fillRect/>
          </a:stretch>
        </p:blipFill>
        <p:spPr>
          <a:xfrm>
            <a:off x="2291429" y="1773123"/>
            <a:ext cx="7609141" cy="3774237"/>
          </a:xfrm>
          <a:prstGeom prst="rect">
            <a:avLst/>
          </a:prstGeom>
          <a:ln w="6350">
            <a:solidFill>
              <a:schemeClr val="tx1"/>
            </a:solidFill>
          </a:ln>
        </p:spPr>
      </p:pic>
    </p:spTree>
    <p:extLst>
      <p:ext uri="{BB962C8B-B14F-4D97-AF65-F5344CB8AC3E}">
        <p14:creationId xmlns:p14="http://schemas.microsoft.com/office/powerpoint/2010/main" val="103251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59</a:t>
            </a:fld>
            <a:endParaRPr lang="en-US" altLang="en-US" dirty="0"/>
          </a:p>
        </p:txBody>
      </p:sp>
      <p:pic>
        <p:nvPicPr>
          <p:cNvPr id="3" name="Picture 2"/>
          <p:cNvPicPr>
            <a:picLocks noChangeAspect="1"/>
          </p:cNvPicPr>
          <p:nvPr/>
        </p:nvPicPr>
        <p:blipFill>
          <a:blip r:embed="rId3"/>
          <a:stretch>
            <a:fillRect/>
          </a:stretch>
        </p:blipFill>
        <p:spPr>
          <a:xfrm>
            <a:off x="2736485" y="102870"/>
            <a:ext cx="4835890" cy="6691462"/>
          </a:xfrm>
          <a:prstGeom prst="rect">
            <a:avLst/>
          </a:prstGeom>
          <a:ln w="6350">
            <a:solidFill>
              <a:schemeClr val="tx1"/>
            </a:solidFill>
          </a:ln>
        </p:spPr>
      </p:pic>
      <p:sp>
        <p:nvSpPr>
          <p:cNvPr id="4" name="Text Box 5"/>
          <p:cNvSpPr txBox="1">
            <a:spLocks noChangeArrowheads="1"/>
          </p:cNvSpPr>
          <p:nvPr/>
        </p:nvSpPr>
        <p:spPr bwMode="auto">
          <a:xfrm>
            <a:off x="7889240" y="6488668"/>
            <a:ext cx="43027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Open Internet Order (12 Mar 2015)</a:t>
            </a:r>
          </a:p>
        </p:txBody>
      </p:sp>
      <p:sp>
        <p:nvSpPr>
          <p:cNvPr id="9" name="Text Box 5">
            <a:extLst>
              <a:ext uri="{FF2B5EF4-FFF2-40B4-BE49-F238E27FC236}">
                <a16:creationId xmlns:a16="http://schemas.microsoft.com/office/drawing/2014/main" id="{D41384CD-C3E5-E343-AD66-5C0571665061}"/>
              </a:ext>
            </a:extLst>
          </p:cNvPr>
          <p:cNvSpPr txBox="1">
            <a:spLocks noGrp="1" noChangeArrowheads="1"/>
          </p:cNvSpPr>
          <p:nvPr>
            <p:ph type="title"/>
          </p:nvPr>
        </p:nvSpPr>
        <p:spPr bwMode="auto">
          <a:xfrm>
            <a:off x="9098280" y="0"/>
            <a:ext cx="3093720"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400 Page Download</a:t>
            </a:r>
          </a:p>
        </p:txBody>
      </p:sp>
    </p:spTree>
    <p:extLst>
      <p:ext uri="{BB962C8B-B14F-4D97-AF65-F5344CB8AC3E}">
        <p14:creationId xmlns:p14="http://schemas.microsoft.com/office/powerpoint/2010/main" val="1329274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fld id="{C55571B6-115F-4990-8FC8-9458661574EC}" type="datetime4">
              <a:rPr lang="en-US"/>
              <a:pPr>
                <a:defRPr/>
              </a:pPr>
              <a:t>October 18, 2023</a:t>
            </a:fld>
            <a:endParaRPr lang="en-US" altLang="en-US">
              <a:solidFill>
                <a:schemeClr val="bg2"/>
              </a:solidFill>
            </a:endParaRPr>
          </a:p>
        </p:txBody>
      </p:sp>
      <p:sp>
        <p:nvSpPr>
          <p:cNvPr id="66563"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6</a:t>
            </a:fld>
            <a:endParaRPr lang="en-US" altLang="en-US" sz="1400">
              <a:solidFill>
                <a:srgbClr val="000066"/>
              </a:solidFill>
            </a:endParaRPr>
          </a:p>
        </p:txBody>
      </p:sp>
      <p:sp>
        <p:nvSpPr>
          <p:cNvPr id="66564" name="Rectangle 2"/>
          <p:cNvSpPr>
            <a:spLocks noGrp="1" noChangeArrowheads="1"/>
          </p:cNvSpPr>
          <p:nvPr>
            <p:ph type="title"/>
          </p:nvPr>
        </p:nvSpPr>
        <p:spPr/>
        <p:txBody>
          <a:bodyPr/>
          <a:lstStyle/>
          <a:p>
            <a:r>
              <a:rPr lang="en-US" altLang="en-US" dirty="0">
                <a:cs typeface="Times New Roman" panose="02020603050405020304" pitchFamily="18" charset="0"/>
              </a:rPr>
              <a:t>The Inverse Elasticity Rule</a:t>
            </a:r>
          </a:p>
        </p:txBody>
      </p:sp>
      <p:sp>
        <p:nvSpPr>
          <p:cNvPr id="66565" name="Rectangle 3"/>
          <p:cNvSpPr>
            <a:spLocks noGrp="1" noChangeArrowheads="1"/>
          </p:cNvSpPr>
          <p:nvPr>
            <p:ph type="body" idx="1"/>
          </p:nvPr>
        </p:nvSpPr>
        <p:spPr/>
        <p:txBody>
          <a:bodyPr/>
          <a:lstStyle/>
          <a:p>
            <a:r>
              <a:rPr lang="en-US" altLang="en-US" dirty="0">
                <a:cs typeface="Times New Roman" panose="02020603050405020304" pitchFamily="18" charset="0"/>
              </a:rPr>
              <a:t>General Ramsey Formula with Linear Demands</a:t>
            </a:r>
          </a:p>
          <a:p>
            <a:pPr lvl="1"/>
            <a:endParaRPr lang="en-US" altLang="en-US" dirty="0">
              <a:cs typeface="Times New Roman" panose="02020603050405020304" pitchFamily="18" charset="0"/>
            </a:endParaRPr>
          </a:p>
          <a:p>
            <a:pPr lvl="1"/>
            <a:endParaRPr lang="en-US" altLang="en-US" dirty="0">
              <a:cs typeface="Times New Roman" panose="02020603050405020304" pitchFamily="18" charset="0"/>
            </a:endParaRPr>
          </a:p>
          <a:p>
            <a:pPr lvl="1"/>
            <a:endParaRPr lang="en-US" altLang="en-US" dirty="0">
              <a:cs typeface="Times New Roman" panose="02020603050405020304" pitchFamily="18" charset="0"/>
            </a:endParaRPr>
          </a:p>
          <a:p>
            <a:pPr lvl="1"/>
            <a:r>
              <a:rPr lang="en-US" altLang="en-US" dirty="0">
                <a:cs typeface="Times New Roman" panose="02020603050405020304" pitchFamily="18" charset="0"/>
              </a:rPr>
              <a:t>Where </a:t>
            </a:r>
            <a:r>
              <a:rPr lang="en-US" altLang="en-US" dirty="0">
                <a:cs typeface="Times New Roman" panose="02020603050405020304" pitchFamily="18" charset="0"/>
                <a:sym typeface="Symbol" panose="05050102010706020507" pitchFamily="18" charset="2"/>
              </a:rPr>
              <a:t></a:t>
            </a:r>
            <a:r>
              <a:rPr lang="en-US" altLang="en-US" baseline="-25000" dirty="0" err="1">
                <a:cs typeface="Times New Roman" panose="02020603050405020304" pitchFamily="18" charset="0"/>
                <a:sym typeface="Symbol" panose="05050102010706020507" pitchFamily="18" charset="2"/>
              </a:rPr>
              <a:t>i</a:t>
            </a:r>
            <a:r>
              <a:rPr lang="en-US" altLang="en-US" dirty="0">
                <a:cs typeface="Times New Roman" panose="02020603050405020304" pitchFamily="18" charset="0"/>
                <a:sym typeface="Symbol" panose="05050102010706020507" pitchFamily="18" charset="2"/>
              </a:rPr>
              <a:t> is the elasticity of demand for market I</a:t>
            </a:r>
          </a:p>
        </p:txBody>
      </p:sp>
      <p:graphicFrame>
        <p:nvGraphicFramePr>
          <p:cNvPr id="66566" name="Object 4"/>
          <p:cNvGraphicFramePr>
            <a:graphicFrameLocks noChangeAspect="1"/>
          </p:cNvGraphicFramePr>
          <p:nvPr/>
        </p:nvGraphicFramePr>
        <p:xfrm>
          <a:off x="3505200" y="2819401"/>
          <a:ext cx="5181600" cy="1241425"/>
        </p:xfrm>
        <a:graphic>
          <a:graphicData uri="http://schemas.openxmlformats.org/presentationml/2006/ole">
            <mc:AlternateContent xmlns:mc="http://schemas.openxmlformats.org/markup-compatibility/2006">
              <mc:Choice xmlns:v="urn:schemas-microsoft-com:vml" Requires="v">
                <p:oleObj name="Equation" r:id="rId3" imgW="1536700" imgH="368300" progId="Equation.3">
                  <p:embed/>
                </p:oleObj>
              </mc:Choice>
              <mc:Fallback>
                <p:oleObj name="Equation" r:id="rId3" imgW="1536700" imgH="368300" progId="Equation.3">
                  <p:embed/>
                  <p:pic>
                    <p:nvPicPr>
                      <p:cNvPr id="6656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819401"/>
                        <a:ext cx="5181600" cy="1241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95514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491F945-C11D-423F-9A26-A89AB4A0FF39}" type="slidenum">
              <a:rPr lang="en-US" altLang="en-US" smtClean="0"/>
              <a:pPr/>
              <a:t>60</a:t>
            </a:fld>
            <a:endParaRPr lang="en-US" altLang="en-US" dirty="0"/>
          </a:p>
        </p:txBody>
      </p:sp>
      <p:pic>
        <p:nvPicPr>
          <p:cNvPr id="3" name="Picture 2"/>
          <p:cNvPicPr>
            <a:picLocks noChangeAspect="1"/>
          </p:cNvPicPr>
          <p:nvPr/>
        </p:nvPicPr>
        <p:blipFill>
          <a:blip r:embed="rId3"/>
          <a:stretch>
            <a:fillRect/>
          </a:stretch>
        </p:blipFill>
        <p:spPr>
          <a:xfrm>
            <a:off x="304801" y="547264"/>
            <a:ext cx="4349314" cy="6192864"/>
          </a:xfrm>
          <a:prstGeom prst="rect">
            <a:avLst/>
          </a:prstGeom>
          <a:ln w="6350">
            <a:solidFill>
              <a:schemeClr val="tx1"/>
            </a:solidFill>
          </a:ln>
        </p:spPr>
      </p:pic>
      <p:sp>
        <p:nvSpPr>
          <p:cNvPr id="4" name="Text Box 5"/>
          <p:cNvSpPr txBox="1">
            <a:spLocks noChangeArrowheads="1"/>
          </p:cNvSpPr>
          <p:nvPr/>
        </p:nvSpPr>
        <p:spPr bwMode="auto">
          <a:xfrm>
            <a:off x="7870212" y="6488668"/>
            <a:ext cx="43140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Open Internet Order (12 Mar 2015)</a:t>
            </a:r>
          </a:p>
        </p:txBody>
      </p:sp>
      <p:sp>
        <p:nvSpPr>
          <p:cNvPr id="5" name="Rectangle 4"/>
          <p:cNvSpPr>
            <a:spLocks noChangeArrowheads="1"/>
          </p:cNvSpPr>
          <p:nvPr/>
        </p:nvSpPr>
        <p:spPr bwMode="auto">
          <a:xfrm>
            <a:off x="12054526"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sp>
        <p:nvSpPr>
          <p:cNvPr id="7" name="Rectangle 6"/>
          <p:cNvSpPr/>
          <p:nvPr/>
        </p:nvSpPr>
        <p:spPr bwMode="auto">
          <a:xfrm>
            <a:off x="1522931" y="2596917"/>
            <a:ext cx="10335338" cy="3393237"/>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r>
              <a:rPr lang="en-US" sz="3600" dirty="0">
                <a:solidFill>
                  <a:schemeClr val="bg2"/>
                </a:solidFill>
              </a:rPr>
              <a:t>“Because the record overwhelmingly supports adopting rules and demonstrates that </a:t>
            </a:r>
            <a:r>
              <a:rPr lang="en-US" sz="3600" b="1" dirty="0">
                <a:solidFill>
                  <a:schemeClr val="accent4">
                    <a:lumMod val="50000"/>
                    <a:lumOff val="50000"/>
                  </a:schemeClr>
                </a:solidFill>
              </a:rPr>
              <a:t>three specific practices invariably harm the open Internet—Blocking, Throttling, and Paid Prioritization</a:t>
            </a:r>
            <a:r>
              <a:rPr lang="en-US" sz="3600" dirty="0">
                <a:solidFill>
                  <a:schemeClr val="bg2"/>
                </a:solidFill>
              </a:rPr>
              <a:t>—this Order bans each of them, </a:t>
            </a:r>
            <a:r>
              <a:rPr lang="en-US" sz="3600" b="1" dirty="0">
                <a:solidFill>
                  <a:schemeClr val="accent4">
                    <a:lumMod val="50000"/>
                    <a:lumOff val="50000"/>
                  </a:schemeClr>
                </a:solidFill>
              </a:rPr>
              <a:t>applying the same rules to both fixed and mobile broadband Internet access service</a:t>
            </a:r>
            <a:r>
              <a:rPr lang="en-US" sz="3600" dirty="0">
                <a:solidFill>
                  <a:schemeClr val="bg2"/>
                </a:solidFill>
              </a:rPr>
              <a:t>.”</a:t>
            </a:r>
          </a:p>
        </p:txBody>
      </p:sp>
      <p:sp>
        <p:nvSpPr>
          <p:cNvPr id="9" name="Text Box 5">
            <a:extLst>
              <a:ext uri="{FF2B5EF4-FFF2-40B4-BE49-F238E27FC236}">
                <a16:creationId xmlns:a16="http://schemas.microsoft.com/office/drawing/2014/main" id="{018EE8CC-D956-8546-A906-673308D42AF7}"/>
              </a:ext>
            </a:extLst>
          </p:cNvPr>
          <p:cNvSpPr txBox="1">
            <a:spLocks noGrp="1" noChangeArrowheads="1"/>
          </p:cNvSpPr>
          <p:nvPr>
            <p:ph type="title"/>
          </p:nvPr>
        </p:nvSpPr>
        <p:spPr bwMode="auto">
          <a:xfrm>
            <a:off x="4001385" y="0"/>
            <a:ext cx="8182919"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Three Problems (and Same Rules for Fixed and Mobile)</a:t>
            </a:r>
          </a:p>
        </p:txBody>
      </p:sp>
    </p:spTree>
    <p:extLst>
      <p:ext uri="{BB962C8B-B14F-4D97-AF65-F5344CB8AC3E}">
        <p14:creationId xmlns:p14="http://schemas.microsoft.com/office/powerpoint/2010/main" val="357006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CE13033-7348-4D49-8D99-BD89C647BE40}" type="datetime4">
              <a:rPr lang="en-US" smtClean="0"/>
              <a:pPr>
                <a:defRPr/>
              </a:pPr>
              <a:t>October 18, 2023</a:t>
            </a:fld>
            <a:endParaRPr lang="en-US" altLang="en-US">
              <a:solidFill>
                <a:schemeClr val="bg2"/>
              </a:solidFill>
            </a:endParaRPr>
          </a:p>
        </p:txBody>
      </p:sp>
      <p:sp>
        <p:nvSpPr>
          <p:cNvPr id="3" name="Slide Number Placeholder 2"/>
          <p:cNvSpPr>
            <a:spLocks noGrp="1"/>
          </p:cNvSpPr>
          <p:nvPr>
            <p:ph type="sldNum" sz="quarter" idx="12"/>
          </p:nvPr>
        </p:nvSpPr>
        <p:spPr/>
        <p:txBody>
          <a:bodyPr/>
          <a:lstStyle/>
          <a:p>
            <a:pPr>
              <a:defRPr/>
            </a:pPr>
            <a:fld id="{385C0655-EF72-4E7F-9240-183AE0B66136}" type="slidenum">
              <a:rPr lang="en-US" altLang="en-US" smtClean="0"/>
              <a:pPr>
                <a:defRPr/>
              </a:pPr>
              <a:t>61</a:t>
            </a:fld>
            <a:endParaRPr lang="en-US" altLang="en-US"/>
          </a:p>
        </p:txBody>
      </p:sp>
      <p:sp>
        <p:nvSpPr>
          <p:cNvPr id="5" name="Text Box 5"/>
          <p:cNvSpPr txBox="1">
            <a:spLocks noChangeArrowheads="1"/>
          </p:cNvSpPr>
          <p:nvPr/>
        </p:nvSpPr>
        <p:spPr bwMode="auto">
          <a:xfrm>
            <a:off x="8320088" y="6488668"/>
            <a:ext cx="3871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USTA v FCC (CADC 14 June 2016)</a:t>
            </a:r>
          </a:p>
        </p:txBody>
      </p:sp>
      <p:sp>
        <p:nvSpPr>
          <p:cNvPr id="9" name="Text Box 5">
            <a:extLst>
              <a:ext uri="{FF2B5EF4-FFF2-40B4-BE49-F238E27FC236}">
                <a16:creationId xmlns:a16="http://schemas.microsoft.com/office/drawing/2014/main" id="{C8E10376-1957-0244-B89A-CFA7202EB997}"/>
              </a:ext>
            </a:extLst>
          </p:cNvPr>
          <p:cNvSpPr txBox="1">
            <a:spLocks noGrp="1" noChangeArrowheads="1"/>
          </p:cNvSpPr>
          <p:nvPr>
            <p:ph type="title"/>
          </p:nvPr>
        </p:nvSpPr>
        <p:spPr bwMode="auto">
          <a:xfrm>
            <a:off x="7877175" y="0"/>
            <a:ext cx="4314825"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More Net Neutrality Appeals</a:t>
            </a:r>
          </a:p>
        </p:txBody>
      </p:sp>
      <p:pic>
        <p:nvPicPr>
          <p:cNvPr id="8" name="Picture 7"/>
          <p:cNvPicPr>
            <a:picLocks noChangeAspect="1"/>
          </p:cNvPicPr>
          <p:nvPr/>
        </p:nvPicPr>
        <p:blipFill>
          <a:blip r:embed="rId3"/>
          <a:stretch>
            <a:fillRect/>
          </a:stretch>
        </p:blipFill>
        <p:spPr>
          <a:xfrm>
            <a:off x="3420494" y="133036"/>
            <a:ext cx="4386038" cy="6441385"/>
          </a:xfrm>
          <a:prstGeom prst="rect">
            <a:avLst/>
          </a:prstGeom>
          <a:ln w="6350">
            <a:solidFill>
              <a:schemeClr val="tx1"/>
            </a:solidFill>
          </a:ln>
        </p:spPr>
      </p:pic>
    </p:spTree>
    <p:extLst>
      <p:ext uri="{BB962C8B-B14F-4D97-AF65-F5344CB8AC3E}">
        <p14:creationId xmlns:p14="http://schemas.microsoft.com/office/powerpoint/2010/main" val="24924897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85C0655-EF72-4E7F-9240-183AE0B66136}" type="slidenum">
              <a:rPr lang="en-US" altLang="en-US" smtClean="0"/>
              <a:pPr>
                <a:defRPr/>
              </a:pPr>
              <a:t>62</a:t>
            </a:fld>
            <a:endParaRPr lang="en-US" altLang="en-US"/>
          </a:p>
        </p:txBody>
      </p:sp>
      <p:sp>
        <p:nvSpPr>
          <p:cNvPr id="5" name="Text Box 5"/>
          <p:cNvSpPr txBox="1">
            <a:spLocks noChangeArrowheads="1"/>
          </p:cNvSpPr>
          <p:nvPr/>
        </p:nvSpPr>
        <p:spPr bwMode="auto">
          <a:xfrm>
            <a:off x="8320088" y="6488668"/>
            <a:ext cx="3871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USTA v FCC (CADC 14 June 2016)</a:t>
            </a:r>
          </a:p>
        </p:txBody>
      </p:sp>
      <p:sp>
        <p:nvSpPr>
          <p:cNvPr id="6" name="Rectangle 5"/>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sp>
        <p:nvSpPr>
          <p:cNvPr id="9" name="Text Box 5">
            <a:extLst>
              <a:ext uri="{FF2B5EF4-FFF2-40B4-BE49-F238E27FC236}">
                <a16:creationId xmlns:a16="http://schemas.microsoft.com/office/drawing/2014/main" id="{C8E10376-1957-0244-B89A-CFA7202EB997}"/>
              </a:ext>
            </a:extLst>
          </p:cNvPr>
          <p:cNvSpPr txBox="1">
            <a:spLocks noGrp="1" noChangeArrowheads="1"/>
          </p:cNvSpPr>
          <p:nvPr>
            <p:ph type="title"/>
          </p:nvPr>
        </p:nvSpPr>
        <p:spPr bwMode="auto">
          <a:xfrm>
            <a:off x="7706265" y="0"/>
            <a:ext cx="4485736"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Third Appeal in Seven Years</a:t>
            </a:r>
          </a:p>
        </p:txBody>
      </p:sp>
      <p:pic>
        <p:nvPicPr>
          <p:cNvPr id="4" name="Picture 3"/>
          <p:cNvPicPr>
            <a:picLocks noChangeAspect="1"/>
          </p:cNvPicPr>
          <p:nvPr/>
        </p:nvPicPr>
        <p:blipFill>
          <a:blip r:embed="rId3"/>
          <a:stretch>
            <a:fillRect/>
          </a:stretch>
        </p:blipFill>
        <p:spPr>
          <a:xfrm>
            <a:off x="248180" y="231152"/>
            <a:ext cx="3942546" cy="6428727"/>
          </a:xfrm>
          <a:prstGeom prst="rect">
            <a:avLst/>
          </a:prstGeom>
          <a:ln w="6350">
            <a:solidFill>
              <a:schemeClr val="tx1"/>
            </a:solidFill>
          </a:ln>
        </p:spPr>
      </p:pic>
      <p:grpSp>
        <p:nvGrpSpPr>
          <p:cNvPr id="10" name="Group 9"/>
          <p:cNvGrpSpPr>
            <a:grpSpLocks noChangeAspect="1"/>
          </p:cNvGrpSpPr>
          <p:nvPr/>
        </p:nvGrpSpPr>
        <p:grpSpPr>
          <a:xfrm>
            <a:off x="1411856" y="1801176"/>
            <a:ext cx="9791804" cy="4447224"/>
            <a:chOff x="4633500" y="3083333"/>
            <a:chExt cx="2925000" cy="1328471"/>
          </a:xfrm>
        </p:grpSpPr>
        <p:pic>
          <p:nvPicPr>
            <p:cNvPr id="7" name="Picture 6"/>
            <p:cNvPicPr>
              <a:picLocks noChangeAspect="1"/>
            </p:cNvPicPr>
            <p:nvPr/>
          </p:nvPicPr>
          <p:blipFill>
            <a:blip r:embed="rId4"/>
            <a:stretch>
              <a:fillRect/>
            </a:stretch>
          </p:blipFill>
          <p:spPr>
            <a:xfrm>
              <a:off x="4633500" y="3083333"/>
              <a:ext cx="2925000" cy="691333"/>
            </a:xfrm>
            <a:prstGeom prst="rect">
              <a:avLst/>
            </a:prstGeom>
            <a:ln w="6350">
              <a:solidFill>
                <a:schemeClr val="tx1"/>
              </a:solidFill>
            </a:ln>
          </p:spPr>
        </p:pic>
        <p:pic>
          <p:nvPicPr>
            <p:cNvPr id="8" name="Picture 7"/>
            <p:cNvPicPr>
              <a:picLocks noChangeAspect="1"/>
            </p:cNvPicPr>
            <p:nvPr/>
          </p:nvPicPr>
          <p:blipFill>
            <a:blip r:embed="rId5"/>
            <a:stretch>
              <a:fillRect/>
            </a:stretch>
          </p:blipFill>
          <p:spPr>
            <a:xfrm>
              <a:off x="4633500" y="3731804"/>
              <a:ext cx="2925000" cy="680000"/>
            </a:xfrm>
            <a:prstGeom prst="rect">
              <a:avLst/>
            </a:prstGeom>
            <a:ln w="6350">
              <a:solidFill>
                <a:schemeClr val="tx1"/>
              </a:solidFill>
            </a:ln>
          </p:spPr>
        </p:pic>
      </p:grpSp>
    </p:spTree>
    <p:extLst>
      <p:ext uri="{BB962C8B-B14F-4D97-AF65-F5344CB8AC3E}">
        <p14:creationId xmlns:p14="http://schemas.microsoft.com/office/powerpoint/2010/main" val="225201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85C0655-EF72-4E7F-9240-183AE0B66136}" type="slidenum">
              <a:rPr lang="en-US" altLang="en-US" smtClean="0"/>
              <a:pPr>
                <a:defRPr/>
              </a:pPr>
              <a:t>63</a:t>
            </a:fld>
            <a:endParaRPr lang="en-US" altLang="en-US"/>
          </a:p>
        </p:txBody>
      </p:sp>
      <p:sp>
        <p:nvSpPr>
          <p:cNvPr id="5" name="Text Box 5"/>
          <p:cNvSpPr txBox="1">
            <a:spLocks noChangeArrowheads="1"/>
          </p:cNvSpPr>
          <p:nvPr/>
        </p:nvSpPr>
        <p:spPr bwMode="auto">
          <a:xfrm>
            <a:off x="8320088" y="6488668"/>
            <a:ext cx="3871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USTA v FCC (CADC 14 June 2016)</a:t>
            </a:r>
          </a:p>
        </p:txBody>
      </p:sp>
      <p:sp>
        <p:nvSpPr>
          <p:cNvPr id="6" name="Rectangle 5"/>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sp>
        <p:nvSpPr>
          <p:cNvPr id="9" name="Text Box 5">
            <a:extLst>
              <a:ext uri="{FF2B5EF4-FFF2-40B4-BE49-F238E27FC236}">
                <a16:creationId xmlns:a16="http://schemas.microsoft.com/office/drawing/2014/main" id="{C8E10376-1957-0244-B89A-CFA7202EB997}"/>
              </a:ext>
            </a:extLst>
          </p:cNvPr>
          <p:cNvSpPr txBox="1">
            <a:spLocks noGrp="1" noChangeArrowheads="1"/>
          </p:cNvSpPr>
          <p:nvPr>
            <p:ph type="title"/>
          </p:nvPr>
        </p:nvSpPr>
        <p:spPr bwMode="auto">
          <a:xfrm>
            <a:off x="5482206" y="0"/>
            <a:ext cx="6709794"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Using Title II: Third Time the Charm (Sort Of)</a:t>
            </a:r>
            <a:endParaRPr lang="en-US" b="1" i="0" dirty="0">
              <a:solidFill>
                <a:schemeClr val="accent4">
                  <a:lumMod val="75000"/>
                  <a:lumOff val="25000"/>
                </a:schemeClr>
              </a:solidFill>
              <a:latin typeface="+mn-lt"/>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216843" y="231153"/>
            <a:ext cx="4013087" cy="6433807"/>
          </a:xfrm>
          <a:prstGeom prst="rect">
            <a:avLst/>
          </a:prstGeom>
          <a:ln w="6350">
            <a:solidFill>
              <a:schemeClr val="tx1"/>
            </a:solidFill>
          </a:ln>
        </p:spPr>
      </p:pic>
      <p:pic>
        <p:nvPicPr>
          <p:cNvPr id="7" name="Picture 6"/>
          <p:cNvPicPr>
            <a:picLocks noChangeAspect="1"/>
          </p:cNvPicPr>
          <p:nvPr/>
        </p:nvPicPr>
        <p:blipFill>
          <a:blip r:embed="rId4"/>
          <a:stretch>
            <a:fillRect/>
          </a:stretch>
        </p:blipFill>
        <p:spPr>
          <a:xfrm>
            <a:off x="2958370" y="989630"/>
            <a:ext cx="6139038" cy="5304410"/>
          </a:xfrm>
          <a:prstGeom prst="rect">
            <a:avLst/>
          </a:prstGeom>
          <a:ln w="6350">
            <a:solidFill>
              <a:schemeClr val="tx1"/>
            </a:solidFill>
          </a:ln>
        </p:spPr>
      </p:pic>
    </p:spTree>
    <p:extLst>
      <p:ext uri="{BB962C8B-B14F-4D97-AF65-F5344CB8AC3E}">
        <p14:creationId xmlns:p14="http://schemas.microsoft.com/office/powerpoint/2010/main" val="394104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85C0655-EF72-4E7F-9240-183AE0B66136}" type="slidenum">
              <a:rPr lang="en-US" altLang="en-US" smtClean="0"/>
              <a:pPr>
                <a:defRPr/>
              </a:pPr>
              <a:t>64</a:t>
            </a:fld>
            <a:endParaRPr lang="en-US" altLang="en-US"/>
          </a:p>
        </p:txBody>
      </p:sp>
      <p:sp>
        <p:nvSpPr>
          <p:cNvPr id="5" name="Text Box 5"/>
          <p:cNvSpPr txBox="1">
            <a:spLocks noChangeArrowheads="1"/>
          </p:cNvSpPr>
          <p:nvPr/>
        </p:nvSpPr>
        <p:spPr bwMode="auto">
          <a:xfrm>
            <a:off x="6414800" y="6488668"/>
            <a:ext cx="57772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Restoring Internet Freedom Order (14 Dec 2017)</a:t>
            </a:r>
          </a:p>
        </p:txBody>
      </p:sp>
      <p:sp>
        <p:nvSpPr>
          <p:cNvPr id="6" name="Rectangle 5"/>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sp>
        <p:nvSpPr>
          <p:cNvPr id="9" name="Text Box 5">
            <a:extLst>
              <a:ext uri="{FF2B5EF4-FFF2-40B4-BE49-F238E27FC236}">
                <a16:creationId xmlns:a16="http://schemas.microsoft.com/office/drawing/2014/main" id="{CAAAEB57-35A2-E744-8108-44B920C319D8}"/>
              </a:ext>
            </a:extLst>
          </p:cNvPr>
          <p:cNvSpPr txBox="1">
            <a:spLocks noGrp="1" noChangeArrowheads="1"/>
          </p:cNvSpPr>
          <p:nvPr>
            <p:ph type="title"/>
          </p:nvPr>
        </p:nvSpPr>
        <p:spPr bwMode="auto">
          <a:xfrm>
            <a:off x="7203439" y="0"/>
            <a:ext cx="4988561"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Dec 2017: FCC Reverses Course</a:t>
            </a:r>
          </a:p>
        </p:txBody>
      </p:sp>
      <p:pic>
        <p:nvPicPr>
          <p:cNvPr id="8" name="Picture 7"/>
          <p:cNvPicPr>
            <a:picLocks noChangeAspect="1"/>
          </p:cNvPicPr>
          <p:nvPr/>
        </p:nvPicPr>
        <p:blipFill>
          <a:blip r:embed="rId3"/>
          <a:stretch>
            <a:fillRect/>
          </a:stretch>
        </p:blipFill>
        <p:spPr>
          <a:xfrm>
            <a:off x="375919" y="231153"/>
            <a:ext cx="4510833" cy="6474447"/>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775168" y="2427647"/>
            <a:ext cx="8863385" cy="3493972"/>
          </a:xfrm>
          <a:prstGeom prst="rect">
            <a:avLst/>
          </a:prstGeom>
          <a:ln w="6350">
            <a:solidFill>
              <a:schemeClr val="tx1"/>
            </a:solidFill>
          </a:ln>
        </p:spPr>
      </p:pic>
    </p:spTree>
    <p:extLst>
      <p:ext uri="{BB962C8B-B14F-4D97-AF65-F5344CB8AC3E}">
        <p14:creationId xmlns:p14="http://schemas.microsoft.com/office/powerpoint/2010/main" val="389053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85C0655-EF72-4E7F-9240-183AE0B66136}" type="slidenum">
              <a:rPr lang="en-US" altLang="en-US" smtClean="0"/>
              <a:pPr>
                <a:defRPr/>
              </a:pPr>
              <a:t>65</a:t>
            </a:fld>
            <a:endParaRPr lang="en-US" altLang="en-US"/>
          </a:p>
        </p:txBody>
      </p:sp>
      <p:sp>
        <p:nvSpPr>
          <p:cNvPr id="5" name="Text Box 5"/>
          <p:cNvSpPr txBox="1">
            <a:spLocks noChangeArrowheads="1"/>
          </p:cNvSpPr>
          <p:nvPr/>
        </p:nvSpPr>
        <p:spPr bwMode="auto">
          <a:xfrm>
            <a:off x="6414800" y="6488668"/>
            <a:ext cx="57772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Restoring Internet Freedom Order (14 Dec 2017)</a:t>
            </a:r>
          </a:p>
        </p:txBody>
      </p:sp>
      <p:sp>
        <p:nvSpPr>
          <p:cNvPr id="6" name="Rectangle 5"/>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sp>
        <p:nvSpPr>
          <p:cNvPr id="9" name="Text Box 5">
            <a:extLst>
              <a:ext uri="{FF2B5EF4-FFF2-40B4-BE49-F238E27FC236}">
                <a16:creationId xmlns:a16="http://schemas.microsoft.com/office/drawing/2014/main" id="{CAAAEB57-35A2-E744-8108-44B920C319D8}"/>
              </a:ext>
            </a:extLst>
          </p:cNvPr>
          <p:cNvSpPr txBox="1">
            <a:spLocks noGrp="1" noChangeArrowheads="1"/>
          </p:cNvSpPr>
          <p:nvPr>
            <p:ph type="title"/>
          </p:nvPr>
        </p:nvSpPr>
        <p:spPr bwMode="auto">
          <a:xfrm>
            <a:off x="7223759" y="0"/>
            <a:ext cx="4968241" cy="462307"/>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lnSpc>
                <a:spcPct val="100000"/>
              </a:lnSpc>
              <a:spcBef>
                <a:spcPct val="50000"/>
              </a:spcBef>
              <a:defRPr/>
            </a:pPr>
            <a:r>
              <a:rPr lang="en-US" b="1" i="0" dirty="0">
                <a:solidFill>
                  <a:schemeClr val="accent4">
                    <a:lumMod val="75000"/>
                    <a:lumOff val="25000"/>
                  </a:schemeClr>
                </a:solidFill>
                <a:latin typeface="+mn-lt"/>
                <a:cs typeface="Times New Roman" panose="02020603050405020304" pitchFamily="18" charset="0"/>
              </a:rPr>
              <a:t>Dec 2017: FCC Reverses Course</a:t>
            </a:r>
          </a:p>
        </p:txBody>
      </p:sp>
      <p:pic>
        <p:nvPicPr>
          <p:cNvPr id="8" name="Picture 7"/>
          <p:cNvPicPr>
            <a:picLocks noChangeAspect="1"/>
          </p:cNvPicPr>
          <p:nvPr/>
        </p:nvPicPr>
        <p:blipFill>
          <a:blip r:embed="rId3"/>
          <a:stretch>
            <a:fillRect/>
          </a:stretch>
        </p:blipFill>
        <p:spPr>
          <a:xfrm>
            <a:off x="223519" y="231153"/>
            <a:ext cx="4510833" cy="6474447"/>
          </a:xfrm>
          <a:prstGeom prst="rect">
            <a:avLst/>
          </a:prstGeom>
          <a:ln w="6350">
            <a:solidFill>
              <a:schemeClr val="tx1"/>
            </a:solidFill>
          </a:ln>
        </p:spPr>
      </p:pic>
      <p:pic>
        <p:nvPicPr>
          <p:cNvPr id="4" name="Picture 3"/>
          <p:cNvPicPr>
            <a:picLocks noChangeAspect="1"/>
          </p:cNvPicPr>
          <p:nvPr/>
        </p:nvPicPr>
        <p:blipFill>
          <a:blip r:embed="rId4"/>
          <a:stretch>
            <a:fillRect/>
          </a:stretch>
        </p:blipFill>
        <p:spPr>
          <a:xfrm>
            <a:off x="1532967" y="2209723"/>
            <a:ext cx="10207390" cy="3778010"/>
          </a:xfrm>
          <a:prstGeom prst="rect">
            <a:avLst/>
          </a:prstGeom>
          <a:ln w="6350">
            <a:solidFill>
              <a:schemeClr val="tx1"/>
            </a:solidFill>
          </a:ln>
        </p:spPr>
      </p:pic>
    </p:spTree>
    <p:extLst>
      <p:ext uri="{BB962C8B-B14F-4D97-AF65-F5344CB8AC3E}">
        <p14:creationId xmlns:p14="http://schemas.microsoft.com/office/powerpoint/2010/main" val="282504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385C0655-EF72-4E7F-9240-183AE0B66136}" type="slidenum">
              <a:rPr lang="en-US" altLang="en-US" smtClean="0"/>
              <a:pPr>
                <a:defRPr/>
              </a:pPr>
              <a:t>66</a:t>
            </a:fld>
            <a:endParaRPr lang="en-US" altLang="en-US"/>
          </a:p>
        </p:txBody>
      </p:sp>
      <p:sp>
        <p:nvSpPr>
          <p:cNvPr id="6" name="Text Box 5"/>
          <p:cNvSpPr txBox="1">
            <a:spLocks noChangeArrowheads="1"/>
          </p:cNvSpPr>
          <p:nvPr/>
        </p:nvSpPr>
        <p:spPr bwMode="auto">
          <a:xfrm>
            <a:off x="8961120" y="6492954"/>
            <a:ext cx="32308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Pai Statement (14 Dec 2017)</a:t>
            </a:r>
          </a:p>
        </p:txBody>
      </p:sp>
      <p:sp>
        <p:nvSpPr>
          <p:cNvPr id="7" name="Rectangle 6"/>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sp>
        <p:nvSpPr>
          <p:cNvPr id="9" name="Text Box 5">
            <a:extLst>
              <a:ext uri="{FF2B5EF4-FFF2-40B4-BE49-F238E27FC236}">
                <a16:creationId xmlns:a16="http://schemas.microsoft.com/office/drawing/2014/main" id="{3EC44B0D-0D7E-8747-90F4-5D57213E1004}"/>
              </a:ext>
            </a:extLst>
          </p:cNvPr>
          <p:cNvSpPr txBox="1">
            <a:spLocks noGrp="1" noChangeArrowheads="1"/>
          </p:cNvSpPr>
          <p:nvPr>
            <p:ph type="title"/>
          </p:nvPr>
        </p:nvSpPr>
        <p:spPr bwMode="auto">
          <a:xfrm>
            <a:off x="7577138" y="0"/>
            <a:ext cx="4614862" cy="462307"/>
          </a:xfrm>
          <a:prstGeom prst="rect">
            <a:avLst/>
          </a:prstGeom>
          <a:solidFill>
            <a:schemeClr val="bg2">
              <a:alpha val="10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spAutoFit/>
          </a:bodyPr>
          <a:lstStyle>
            <a:defPPr>
              <a:defRPr lang="en-US"/>
            </a:defPPr>
            <a:lvl1pPr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1pPr>
            <a:lvl2pPr marL="4572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2pPr>
            <a:lvl3pPr marL="9144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3pPr>
            <a:lvl4pPr marL="13716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4pPr>
            <a:lvl5pPr marL="18288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5pPr>
            <a:lvl6pPr marL="22860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6pPr>
            <a:lvl7pPr marL="27432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7pPr>
            <a:lvl8pPr marL="32004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8pPr>
            <a:lvl9pPr marL="36576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err="1">
                <a:solidFill>
                  <a:schemeClr val="accent4">
                    <a:lumMod val="75000"/>
                    <a:lumOff val="25000"/>
                  </a:schemeClr>
                </a:solidFill>
                <a:latin typeface="+mn-lt"/>
                <a:cs typeface="Times New Roman" panose="02020603050405020304" pitchFamily="18" charset="0"/>
              </a:rPr>
              <a:t>Pai</a:t>
            </a:r>
            <a:r>
              <a:rPr lang="en-US" i="0" dirty="0">
                <a:solidFill>
                  <a:schemeClr val="accent4">
                    <a:lumMod val="75000"/>
                    <a:lumOff val="25000"/>
                  </a:schemeClr>
                </a:solidFill>
                <a:latin typeface="+mn-lt"/>
                <a:cs typeface="Times New Roman" panose="02020603050405020304" pitchFamily="18" charset="0"/>
              </a:rPr>
              <a:t> on Reasons for New Order</a:t>
            </a:r>
          </a:p>
        </p:txBody>
      </p:sp>
      <p:pic>
        <p:nvPicPr>
          <p:cNvPr id="8" name="Picture 7"/>
          <p:cNvPicPr>
            <a:picLocks noChangeAspect="1"/>
          </p:cNvPicPr>
          <p:nvPr/>
        </p:nvPicPr>
        <p:blipFill>
          <a:blip r:embed="rId3"/>
          <a:stretch>
            <a:fillRect/>
          </a:stretch>
        </p:blipFill>
        <p:spPr>
          <a:xfrm>
            <a:off x="229338" y="231153"/>
            <a:ext cx="4754920" cy="6418567"/>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971300" y="1929012"/>
            <a:ext cx="8895145" cy="4086502"/>
          </a:xfrm>
          <a:prstGeom prst="rect">
            <a:avLst/>
          </a:prstGeom>
          <a:ln w="6350">
            <a:solidFill>
              <a:schemeClr val="tx1"/>
            </a:solidFill>
          </a:ln>
        </p:spPr>
      </p:pic>
    </p:spTree>
    <p:extLst>
      <p:ext uri="{BB962C8B-B14F-4D97-AF65-F5344CB8AC3E}">
        <p14:creationId xmlns:p14="http://schemas.microsoft.com/office/powerpoint/2010/main" val="13810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1425" y="2058"/>
            <a:ext cx="4600575"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Oct 2019 Net Neutrality Ruling</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October 18, 2023</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9126415" y="6488668"/>
            <a:ext cx="3065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Mozilla (CADC 1 Oct 2019)</a:t>
            </a:r>
          </a:p>
        </p:txBody>
      </p:sp>
      <p:pic>
        <p:nvPicPr>
          <p:cNvPr id="5" name="Picture 4"/>
          <p:cNvPicPr>
            <a:picLocks noChangeAspect="1"/>
          </p:cNvPicPr>
          <p:nvPr/>
        </p:nvPicPr>
        <p:blipFill>
          <a:blip r:embed="rId3"/>
          <a:stretch>
            <a:fillRect/>
          </a:stretch>
        </p:blipFill>
        <p:spPr>
          <a:xfrm>
            <a:off x="2946400" y="198321"/>
            <a:ext cx="4501088" cy="6475013"/>
          </a:xfrm>
          <a:prstGeom prst="rect">
            <a:avLst/>
          </a:prstGeom>
          <a:ln w="6350">
            <a:solidFill>
              <a:schemeClr val="tx1"/>
            </a:solidFill>
          </a:ln>
        </p:spPr>
      </p:pic>
    </p:spTree>
    <p:extLst>
      <p:ext uri="{BB962C8B-B14F-4D97-AF65-F5344CB8AC3E}">
        <p14:creationId xmlns:p14="http://schemas.microsoft.com/office/powerpoint/2010/main" val="7298580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0" y="0"/>
            <a:ext cx="7162800"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Net Neutrality Ruling on Internet Freedom Order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p:cNvSpPr txBox="1">
            <a:spLocks noChangeArrowheads="1"/>
          </p:cNvSpPr>
          <p:nvPr/>
        </p:nvSpPr>
        <p:spPr bwMode="auto">
          <a:xfrm>
            <a:off x="9108831" y="6488668"/>
            <a:ext cx="30831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Mozilla (CADC 1 Oct 2019)</a:t>
            </a:r>
          </a:p>
        </p:txBody>
      </p:sp>
      <p:sp>
        <p:nvSpPr>
          <p:cNvPr id="7" name="Rectangle 6"/>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9" name="Picture 8"/>
          <p:cNvPicPr>
            <a:picLocks noChangeAspect="1"/>
          </p:cNvPicPr>
          <p:nvPr/>
        </p:nvPicPr>
        <p:blipFill>
          <a:blip r:embed="rId3"/>
          <a:stretch>
            <a:fillRect/>
          </a:stretch>
        </p:blipFill>
        <p:spPr>
          <a:xfrm>
            <a:off x="344234" y="223520"/>
            <a:ext cx="3877117" cy="6410960"/>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1635749" y="1817720"/>
            <a:ext cx="8897285" cy="4197317"/>
          </a:xfrm>
          <a:prstGeom prst="rect">
            <a:avLst/>
          </a:prstGeom>
          <a:ln w="6350">
            <a:solidFill>
              <a:schemeClr val="tx1"/>
            </a:solidFill>
          </a:ln>
        </p:spPr>
      </p:pic>
    </p:spTree>
    <p:extLst>
      <p:ext uri="{BB962C8B-B14F-4D97-AF65-F5344CB8AC3E}">
        <p14:creationId xmlns:p14="http://schemas.microsoft.com/office/powerpoint/2010/main" val="198718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9124" y="23083"/>
            <a:ext cx="3952875"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Order Mainly Upheld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p:cNvSpPr txBox="1">
            <a:spLocks noChangeArrowheads="1"/>
          </p:cNvSpPr>
          <p:nvPr/>
        </p:nvSpPr>
        <p:spPr bwMode="auto">
          <a:xfrm>
            <a:off x="9171400" y="6488668"/>
            <a:ext cx="3020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Mozilla (CADC 1 Oct 2019)</a:t>
            </a:r>
          </a:p>
        </p:txBody>
      </p:sp>
      <p:sp>
        <p:nvSpPr>
          <p:cNvPr id="7" name="Rectangle 6"/>
          <p:cNvSpPr>
            <a:spLocks noChangeArrowheads="1"/>
          </p:cNvSpPr>
          <p:nvPr/>
        </p:nvSpPr>
        <p:spPr bwMode="auto">
          <a:xfrm>
            <a:off x="12062222" y="6740128"/>
            <a:ext cx="129778" cy="11787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sz="1800"/>
          </a:p>
        </p:txBody>
      </p:sp>
      <p:pic>
        <p:nvPicPr>
          <p:cNvPr id="9" name="Picture 8"/>
          <p:cNvPicPr>
            <a:picLocks noChangeAspect="1"/>
          </p:cNvPicPr>
          <p:nvPr/>
        </p:nvPicPr>
        <p:blipFill>
          <a:blip r:embed="rId3"/>
          <a:stretch>
            <a:fillRect/>
          </a:stretch>
        </p:blipFill>
        <p:spPr>
          <a:xfrm>
            <a:off x="270120" y="251683"/>
            <a:ext cx="4174591" cy="6337077"/>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2204623" y="1374809"/>
            <a:ext cx="6966777" cy="4629434"/>
          </a:xfrm>
          <a:prstGeom prst="rect">
            <a:avLst/>
          </a:prstGeom>
          <a:ln w="6350">
            <a:solidFill>
              <a:schemeClr val="tx1"/>
            </a:solidFill>
          </a:ln>
        </p:spPr>
      </p:pic>
    </p:spTree>
    <p:extLst>
      <p:ext uri="{BB962C8B-B14F-4D97-AF65-F5344CB8AC3E}">
        <p14:creationId xmlns:p14="http://schemas.microsoft.com/office/powerpoint/2010/main" val="8559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7E9ECBD3-B37F-4D9D-96F0-DCD4F4BBE465}" type="datetime4">
              <a:rPr lang="en-US"/>
              <a:pPr>
                <a:defRPr/>
              </a:pPr>
              <a:t>October 18, 2023</a:t>
            </a:fld>
            <a:endParaRPr lang="en-US" altLang="en-US">
              <a:solidFill>
                <a:schemeClr val="bg2"/>
              </a:solidFill>
            </a:endParaRPr>
          </a:p>
        </p:txBody>
      </p:sp>
      <p:sp>
        <p:nvSpPr>
          <p:cNvPr id="68611" name="Slide Number Placeholder 5"/>
          <p:cNvSpPr>
            <a:spLocks noGrp="1"/>
          </p:cNvSpPr>
          <p:nvPr>
            <p:ph type="sldNum" sz="quarter" idx="12"/>
          </p:nvPr>
        </p:nvSpPr>
        <p:spPr bwMode="auto">
          <a:xfrm>
            <a:off x="9880600" y="6219568"/>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7</a:t>
            </a:fld>
            <a:endParaRPr lang="en-US" altLang="en-US" sz="1400">
              <a:solidFill>
                <a:srgbClr val="000066"/>
              </a:solidFill>
            </a:endParaRPr>
          </a:p>
        </p:txBody>
      </p:sp>
      <p:sp>
        <p:nvSpPr>
          <p:cNvPr id="68612" name="Rectangle 2"/>
          <p:cNvSpPr>
            <a:spLocks noGrp="1" noChangeArrowheads="1"/>
          </p:cNvSpPr>
          <p:nvPr>
            <p:ph type="title"/>
          </p:nvPr>
        </p:nvSpPr>
        <p:spPr/>
        <p:txBody>
          <a:bodyPr/>
          <a:lstStyle/>
          <a:p>
            <a:r>
              <a:rPr lang="en-US" altLang="en-US" dirty="0">
                <a:cs typeface="Times New Roman" panose="02020603050405020304" pitchFamily="18" charset="0"/>
              </a:rPr>
              <a:t>The Inverse Elasticity Rule</a:t>
            </a:r>
            <a:endParaRPr lang="en-US" altLang="en-US" dirty="0">
              <a:cs typeface="Times New Roman" panose="02020603050405020304" pitchFamily="18" charset="0"/>
              <a:sym typeface="Symbol" panose="05050102010706020507" pitchFamily="18" charset="2"/>
            </a:endParaRPr>
          </a:p>
        </p:txBody>
      </p:sp>
      <p:sp>
        <p:nvSpPr>
          <p:cNvPr id="68613" name="Rectangle 3"/>
          <p:cNvSpPr>
            <a:spLocks noGrp="1" noChangeArrowheads="1"/>
          </p:cNvSpPr>
          <p:nvPr>
            <p:ph type="body" idx="1"/>
          </p:nvPr>
        </p:nvSpPr>
        <p:spPr/>
        <p:txBody>
          <a:bodyPr/>
          <a:lstStyle/>
          <a:p>
            <a:pPr lvl="1"/>
            <a:r>
              <a:rPr lang="en-US" altLang="en-US" dirty="0">
                <a:cs typeface="Times New Roman" panose="02020603050405020304" pitchFamily="18" charset="0"/>
                <a:sym typeface="Symbol" panose="05050102010706020507" pitchFamily="18" charset="2"/>
              </a:rPr>
              <a:t>Elasticity of demand for a market is the percentage change in quantity divided by the percentage change in price for a given price change</a:t>
            </a:r>
          </a:p>
          <a:p>
            <a:r>
              <a:rPr lang="en-US" altLang="en-US" dirty="0">
                <a:cs typeface="Times New Roman" panose="02020603050405020304" pitchFamily="18" charset="0"/>
                <a:sym typeface="Symbol" panose="05050102010706020507" pitchFamily="18" charset="2"/>
              </a:rPr>
              <a:t>Gap between P and MC is where we recover fixed costs</a:t>
            </a:r>
          </a:p>
        </p:txBody>
      </p:sp>
    </p:spTree>
    <p:extLst>
      <p:ext uri="{BB962C8B-B14F-4D97-AF65-F5344CB8AC3E}">
        <p14:creationId xmlns:p14="http://schemas.microsoft.com/office/powerpoint/2010/main" val="38811837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3040" y="-2"/>
            <a:ext cx="45589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2023: Restoring Net Neutrality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p:cNvSpPr txBox="1">
            <a:spLocks noChangeArrowheads="1"/>
          </p:cNvSpPr>
          <p:nvPr/>
        </p:nvSpPr>
        <p:spPr bwMode="auto">
          <a:xfrm>
            <a:off x="8657439" y="6488668"/>
            <a:ext cx="3534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Fact Sheet (26 Sept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BED1A8E4-73FF-EBCE-5550-56C2C73AA2C7}"/>
              </a:ext>
            </a:extLst>
          </p:cNvPr>
          <p:cNvPicPr>
            <a:picLocks noChangeAspect="1"/>
          </p:cNvPicPr>
          <p:nvPr/>
        </p:nvPicPr>
        <p:blipFill>
          <a:blip r:embed="rId2"/>
          <a:stretch>
            <a:fillRect/>
          </a:stretch>
        </p:blipFill>
        <p:spPr>
          <a:xfrm>
            <a:off x="197707" y="209004"/>
            <a:ext cx="4957470" cy="6430882"/>
          </a:xfrm>
          <a:prstGeom prst="rect">
            <a:avLst/>
          </a:prstGeom>
          <a:ln w="6350">
            <a:solidFill>
              <a:schemeClr val="bg2"/>
            </a:solidFill>
          </a:ln>
        </p:spPr>
      </p:pic>
      <p:pic>
        <p:nvPicPr>
          <p:cNvPr id="9" name="Picture 8">
            <a:extLst>
              <a:ext uri="{FF2B5EF4-FFF2-40B4-BE49-F238E27FC236}">
                <a16:creationId xmlns:a16="http://schemas.microsoft.com/office/drawing/2014/main" id="{7E741F40-9EAD-0754-66FA-21400A9AFF7F}"/>
              </a:ext>
            </a:extLst>
          </p:cNvPr>
          <p:cNvPicPr>
            <a:picLocks noChangeAspect="1"/>
          </p:cNvPicPr>
          <p:nvPr/>
        </p:nvPicPr>
        <p:blipFill rotWithShape="1">
          <a:blip r:embed="rId2"/>
          <a:srcRect l="13060" t="41295" r="12076" b="23196"/>
          <a:stretch/>
        </p:blipFill>
        <p:spPr>
          <a:xfrm>
            <a:off x="2268884" y="907475"/>
            <a:ext cx="8485185" cy="5220791"/>
          </a:xfrm>
          <a:prstGeom prst="rect">
            <a:avLst/>
          </a:prstGeom>
          <a:ln w="6350">
            <a:solidFill>
              <a:schemeClr val="bg2"/>
            </a:solidFill>
          </a:ln>
        </p:spPr>
      </p:pic>
    </p:spTree>
    <p:extLst>
      <p:ext uri="{BB962C8B-B14F-4D97-AF65-F5344CB8AC3E}">
        <p14:creationId xmlns:p14="http://schemas.microsoft.com/office/powerpoint/2010/main" val="304271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9091" y="-2"/>
            <a:ext cx="202291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Background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6" name="Text Box 5"/>
          <p:cNvSpPr txBox="1">
            <a:spLocks noChangeArrowheads="1"/>
          </p:cNvSpPr>
          <p:nvPr/>
        </p:nvSpPr>
        <p:spPr bwMode="auto">
          <a:xfrm>
            <a:off x="8657439" y="6488668"/>
            <a:ext cx="3534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Fact Sheet (26 Sept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2B3F2E9-9083-0B6A-D4F3-95DB97408016}"/>
              </a:ext>
            </a:extLst>
          </p:cNvPr>
          <p:cNvPicPr>
            <a:picLocks noChangeAspect="1"/>
          </p:cNvPicPr>
          <p:nvPr/>
        </p:nvPicPr>
        <p:blipFill>
          <a:blip r:embed="rId2"/>
          <a:stretch>
            <a:fillRect/>
          </a:stretch>
        </p:blipFill>
        <p:spPr>
          <a:xfrm>
            <a:off x="176753" y="209004"/>
            <a:ext cx="4740938" cy="6160168"/>
          </a:xfrm>
          <a:prstGeom prst="rect">
            <a:avLst/>
          </a:prstGeom>
          <a:ln w="6350">
            <a:solidFill>
              <a:schemeClr val="bg2"/>
            </a:solidFill>
          </a:ln>
        </p:spPr>
      </p:pic>
      <p:pic>
        <p:nvPicPr>
          <p:cNvPr id="10" name="Picture 9">
            <a:extLst>
              <a:ext uri="{FF2B5EF4-FFF2-40B4-BE49-F238E27FC236}">
                <a16:creationId xmlns:a16="http://schemas.microsoft.com/office/drawing/2014/main" id="{80A4A237-C8A3-27B8-E052-D3CE24E09900}"/>
              </a:ext>
            </a:extLst>
          </p:cNvPr>
          <p:cNvPicPr>
            <a:picLocks noChangeAspect="1"/>
          </p:cNvPicPr>
          <p:nvPr/>
        </p:nvPicPr>
        <p:blipFill rotWithShape="1">
          <a:blip r:embed="rId2"/>
          <a:srcRect l="13523" t="25430" r="11460" b="32929"/>
          <a:stretch/>
        </p:blipFill>
        <p:spPr>
          <a:xfrm>
            <a:off x="2144150" y="636870"/>
            <a:ext cx="7569039" cy="5459130"/>
          </a:xfrm>
          <a:prstGeom prst="rect">
            <a:avLst/>
          </a:prstGeom>
          <a:ln w="6350">
            <a:solidFill>
              <a:schemeClr val="bg2"/>
            </a:solidFill>
          </a:ln>
        </p:spPr>
      </p:pic>
    </p:spTree>
    <p:extLst>
      <p:ext uri="{BB962C8B-B14F-4D97-AF65-F5344CB8AC3E}">
        <p14:creationId xmlns:p14="http://schemas.microsoft.com/office/powerpoint/2010/main" val="338599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1238" y="-2"/>
            <a:ext cx="34907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Next Step: 19 Oct 2023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p:cNvSpPr txBox="1">
            <a:spLocks noChangeArrowheads="1"/>
          </p:cNvSpPr>
          <p:nvPr/>
        </p:nvSpPr>
        <p:spPr bwMode="auto">
          <a:xfrm>
            <a:off x="8657439" y="6488668"/>
            <a:ext cx="3534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Fact Sheet (26 Sept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2B3F2E9-9083-0B6A-D4F3-95DB97408016}"/>
              </a:ext>
            </a:extLst>
          </p:cNvPr>
          <p:cNvPicPr>
            <a:picLocks noChangeAspect="1"/>
          </p:cNvPicPr>
          <p:nvPr/>
        </p:nvPicPr>
        <p:blipFill>
          <a:blip r:embed="rId2"/>
          <a:stretch>
            <a:fillRect/>
          </a:stretch>
        </p:blipFill>
        <p:spPr>
          <a:xfrm>
            <a:off x="176753" y="209004"/>
            <a:ext cx="4740938" cy="6160168"/>
          </a:xfrm>
          <a:prstGeom prst="rect">
            <a:avLst/>
          </a:prstGeom>
          <a:ln w="6350">
            <a:solidFill>
              <a:schemeClr val="bg2"/>
            </a:solidFill>
          </a:ln>
        </p:spPr>
      </p:pic>
      <p:pic>
        <p:nvPicPr>
          <p:cNvPr id="10" name="Picture 9">
            <a:extLst>
              <a:ext uri="{FF2B5EF4-FFF2-40B4-BE49-F238E27FC236}">
                <a16:creationId xmlns:a16="http://schemas.microsoft.com/office/drawing/2014/main" id="{80A4A237-C8A3-27B8-E052-D3CE24E09900}"/>
              </a:ext>
            </a:extLst>
          </p:cNvPr>
          <p:cNvPicPr>
            <a:picLocks noChangeAspect="1"/>
          </p:cNvPicPr>
          <p:nvPr/>
        </p:nvPicPr>
        <p:blipFill rotWithShape="1">
          <a:blip r:embed="rId2"/>
          <a:srcRect l="13421" t="66992" r="12322" b="12539"/>
          <a:stretch/>
        </p:blipFill>
        <p:spPr>
          <a:xfrm>
            <a:off x="1323473" y="2189746"/>
            <a:ext cx="10050773" cy="3599849"/>
          </a:xfrm>
          <a:prstGeom prst="rect">
            <a:avLst/>
          </a:prstGeom>
          <a:ln w="6350">
            <a:solidFill>
              <a:schemeClr val="bg2"/>
            </a:solidFill>
          </a:ln>
        </p:spPr>
      </p:pic>
    </p:spTree>
    <p:extLst>
      <p:ext uri="{BB962C8B-B14F-4D97-AF65-F5344CB8AC3E}">
        <p14:creationId xmlns:p14="http://schemas.microsoft.com/office/powerpoint/2010/main" val="266831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9295" y="-2"/>
            <a:ext cx="157270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Draft Doc</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p:cNvSpPr txBox="1">
            <a:spLocks noChangeArrowheads="1"/>
          </p:cNvSpPr>
          <p:nvPr/>
        </p:nvSpPr>
        <p:spPr bwMode="auto">
          <a:xfrm>
            <a:off x="9822730" y="6488668"/>
            <a:ext cx="23692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(28 Sept 2023)</a:t>
            </a:r>
          </a:p>
        </p:txBody>
      </p:sp>
      <p:pic>
        <p:nvPicPr>
          <p:cNvPr id="8" name="Picture 7">
            <a:extLst>
              <a:ext uri="{FF2B5EF4-FFF2-40B4-BE49-F238E27FC236}">
                <a16:creationId xmlns:a16="http://schemas.microsoft.com/office/drawing/2014/main" id="{48BD42F0-6C8B-0A51-B2DE-F054BC31EC3E}"/>
              </a:ext>
            </a:extLst>
          </p:cNvPr>
          <p:cNvPicPr>
            <a:picLocks noChangeAspect="1"/>
          </p:cNvPicPr>
          <p:nvPr/>
        </p:nvPicPr>
        <p:blipFill>
          <a:blip r:embed="rId2"/>
          <a:stretch>
            <a:fillRect/>
          </a:stretch>
        </p:blipFill>
        <p:spPr>
          <a:xfrm>
            <a:off x="3370451" y="209004"/>
            <a:ext cx="5009380" cy="6528062"/>
          </a:xfrm>
          <a:prstGeom prst="rect">
            <a:avLst/>
          </a:prstGeom>
        </p:spPr>
      </p:pic>
    </p:spTree>
    <p:extLst>
      <p:ext uri="{BB962C8B-B14F-4D97-AF65-F5344CB8AC3E}">
        <p14:creationId xmlns:p14="http://schemas.microsoft.com/office/powerpoint/2010/main" val="15287562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19295" y="-2"/>
            <a:ext cx="157270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Draft Doc</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p:cNvSpPr txBox="1">
            <a:spLocks noChangeArrowheads="1"/>
          </p:cNvSpPr>
          <p:nvPr/>
        </p:nvSpPr>
        <p:spPr bwMode="auto">
          <a:xfrm>
            <a:off x="9822730" y="6488668"/>
            <a:ext cx="23692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FCC (28 Sept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8E66BEA-2EBB-79B4-78C3-C662693780D2}"/>
              </a:ext>
            </a:extLst>
          </p:cNvPr>
          <p:cNvPicPr>
            <a:picLocks noChangeAspect="1"/>
          </p:cNvPicPr>
          <p:nvPr/>
        </p:nvPicPr>
        <p:blipFill>
          <a:blip r:embed="rId2"/>
          <a:stretch>
            <a:fillRect/>
          </a:stretch>
        </p:blipFill>
        <p:spPr>
          <a:xfrm>
            <a:off x="160295" y="209004"/>
            <a:ext cx="4991125" cy="6491834"/>
          </a:xfrm>
          <a:prstGeom prst="rect">
            <a:avLst/>
          </a:prstGeom>
          <a:ln w="6350">
            <a:solidFill>
              <a:schemeClr val="bg2"/>
            </a:solidFill>
          </a:ln>
        </p:spPr>
      </p:pic>
      <p:pic>
        <p:nvPicPr>
          <p:cNvPr id="9" name="Picture 8">
            <a:extLst>
              <a:ext uri="{FF2B5EF4-FFF2-40B4-BE49-F238E27FC236}">
                <a16:creationId xmlns:a16="http://schemas.microsoft.com/office/drawing/2014/main" id="{E3EABED1-5E3E-F09E-7704-B9E28B9595FD}"/>
              </a:ext>
            </a:extLst>
          </p:cNvPr>
          <p:cNvPicPr>
            <a:picLocks noChangeAspect="1"/>
          </p:cNvPicPr>
          <p:nvPr/>
        </p:nvPicPr>
        <p:blipFill rotWithShape="1">
          <a:blip r:embed="rId2"/>
          <a:srcRect l="13061" t="21211" r="9227" b="58745"/>
          <a:stretch/>
        </p:blipFill>
        <p:spPr>
          <a:xfrm>
            <a:off x="1303802" y="1863968"/>
            <a:ext cx="10198346" cy="3421465"/>
          </a:xfrm>
          <a:prstGeom prst="rect">
            <a:avLst/>
          </a:prstGeom>
          <a:ln w="6350">
            <a:solidFill>
              <a:schemeClr val="bg2"/>
            </a:solidFill>
          </a:ln>
        </p:spPr>
      </p:pic>
    </p:spTree>
    <p:extLst>
      <p:ext uri="{BB962C8B-B14F-4D97-AF65-F5344CB8AC3E}">
        <p14:creationId xmlns:p14="http://schemas.microsoft.com/office/powerpoint/2010/main" val="2193823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1436" y="-2"/>
            <a:ext cx="311056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Why Net Neutrality?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8186286" y="6488668"/>
            <a:ext cx="40057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Rosenworcel</a:t>
            </a:r>
            <a:r>
              <a:rPr lang="en-US" sz="1800" i="0" dirty="0">
                <a:solidFill>
                  <a:schemeClr val="accent4">
                    <a:lumMod val="75000"/>
                    <a:lumOff val="25000"/>
                  </a:schemeClr>
                </a:solidFill>
                <a:latin typeface="+mn-lt"/>
                <a:cs typeface="Times New Roman" panose="02020603050405020304" pitchFamily="18" charset="0"/>
              </a:rPr>
              <a:t> Speech (26 Sept 2023)</a:t>
            </a:r>
          </a:p>
        </p:txBody>
      </p:sp>
      <p:pic>
        <p:nvPicPr>
          <p:cNvPr id="8" name="Picture 7">
            <a:extLst>
              <a:ext uri="{FF2B5EF4-FFF2-40B4-BE49-F238E27FC236}">
                <a16:creationId xmlns:a16="http://schemas.microsoft.com/office/drawing/2014/main" id="{5C655D60-F52F-69F5-11E2-A177AFAC1390}"/>
              </a:ext>
            </a:extLst>
          </p:cNvPr>
          <p:cNvPicPr>
            <a:picLocks noChangeAspect="1"/>
          </p:cNvPicPr>
          <p:nvPr/>
        </p:nvPicPr>
        <p:blipFill>
          <a:blip r:embed="rId2"/>
          <a:stretch>
            <a:fillRect/>
          </a:stretch>
        </p:blipFill>
        <p:spPr>
          <a:xfrm>
            <a:off x="2914345" y="200552"/>
            <a:ext cx="5088626" cy="6578867"/>
          </a:xfrm>
          <a:prstGeom prst="rect">
            <a:avLst/>
          </a:prstGeom>
          <a:ln w="6350">
            <a:solidFill>
              <a:schemeClr val="bg2"/>
            </a:solidFill>
          </a:ln>
        </p:spPr>
      </p:pic>
    </p:spTree>
    <p:extLst>
      <p:ext uri="{BB962C8B-B14F-4D97-AF65-F5344CB8AC3E}">
        <p14:creationId xmlns:p14="http://schemas.microsoft.com/office/powerpoint/2010/main" val="38411074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1776" y="-2"/>
            <a:ext cx="351022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Discourse and Protest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8186286" y="6488668"/>
            <a:ext cx="40057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Rosenworcel</a:t>
            </a:r>
            <a:r>
              <a:rPr lang="en-US" sz="1800" i="0" dirty="0">
                <a:solidFill>
                  <a:schemeClr val="accent4">
                    <a:lumMod val="75000"/>
                    <a:lumOff val="25000"/>
                  </a:schemeClr>
                </a:solidFill>
                <a:latin typeface="+mn-lt"/>
                <a:cs typeface="Times New Roman" panose="02020603050405020304" pitchFamily="18" charset="0"/>
              </a:rPr>
              <a:t> Speech (26 Sept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AC89A89-1335-A73B-9718-AE6420FF6526}"/>
              </a:ext>
            </a:extLst>
          </p:cNvPr>
          <p:cNvPicPr>
            <a:picLocks noChangeAspect="1"/>
          </p:cNvPicPr>
          <p:nvPr/>
        </p:nvPicPr>
        <p:blipFill>
          <a:blip r:embed="rId2"/>
          <a:stretch>
            <a:fillRect/>
          </a:stretch>
        </p:blipFill>
        <p:spPr>
          <a:xfrm>
            <a:off x="43227" y="209004"/>
            <a:ext cx="5010169" cy="6491834"/>
          </a:xfrm>
          <a:prstGeom prst="rect">
            <a:avLst/>
          </a:prstGeom>
          <a:ln w="6350">
            <a:solidFill>
              <a:schemeClr val="bg2"/>
            </a:solidFill>
          </a:ln>
        </p:spPr>
      </p:pic>
      <p:pic>
        <p:nvPicPr>
          <p:cNvPr id="9" name="Picture 8">
            <a:extLst>
              <a:ext uri="{FF2B5EF4-FFF2-40B4-BE49-F238E27FC236}">
                <a16:creationId xmlns:a16="http://schemas.microsoft.com/office/drawing/2014/main" id="{773C26C4-6296-21B4-D988-A433EBFF918C}"/>
              </a:ext>
            </a:extLst>
          </p:cNvPr>
          <p:cNvPicPr>
            <a:picLocks noChangeAspect="1"/>
          </p:cNvPicPr>
          <p:nvPr/>
        </p:nvPicPr>
        <p:blipFill rotWithShape="1">
          <a:blip r:embed="rId2"/>
          <a:srcRect l="9816" t="19972" r="10232" b="57506"/>
          <a:stretch/>
        </p:blipFill>
        <p:spPr>
          <a:xfrm>
            <a:off x="954593" y="1723291"/>
            <a:ext cx="10475431" cy="3823399"/>
          </a:xfrm>
          <a:prstGeom prst="rect">
            <a:avLst/>
          </a:prstGeom>
          <a:ln w="6350">
            <a:solidFill>
              <a:schemeClr val="bg2"/>
            </a:solidFill>
          </a:ln>
        </p:spPr>
      </p:pic>
    </p:spTree>
    <p:extLst>
      <p:ext uri="{BB962C8B-B14F-4D97-AF65-F5344CB8AC3E}">
        <p14:creationId xmlns:p14="http://schemas.microsoft.com/office/powerpoint/2010/main" val="245607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4299" y="-2"/>
            <a:ext cx="125770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Again?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p:cNvSpPr txBox="1">
            <a:spLocks noChangeArrowheads="1"/>
          </p:cNvSpPr>
          <p:nvPr/>
        </p:nvSpPr>
        <p:spPr bwMode="auto">
          <a:xfrm>
            <a:off x="9288379" y="6488668"/>
            <a:ext cx="29036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Bloomberg (17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A screenshot of a computer&#10;&#10;Description automatically generated">
            <a:extLst>
              <a:ext uri="{FF2B5EF4-FFF2-40B4-BE49-F238E27FC236}">
                <a16:creationId xmlns:a16="http://schemas.microsoft.com/office/drawing/2014/main" id="{95CA6E7B-1492-68A5-043E-FDA64727C5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608" y="209004"/>
            <a:ext cx="5935392" cy="6491834"/>
          </a:xfrm>
          <a:prstGeom prst="rect">
            <a:avLst/>
          </a:prstGeom>
          <a:ln w="6350">
            <a:solidFill>
              <a:schemeClr val="bg2"/>
            </a:solidFill>
          </a:ln>
        </p:spPr>
      </p:pic>
      <p:pic>
        <p:nvPicPr>
          <p:cNvPr id="12" name="Picture 11" descr="A screenshot of a computer&#10;&#10;Description automatically generated">
            <a:extLst>
              <a:ext uri="{FF2B5EF4-FFF2-40B4-BE49-F238E27FC236}">
                <a16:creationId xmlns:a16="http://schemas.microsoft.com/office/drawing/2014/main" id="{C6A47538-BE63-B3D8-3EF6-1BAFEE635C93}"/>
              </a:ext>
            </a:extLst>
          </p:cNvPr>
          <p:cNvPicPr>
            <a:picLocks noChangeAspect="1"/>
          </p:cNvPicPr>
          <p:nvPr/>
        </p:nvPicPr>
        <p:blipFill rotWithShape="1">
          <a:blip r:embed="rId3">
            <a:extLst>
              <a:ext uri="{28A0092B-C50C-407E-A947-70E740481C1C}">
                <a14:useLocalDpi xmlns:a14="http://schemas.microsoft.com/office/drawing/2010/main" val="0"/>
              </a:ext>
            </a:extLst>
          </a:blip>
          <a:srcRect l="12233" t="49304" r="37286" b="8889"/>
          <a:stretch/>
        </p:blipFill>
        <p:spPr>
          <a:xfrm>
            <a:off x="3662624" y="880029"/>
            <a:ext cx="6059156" cy="5488505"/>
          </a:xfrm>
          <a:prstGeom prst="rect">
            <a:avLst/>
          </a:prstGeom>
          <a:ln w="6350">
            <a:solidFill>
              <a:schemeClr val="bg2"/>
            </a:solidFill>
          </a:ln>
        </p:spPr>
      </p:pic>
    </p:spTree>
    <p:extLst>
      <p:ext uri="{BB962C8B-B14F-4D97-AF65-F5344CB8AC3E}">
        <p14:creationId xmlns:p14="http://schemas.microsoft.com/office/powerpoint/2010/main" val="232631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303" y="-2"/>
            <a:ext cx="338969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Has Happened?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p:cNvSpPr txBox="1">
            <a:spLocks noChangeArrowheads="1"/>
          </p:cNvSpPr>
          <p:nvPr/>
        </p:nvSpPr>
        <p:spPr bwMode="auto">
          <a:xfrm>
            <a:off x="9288379" y="6488668"/>
            <a:ext cx="29036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Bloomberg (17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24D8A935-FDCE-7B09-1EDD-6D63D919B0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503" y="115503"/>
            <a:ext cx="5932497" cy="6488668"/>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AEBB301C-83BD-92FB-E23D-71A977126991}"/>
              </a:ext>
            </a:extLst>
          </p:cNvPr>
          <p:cNvPicPr>
            <a:picLocks noChangeAspect="1"/>
          </p:cNvPicPr>
          <p:nvPr/>
        </p:nvPicPr>
        <p:blipFill rotWithShape="1">
          <a:blip r:embed="rId2">
            <a:extLst>
              <a:ext uri="{28A0092B-C50C-407E-A947-70E740481C1C}">
                <a14:useLocalDpi xmlns:a14="http://schemas.microsoft.com/office/drawing/2010/main" val="0"/>
              </a:ext>
            </a:extLst>
          </a:blip>
          <a:srcRect l="12545" t="13938" r="37997" b="61129"/>
          <a:stretch/>
        </p:blipFill>
        <p:spPr>
          <a:xfrm>
            <a:off x="1783583" y="859134"/>
            <a:ext cx="9321751" cy="5139732"/>
          </a:xfrm>
          <a:prstGeom prst="rect">
            <a:avLst/>
          </a:prstGeom>
          <a:ln w="6350">
            <a:solidFill>
              <a:schemeClr val="bg2"/>
            </a:solidFill>
          </a:ln>
        </p:spPr>
      </p:pic>
    </p:spTree>
    <p:extLst>
      <p:ext uri="{BB962C8B-B14F-4D97-AF65-F5344CB8AC3E}">
        <p14:creationId xmlns:p14="http://schemas.microsoft.com/office/powerpoint/2010/main" val="18558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303" y="-2"/>
            <a:ext cx="338969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Has Happened?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79</a:t>
            </a:fld>
            <a:endParaRPr lang="en-US" altLang="en-US"/>
          </a:p>
        </p:txBody>
      </p:sp>
      <p:sp>
        <p:nvSpPr>
          <p:cNvPr id="6" name="Text Box 5"/>
          <p:cNvSpPr txBox="1">
            <a:spLocks noChangeArrowheads="1"/>
          </p:cNvSpPr>
          <p:nvPr/>
        </p:nvSpPr>
        <p:spPr bwMode="auto">
          <a:xfrm>
            <a:off x="9288379" y="6488668"/>
            <a:ext cx="29036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Bloomberg (17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24D8A935-FDCE-7B09-1EDD-6D63D919B0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503" y="115503"/>
            <a:ext cx="5932497" cy="6488668"/>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AEBB301C-83BD-92FB-E23D-71A977126991}"/>
              </a:ext>
            </a:extLst>
          </p:cNvPr>
          <p:cNvPicPr>
            <a:picLocks noChangeAspect="1"/>
          </p:cNvPicPr>
          <p:nvPr/>
        </p:nvPicPr>
        <p:blipFill rotWithShape="1">
          <a:blip r:embed="rId2">
            <a:extLst>
              <a:ext uri="{28A0092B-C50C-407E-A947-70E740481C1C}">
                <a14:useLocalDpi xmlns:a14="http://schemas.microsoft.com/office/drawing/2010/main" val="0"/>
              </a:ext>
            </a:extLst>
          </a:blip>
          <a:srcRect l="11355" t="39310" r="39160" b="28203"/>
          <a:stretch/>
        </p:blipFill>
        <p:spPr>
          <a:xfrm>
            <a:off x="2353376" y="1092950"/>
            <a:ext cx="7128069" cy="5118189"/>
          </a:xfrm>
          <a:prstGeom prst="rect">
            <a:avLst/>
          </a:prstGeom>
          <a:ln w="6350">
            <a:solidFill>
              <a:schemeClr val="bg2"/>
            </a:solidFill>
          </a:ln>
        </p:spPr>
      </p:pic>
    </p:spTree>
    <p:extLst>
      <p:ext uri="{BB962C8B-B14F-4D97-AF65-F5344CB8AC3E}">
        <p14:creationId xmlns:p14="http://schemas.microsoft.com/office/powerpoint/2010/main" val="159637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FE610D8B-A763-471F-AAF8-3A3C3FA5432C}" type="datetime4">
              <a:rPr lang="en-US"/>
              <a:pPr>
                <a:defRPr/>
              </a:pPr>
              <a:t>October 18, 2023</a:t>
            </a:fld>
            <a:endParaRPr lang="en-US" altLang="en-US">
              <a:solidFill>
                <a:schemeClr val="bg2"/>
              </a:solidFill>
            </a:endParaRPr>
          </a:p>
        </p:txBody>
      </p:sp>
      <p:sp>
        <p:nvSpPr>
          <p:cNvPr id="70659"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8</a:t>
            </a:fld>
            <a:endParaRPr lang="en-US" altLang="en-US" sz="1400">
              <a:solidFill>
                <a:srgbClr val="000066"/>
              </a:solidFill>
            </a:endParaRPr>
          </a:p>
        </p:txBody>
      </p:sp>
      <p:sp>
        <p:nvSpPr>
          <p:cNvPr id="70660" name="Rectangle 2"/>
          <p:cNvSpPr>
            <a:spLocks noGrp="1" noChangeArrowheads="1"/>
          </p:cNvSpPr>
          <p:nvPr>
            <p:ph type="title"/>
          </p:nvPr>
        </p:nvSpPr>
        <p:spPr/>
        <p:txBody>
          <a:bodyPr/>
          <a:lstStyle/>
          <a:p>
            <a:r>
              <a:rPr lang="en-US" altLang="en-US" dirty="0">
                <a:cs typeface="Times New Roman" panose="02020603050405020304" pitchFamily="18" charset="0"/>
                <a:sym typeface="Symbol" panose="05050102010706020507" pitchFamily="18" charset="2"/>
              </a:rPr>
              <a:t>Issues and Limitations</a:t>
            </a:r>
          </a:p>
        </p:txBody>
      </p:sp>
      <p:sp>
        <p:nvSpPr>
          <p:cNvPr id="70661" name="Rectangle 3"/>
          <p:cNvSpPr>
            <a:spLocks noGrp="1" noChangeArrowheads="1"/>
          </p:cNvSpPr>
          <p:nvPr>
            <p:ph type="body" idx="1"/>
          </p:nvPr>
        </p:nvSpPr>
        <p:spPr>
          <a:xfrm>
            <a:off x="812800" y="1447800"/>
            <a:ext cx="11176000" cy="4114800"/>
          </a:xfrm>
        </p:spPr>
        <p:txBody>
          <a:bodyPr/>
          <a:lstStyle/>
          <a:p>
            <a:r>
              <a:rPr lang="en-US" altLang="en-US" dirty="0">
                <a:cs typeface="Times New Roman" panose="02020603050405020304" pitchFamily="18" charset="0"/>
                <a:sym typeface="Symbol" panose="05050102010706020507" pitchFamily="18" charset="2"/>
              </a:rPr>
              <a:t>Single-Part Pricing</a:t>
            </a:r>
          </a:p>
          <a:p>
            <a:r>
              <a:rPr lang="en-US" altLang="en-US" dirty="0">
                <a:cs typeface="Times New Roman" panose="02020603050405020304" pitchFamily="18" charset="0"/>
                <a:sym typeface="Symbol" panose="05050102010706020507" pitchFamily="18" charset="2"/>
              </a:rPr>
              <a:t>Information Limitations</a:t>
            </a:r>
          </a:p>
          <a:p>
            <a:pPr lvl="1"/>
            <a:r>
              <a:rPr lang="en-US" altLang="en-US" dirty="0">
                <a:cs typeface="Times New Roman" panose="02020603050405020304" pitchFamily="18" charset="0"/>
                <a:sym typeface="Symbol" panose="05050102010706020507" pitchFamily="18" charset="2"/>
              </a:rPr>
              <a:t>Need lots of info to implement</a:t>
            </a:r>
          </a:p>
          <a:p>
            <a:r>
              <a:rPr lang="en-US" altLang="en-US" dirty="0">
                <a:cs typeface="Times New Roman" panose="02020603050405020304" pitchFamily="18" charset="0"/>
                <a:sym typeface="Symbol" panose="05050102010706020507" pitchFamily="18" charset="2"/>
              </a:rPr>
              <a:t>Technical Limitation</a:t>
            </a:r>
          </a:p>
          <a:p>
            <a:pPr lvl="1"/>
            <a:r>
              <a:rPr lang="en-US" altLang="en-US" dirty="0">
                <a:cs typeface="Times New Roman" panose="02020603050405020304" pitchFamily="18" charset="0"/>
                <a:sym typeface="Symbol" panose="05050102010706020507" pitchFamily="18" charset="2"/>
              </a:rPr>
              <a:t>This version assumes that there is no cross-elasticity of demand between the two markets. (Price in one market does not effect demand in the second.)</a:t>
            </a:r>
          </a:p>
        </p:txBody>
      </p:sp>
    </p:spTree>
    <p:extLst>
      <p:ext uri="{BB962C8B-B14F-4D97-AF65-F5344CB8AC3E}">
        <p14:creationId xmlns:p14="http://schemas.microsoft.com/office/powerpoint/2010/main" val="10361214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3295" y="0"/>
            <a:ext cx="385870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Florida Social Media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80</a:t>
            </a:fld>
            <a:endParaRPr lang="en-US" altLang="en-US"/>
          </a:p>
        </p:txBody>
      </p:sp>
      <p:sp>
        <p:nvSpPr>
          <p:cNvPr id="6" name="Text Box 5"/>
          <p:cNvSpPr txBox="1">
            <a:spLocks noChangeArrowheads="1"/>
          </p:cNvSpPr>
          <p:nvPr/>
        </p:nvSpPr>
        <p:spPr bwMode="auto">
          <a:xfrm>
            <a:off x="6480928" y="6488668"/>
            <a:ext cx="571107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NetChoice</a:t>
            </a:r>
            <a:r>
              <a:rPr lang="en-US" sz="1800" i="0" dirty="0">
                <a:solidFill>
                  <a:schemeClr val="accent4">
                    <a:lumMod val="75000"/>
                    <a:lumOff val="25000"/>
                  </a:schemeClr>
                </a:solidFill>
                <a:latin typeface="+mn-lt"/>
                <a:cs typeface="Times New Roman" panose="02020603050405020304" pitchFamily="18" charset="0"/>
              </a:rPr>
              <a:t> v. Florida AG, 34 F.4</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1196 (11</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2022)</a:t>
            </a:r>
          </a:p>
        </p:txBody>
      </p:sp>
      <p:pic>
        <p:nvPicPr>
          <p:cNvPr id="8" name="Picture 7">
            <a:extLst>
              <a:ext uri="{FF2B5EF4-FFF2-40B4-BE49-F238E27FC236}">
                <a16:creationId xmlns:a16="http://schemas.microsoft.com/office/drawing/2014/main" id="{5730D086-3B00-16A3-5C9F-DA79792B3E13}"/>
              </a:ext>
            </a:extLst>
          </p:cNvPr>
          <p:cNvPicPr>
            <a:picLocks noChangeAspect="1"/>
          </p:cNvPicPr>
          <p:nvPr/>
        </p:nvPicPr>
        <p:blipFill>
          <a:blip r:embed="rId2"/>
          <a:stretch>
            <a:fillRect/>
          </a:stretch>
        </p:blipFill>
        <p:spPr>
          <a:xfrm>
            <a:off x="3372018" y="209006"/>
            <a:ext cx="4656476" cy="6089979"/>
          </a:xfrm>
          <a:prstGeom prst="rect">
            <a:avLst/>
          </a:prstGeom>
          <a:ln w="6350">
            <a:solidFill>
              <a:schemeClr val="bg2"/>
            </a:solidFill>
          </a:ln>
        </p:spPr>
      </p:pic>
    </p:spTree>
    <p:extLst>
      <p:ext uri="{BB962C8B-B14F-4D97-AF65-F5344CB8AC3E}">
        <p14:creationId xmlns:p14="http://schemas.microsoft.com/office/powerpoint/2010/main" val="16044633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2105" y="0"/>
            <a:ext cx="376989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Platform Speech Rights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81</a:t>
            </a:fld>
            <a:endParaRPr lang="en-US" altLang="en-US"/>
          </a:p>
        </p:txBody>
      </p:sp>
      <p:sp>
        <p:nvSpPr>
          <p:cNvPr id="6" name="Text Box 5"/>
          <p:cNvSpPr txBox="1">
            <a:spLocks noChangeArrowheads="1"/>
          </p:cNvSpPr>
          <p:nvPr/>
        </p:nvSpPr>
        <p:spPr bwMode="auto">
          <a:xfrm>
            <a:off x="9436231" y="6488668"/>
            <a:ext cx="27557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NetChoice</a:t>
            </a:r>
            <a:r>
              <a:rPr lang="en-US" sz="1800" i="0" dirty="0">
                <a:solidFill>
                  <a:schemeClr val="accent4">
                    <a:lumMod val="75000"/>
                    <a:lumOff val="25000"/>
                  </a:schemeClr>
                </a:solidFill>
                <a:latin typeface="+mn-lt"/>
                <a:cs typeface="Times New Roman" panose="02020603050405020304" pitchFamily="18" charset="0"/>
              </a:rPr>
              <a:t> v. Florida AG</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884A064-662E-55B5-3DB0-74E74C9E8F2E}"/>
              </a:ext>
            </a:extLst>
          </p:cNvPr>
          <p:cNvPicPr>
            <a:picLocks noChangeAspect="1"/>
          </p:cNvPicPr>
          <p:nvPr/>
        </p:nvPicPr>
        <p:blipFill>
          <a:blip r:embed="rId2"/>
          <a:stretch>
            <a:fillRect/>
          </a:stretch>
        </p:blipFill>
        <p:spPr>
          <a:xfrm>
            <a:off x="176210" y="209006"/>
            <a:ext cx="4967663" cy="6491832"/>
          </a:xfrm>
          <a:prstGeom prst="rect">
            <a:avLst/>
          </a:prstGeom>
          <a:ln w="6350">
            <a:solidFill>
              <a:schemeClr val="bg2"/>
            </a:solidFill>
          </a:ln>
        </p:spPr>
      </p:pic>
      <p:pic>
        <p:nvPicPr>
          <p:cNvPr id="8" name="Picture 7">
            <a:extLst>
              <a:ext uri="{FF2B5EF4-FFF2-40B4-BE49-F238E27FC236}">
                <a16:creationId xmlns:a16="http://schemas.microsoft.com/office/drawing/2014/main" id="{27B501CF-6AC6-F07F-65B8-BFD3DFF375E9}"/>
              </a:ext>
            </a:extLst>
          </p:cNvPr>
          <p:cNvPicPr>
            <a:picLocks noChangeAspect="1"/>
          </p:cNvPicPr>
          <p:nvPr/>
        </p:nvPicPr>
        <p:blipFill rotWithShape="1">
          <a:blip r:embed="rId2"/>
          <a:srcRect l="17354" t="44032" r="17614" b="20135"/>
          <a:stretch/>
        </p:blipFill>
        <p:spPr>
          <a:xfrm>
            <a:off x="2617595" y="922775"/>
            <a:ext cx="7396064" cy="5325625"/>
          </a:xfrm>
          <a:prstGeom prst="rect">
            <a:avLst/>
          </a:prstGeom>
          <a:ln w="6350">
            <a:solidFill>
              <a:schemeClr val="bg2"/>
            </a:solidFill>
          </a:ln>
        </p:spPr>
      </p:pic>
    </p:spTree>
    <p:extLst>
      <p:ext uri="{BB962C8B-B14F-4D97-AF65-F5344CB8AC3E}">
        <p14:creationId xmlns:p14="http://schemas.microsoft.com/office/powerpoint/2010/main" val="95848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79229" y="0"/>
            <a:ext cx="151277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Outcome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82</a:t>
            </a:fld>
            <a:endParaRPr lang="en-US" altLang="en-US"/>
          </a:p>
        </p:txBody>
      </p:sp>
      <p:sp>
        <p:nvSpPr>
          <p:cNvPr id="6" name="Text Box 5"/>
          <p:cNvSpPr txBox="1">
            <a:spLocks noChangeArrowheads="1"/>
          </p:cNvSpPr>
          <p:nvPr/>
        </p:nvSpPr>
        <p:spPr bwMode="auto">
          <a:xfrm>
            <a:off x="9436231" y="6488668"/>
            <a:ext cx="275577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NetChoice</a:t>
            </a:r>
            <a:r>
              <a:rPr lang="en-US" sz="1800" i="0" dirty="0">
                <a:solidFill>
                  <a:schemeClr val="accent4">
                    <a:lumMod val="75000"/>
                    <a:lumOff val="25000"/>
                  </a:schemeClr>
                </a:solidFill>
                <a:latin typeface="+mn-lt"/>
                <a:cs typeface="Times New Roman" panose="02020603050405020304" pitchFamily="18" charset="0"/>
              </a:rPr>
              <a:t> v. Florida AG</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E86A86F0-E873-9A82-A534-3011FFE4C5D6}"/>
              </a:ext>
            </a:extLst>
          </p:cNvPr>
          <p:cNvPicPr>
            <a:picLocks noChangeAspect="1"/>
          </p:cNvPicPr>
          <p:nvPr/>
        </p:nvPicPr>
        <p:blipFill>
          <a:blip r:embed="rId2"/>
          <a:stretch>
            <a:fillRect/>
          </a:stretch>
        </p:blipFill>
        <p:spPr>
          <a:xfrm>
            <a:off x="239487" y="199531"/>
            <a:ext cx="5055996" cy="6501307"/>
          </a:xfrm>
          <a:prstGeom prst="rect">
            <a:avLst/>
          </a:prstGeom>
          <a:ln w="6350">
            <a:solidFill>
              <a:schemeClr val="bg2"/>
            </a:solidFill>
          </a:ln>
        </p:spPr>
      </p:pic>
      <p:pic>
        <p:nvPicPr>
          <p:cNvPr id="8" name="Picture 7">
            <a:extLst>
              <a:ext uri="{FF2B5EF4-FFF2-40B4-BE49-F238E27FC236}">
                <a16:creationId xmlns:a16="http://schemas.microsoft.com/office/drawing/2014/main" id="{07A21723-6DF3-AF06-5CE3-1CF12767CF50}"/>
              </a:ext>
            </a:extLst>
          </p:cNvPr>
          <p:cNvPicPr>
            <a:picLocks noChangeAspect="1"/>
          </p:cNvPicPr>
          <p:nvPr/>
        </p:nvPicPr>
        <p:blipFill rotWithShape="1">
          <a:blip r:embed="rId2"/>
          <a:srcRect l="18339" t="15313" r="17964" b="40560"/>
          <a:stretch/>
        </p:blipFill>
        <p:spPr>
          <a:xfrm>
            <a:off x="3195374" y="592852"/>
            <a:ext cx="6536879" cy="5823020"/>
          </a:xfrm>
          <a:prstGeom prst="rect">
            <a:avLst/>
          </a:prstGeom>
          <a:ln w="6350">
            <a:solidFill>
              <a:schemeClr val="bg2"/>
            </a:solidFill>
          </a:ln>
        </p:spPr>
      </p:pic>
    </p:spTree>
    <p:extLst>
      <p:ext uri="{BB962C8B-B14F-4D97-AF65-F5344CB8AC3E}">
        <p14:creationId xmlns:p14="http://schemas.microsoft.com/office/powerpoint/2010/main" val="260177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3430" y="0"/>
            <a:ext cx="368856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Texas Social Media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83</a:t>
            </a:fld>
            <a:endParaRPr lang="en-US" altLang="en-US"/>
          </a:p>
        </p:txBody>
      </p:sp>
      <p:sp>
        <p:nvSpPr>
          <p:cNvPr id="6" name="Text Box 5"/>
          <p:cNvSpPr txBox="1">
            <a:spLocks noChangeArrowheads="1"/>
          </p:cNvSpPr>
          <p:nvPr/>
        </p:nvSpPr>
        <p:spPr bwMode="auto">
          <a:xfrm>
            <a:off x="7051249" y="6488668"/>
            <a:ext cx="514075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NetChoice</a:t>
            </a:r>
            <a:r>
              <a:rPr lang="en-US" sz="1800" i="0" dirty="0">
                <a:solidFill>
                  <a:schemeClr val="accent4">
                    <a:lumMod val="75000"/>
                    <a:lumOff val="25000"/>
                  </a:schemeClr>
                </a:solidFill>
                <a:latin typeface="+mn-lt"/>
                <a:cs typeface="Times New Roman" panose="02020603050405020304" pitchFamily="18" charset="0"/>
              </a:rPr>
              <a:t> v. Paxton, 49 F.4</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439 (5</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8CCC3ED6-38E2-5ED7-1F65-983E516E775C}"/>
              </a:ext>
            </a:extLst>
          </p:cNvPr>
          <p:cNvPicPr>
            <a:picLocks noChangeAspect="1"/>
          </p:cNvPicPr>
          <p:nvPr/>
        </p:nvPicPr>
        <p:blipFill>
          <a:blip r:embed="rId2"/>
          <a:stretch>
            <a:fillRect/>
          </a:stretch>
        </p:blipFill>
        <p:spPr>
          <a:xfrm>
            <a:off x="218891" y="209006"/>
            <a:ext cx="4961311" cy="6416016"/>
          </a:xfrm>
          <a:prstGeom prst="rect">
            <a:avLst/>
          </a:prstGeom>
          <a:ln w="6350">
            <a:solidFill>
              <a:schemeClr val="bg2"/>
            </a:solidFill>
          </a:ln>
        </p:spPr>
      </p:pic>
      <p:pic>
        <p:nvPicPr>
          <p:cNvPr id="10" name="Picture 9">
            <a:extLst>
              <a:ext uri="{FF2B5EF4-FFF2-40B4-BE49-F238E27FC236}">
                <a16:creationId xmlns:a16="http://schemas.microsoft.com/office/drawing/2014/main" id="{ED62D831-DC91-4A70-EEBF-40D4D967D476}"/>
              </a:ext>
            </a:extLst>
          </p:cNvPr>
          <p:cNvPicPr>
            <a:picLocks noChangeAspect="1"/>
          </p:cNvPicPr>
          <p:nvPr/>
        </p:nvPicPr>
        <p:blipFill>
          <a:blip r:embed="rId3"/>
          <a:stretch>
            <a:fillRect/>
          </a:stretch>
        </p:blipFill>
        <p:spPr>
          <a:xfrm>
            <a:off x="1978127" y="3931884"/>
            <a:ext cx="10019650" cy="1979932"/>
          </a:xfrm>
          <a:prstGeom prst="rect">
            <a:avLst/>
          </a:prstGeom>
          <a:ln w="6350">
            <a:solidFill>
              <a:schemeClr val="bg2"/>
            </a:solidFill>
          </a:ln>
        </p:spPr>
      </p:pic>
    </p:spTree>
    <p:extLst>
      <p:ext uri="{BB962C8B-B14F-4D97-AF65-F5344CB8AC3E}">
        <p14:creationId xmlns:p14="http://schemas.microsoft.com/office/powerpoint/2010/main" val="73705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6792" y="0"/>
            <a:ext cx="583520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the Freedom of Speech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84</a:t>
            </a:fld>
            <a:endParaRPr lang="en-US" altLang="en-US"/>
          </a:p>
        </p:txBody>
      </p:sp>
      <p:sp>
        <p:nvSpPr>
          <p:cNvPr id="6" name="Text Box 5"/>
          <p:cNvSpPr txBox="1">
            <a:spLocks noChangeArrowheads="1"/>
          </p:cNvSpPr>
          <p:nvPr/>
        </p:nvSpPr>
        <p:spPr bwMode="auto">
          <a:xfrm>
            <a:off x="9818016" y="6488668"/>
            <a:ext cx="23739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NetChoice</a:t>
            </a:r>
            <a:r>
              <a:rPr lang="en-US" sz="1800" i="0" dirty="0">
                <a:solidFill>
                  <a:schemeClr val="accent4">
                    <a:lumMod val="75000"/>
                    <a:lumOff val="25000"/>
                  </a:schemeClr>
                </a:solidFill>
                <a:latin typeface="+mn-lt"/>
                <a:cs typeface="Times New Roman" panose="02020603050405020304" pitchFamily="18" charset="0"/>
              </a:rPr>
              <a:t> v. Paxton</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9AEB4CF-DB3A-68F5-E0ED-8EC1A3D9C110}"/>
              </a:ext>
            </a:extLst>
          </p:cNvPr>
          <p:cNvPicPr>
            <a:picLocks noChangeAspect="1"/>
          </p:cNvPicPr>
          <p:nvPr/>
        </p:nvPicPr>
        <p:blipFill>
          <a:blip r:embed="rId2"/>
          <a:stretch>
            <a:fillRect/>
          </a:stretch>
        </p:blipFill>
        <p:spPr>
          <a:xfrm>
            <a:off x="213643" y="209006"/>
            <a:ext cx="4901130" cy="6388613"/>
          </a:xfrm>
          <a:prstGeom prst="rect">
            <a:avLst/>
          </a:prstGeom>
          <a:ln w="6350">
            <a:solidFill>
              <a:schemeClr val="bg2"/>
            </a:solidFill>
          </a:ln>
        </p:spPr>
      </p:pic>
      <p:pic>
        <p:nvPicPr>
          <p:cNvPr id="9" name="Picture 8">
            <a:extLst>
              <a:ext uri="{FF2B5EF4-FFF2-40B4-BE49-F238E27FC236}">
                <a16:creationId xmlns:a16="http://schemas.microsoft.com/office/drawing/2014/main" id="{81E8E08B-DF48-6EB2-3A6C-12CDE718D3F0}"/>
              </a:ext>
            </a:extLst>
          </p:cNvPr>
          <p:cNvPicPr>
            <a:picLocks noChangeAspect="1"/>
          </p:cNvPicPr>
          <p:nvPr/>
        </p:nvPicPr>
        <p:blipFill rotWithShape="1">
          <a:blip r:embed="rId2"/>
          <a:srcRect l="15977" t="55805" r="15281" b="35240"/>
          <a:stretch/>
        </p:blipFill>
        <p:spPr>
          <a:xfrm>
            <a:off x="2181011" y="3931430"/>
            <a:ext cx="9502586" cy="1613648"/>
          </a:xfrm>
          <a:prstGeom prst="rect">
            <a:avLst/>
          </a:prstGeom>
          <a:ln w="6350">
            <a:solidFill>
              <a:schemeClr val="bg2"/>
            </a:solidFill>
          </a:ln>
        </p:spPr>
      </p:pic>
      <p:pic>
        <p:nvPicPr>
          <p:cNvPr id="11" name="Picture 10">
            <a:extLst>
              <a:ext uri="{FF2B5EF4-FFF2-40B4-BE49-F238E27FC236}">
                <a16:creationId xmlns:a16="http://schemas.microsoft.com/office/drawing/2014/main" id="{4255EA4B-339D-800A-D83A-0CC95403EDDA}"/>
              </a:ext>
            </a:extLst>
          </p:cNvPr>
          <p:cNvPicPr>
            <a:picLocks noChangeAspect="1"/>
          </p:cNvPicPr>
          <p:nvPr/>
        </p:nvPicPr>
        <p:blipFill rotWithShape="1">
          <a:blip r:embed="rId2"/>
          <a:srcRect l="15459" t="12514" r="15201" b="74321"/>
          <a:stretch/>
        </p:blipFill>
        <p:spPr>
          <a:xfrm>
            <a:off x="2181011" y="1389935"/>
            <a:ext cx="9498831" cy="2350791"/>
          </a:xfrm>
          <a:prstGeom prst="rect">
            <a:avLst/>
          </a:prstGeom>
          <a:ln w="6350">
            <a:solidFill>
              <a:schemeClr val="bg2"/>
            </a:solidFill>
          </a:ln>
        </p:spPr>
      </p:pic>
    </p:spTree>
    <p:extLst>
      <p:ext uri="{BB962C8B-B14F-4D97-AF65-F5344CB8AC3E}">
        <p14:creationId xmlns:p14="http://schemas.microsoft.com/office/powerpoint/2010/main" val="62035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2733" y="0"/>
            <a:ext cx="59692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29 Sept 2023: Sup Ct Takes Both Cases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85</a:t>
            </a:fld>
            <a:endParaRPr lang="en-US" altLang="en-US"/>
          </a:p>
        </p:txBody>
      </p:sp>
      <p:sp>
        <p:nvSpPr>
          <p:cNvPr id="6" name="Text Box 5"/>
          <p:cNvSpPr txBox="1">
            <a:spLocks noChangeArrowheads="1"/>
          </p:cNvSpPr>
          <p:nvPr/>
        </p:nvSpPr>
        <p:spPr bwMode="auto">
          <a:xfrm>
            <a:off x="10053686" y="6488668"/>
            <a:ext cx="213831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SupremeCourt.gov</a:t>
            </a:r>
          </a:p>
        </p:txBody>
      </p:sp>
      <p:pic>
        <p:nvPicPr>
          <p:cNvPr id="5" name="Picture 4">
            <a:extLst>
              <a:ext uri="{FF2B5EF4-FFF2-40B4-BE49-F238E27FC236}">
                <a16:creationId xmlns:a16="http://schemas.microsoft.com/office/drawing/2014/main" id="{435D6B1A-AC43-87B2-BF80-E198E3F820B8}"/>
              </a:ext>
            </a:extLst>
          </p:cNvPr>
          <p:cNvPicPr>
            <a:picLocks noChangeAspect="1"/>
          </p:cNvPicPr>
          <p:nvPr/>
        </p:nvPicPr>
        <p:blipFill>
          <a:blip r:embed="rId2"/>
          <a:stretch>
            <a:fillRect/>
          </a:stretch>
        </p:blipFill>
        <p:spPr>
          <a:xfrm>
            <a:off x="792059" y="483484"/>
            <a:ext cx="5086754" cy="5965947"/>
          </a:xfrm>
          <a:prstGeom prst="rect">
            <a:avLst/>
          </a:prstGeom>
        </p:spPr>
      </p:pic>
      <p:pic>
        <p:nvPicPr>
          <p:cNvPr id="9" name="Picture 8">
            <a:extLst>
              <a:ext uri="{FF2B5EF4-FFF2-40B4-BE49-F238E27FC236}">
                <a16:creationId xmlns:a16="http://schemas.microsoft.com/office/drawing/2014/main" id="{F76D9887-2E7D-07DC-1F9B-280318953448}"/>
              </a:ext>
            </a:extLst>
          </p:cNvPr>
          <p:cNvPicPr>
            <a:picLocks noChangeAspect="1"/>
          </p:cNvPicPr>
          <p:nvPr/>
        </p:nvPicPr>
        <p:blipFill>
          <a:blip r:embed="rId3"/>
          <a:stretch>
            <a:fillRect/>
          </a:stretch>
        </p:blipFill>
        <p:spPr>
          <a:xfrm>
            <a:off x="6269771" y="457250"/>
            <a:ext cx="5081119" cy="5992181"/>
          </a:xfrm>
          <a:prstGeom prst="rect">
            <a:avLst/>
          </a:prstGeom>
        </p:spPr>
      </p:pic>
    </p:spTree>
    <p:extLst>
      <p:ext uri="{BB962C8B-B14F-4D97-AF65-F5344CB8AC3E}">
        <p14:creationId xmlns:p14="http://schemas.microsoft.com/office/powerpoint/2010/main" val="30952089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1688" y="0"/>
            <a:ext cx="145031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Timeline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86</a:t>
            </a:fld>
            <a:endParaRPr lang="en-US" altLang="en-US"/>
          </a:p>
        </p:txBody>
      </p:sp>
      <p:sp>
        <p:nvSpPr>
          <p:cNvPr id="6" name="Text Box 5"/>
          <p:cNvSpPr txBox="1">
            <a:spLocks noChangeArrowheads="1"/>
          </p:cNvSpPr>
          <p:nvPr/>
        </p:nvSpPr>
        <p:spPr bwMode="auto">
          <a:xfrm>
            <a:off x="9549353" y="6488668"/>
            <a:ext cx="264264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Supreme Court Docket</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34C4E722-DAD5-95B5-3C11-0311D59766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980" y="209006"/>
            <a:ext cx="5935390" cy="6491832"/>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88116E8B-8311-5604-F71C-DA687247CD89}"/>
              </a:ext>
            </a:extLst>
          </p:cNvPr>
          <p:cNvPicPr>
            <a:picLocks noChangeAspect="1"/>
          </p:cNvPicPr>
          <p:nvPr/>
        </p:nvPicPr>
        <p:blipFill rotWithShape="1">
          <a:blip r:embed="rId2">
            <a:extLst>
              <a:ext uri="{28A0092B-C50C-407E-A947-70E740481C1C}">
                <a14:useLocalDpi xmlns:a14="http://schemas.microsoft.com/office/drawing/2010/main" val="0"/>
              </a:ext>
            </a:extLst>
          </a:blip>
          <a:srcRect l="29300" t="79463" r="11024" b="492"/>
          <a:stretch/>
        </p:blipFill>
        <p:spPr>
          <a:xfrm>
            <a:off x="3866862" y="4124849"/>
            <a:ext cx="6263540" cy="2301072"/>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FB5C55A6-2776-F65A-A80B-829E273FB86F}"/>
              </a:ext>
            </a:extLst>
          </p:cNvPr>
          <p:cNvPicPr>
            <a:picLocks noChangeAspect="1"/>
          </p:cNvPicPr>
          <p:nvPr/>
        </p:nvPicPr>
        <p:blipFill rotWithShape="1">
          <a:blip r:embed="rId2">
            <a:extLst>
              <a:ext uri="{28A0092B-C50C-407E-A947-70E740481C1C}">
                <a14:useLocalDpi xmlns:a14="http://schemas.microsoft.com/office/drawing/2010/main" val="0"/>
              </a:ext>
            </a:extLst>
          </a:blip>
          <a:srcRect l="28735" t="7798" r="10543" b="60936"/>
          <a:stretch/>
        </p:blipFill>
        <p:spPr>
          <a:xfrm>
            <a:off x="3866862" y="469036"/>
            <a:ext cx="6256852" cy="3523764"/>
          </a:xfrm>
          <a:prstGeom prst="rect">
            <a:avLst/>
          </a:prstGeom>
          <a:ln w="6350">
            <a:solidFill>
              <a:schemeClr val="bg2"/>
            </a:solidFill>
          </a:ln>
        </p:spPr>
      </p:pic>
    </p:spTree>
    <p:extLst>
      <p:ext uri="{BB962C8B-B14F-4D97-AF65-F5344CB8AC3E}">
        <p14:creationId xmlns:p14="http://schemas.microsoft.com/office/powerpoint/2010/main" val="419166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7646" y="-2"/>
            <a:ext cx="455435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European Digital Services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87</a:t>
            </a:fld>
            <a:endParaRPr lang="en-US" altLang="en-US"/>
          </a:p>
        </p:txBody>
      </p:sp>
      <p:sp>
        <p:nvSpPr>
          <p:cNvPr id="6" name="Text Box 5"/>
          <p:cNvSpPr txBox="1">
            <a:spLocks noChangeArrowheads="1"/>
          </p:cNvSpPr>
          <p:nvPr/>
        </p:nvSpPr>
        <p:spPr bwMode="auto">
          <a:xfrm>
            <a:off x="8792307" y="6488668"/>
            <a:ext cx="339969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Union (19 Oct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A82FDEA-2766-3CB6-30F2-E0CF8093F00A}"/>
              </a:ext>
            </a:extLst>
          </p:cNvPr>
          <p:cNvPicPr>
            <a:picLocks noChangeAspect="1"/>
          </p:cNvPicPr>
          <p:nvPr/>
        </p:nvPicPr>
        <p:blipFill>
          <a:blip r:embed="rId2"/>
          <a:stretch>
            <a:fillRect/>
          </a:stretch>
        </p:blipFill>
        <p:spPr>
          <a:xfrm>
            <a:off x="161296" y="209004"/>
            <a:ext cx="4604402" cy="6491834"/>
          </a:xfrm>
          <a:prstGeom prst="rect">
            <a:avLst/>
          </a:prstGeom>
          <a:ln w="6350">
            <a:solidFill>
              <a:schemeClr val="bg2"/>
            </a:solidFill>
          </a:ln>
        </p:spPr>
      </p:pic>
      <p:pic>
        <p:nvPicPr>
          <p:cNvPr id="8" name="Picture 7">
            <a:extLst>
              <a:ext uri="{FF2B5EF4-FFF2-40B4-BE49-F238E27FC236}">
                <a16:creationId xmlns:a16="http://schemas.microsoft.com/office/drawing/2014/main" id="{F4223688-DE32-8005-1DC3-9A81D6D0C162}"/>
              </a:ext>
            </a:extLst>
          </p:cNvPr>
          <p:cNvPicPr>
            <a:picLocks noChangeAspect="1"/>
          </p:cNvPicPr>
          <p:nvPr/>
        </p:nvPicPr>
        <p:blipFill rotWithShape="1">
          <a:blip r:embed="rId2"/>
          <a:srcRect l="4911" r="3977" b="62305"/>
          <a:stretch/>
        </p:blipFill>
        <p:spPr>
          <a:xfrm>
            <a:off x="2170443" y="1152675"/>
            <a:ext cx="8251987" cy="4813498"/>
          </a:xfrm>
          <a:prstGeom prst="rect">
            <a:avLst/>
          </a:prstGeom>
          <a:ln w="6350">
            <a:solidFill>
              <a:schemeClr val="bg2"/>
            </a:solidFill>
          </a:ln>
        </p:spPr>
      </p:pic>
    </p:spTree>
    <p:extLst>
      <p:ext uri="{BB962C8B-B14F-4D97-AF65-F5344CB8AC3E}">
        <p14:creationId xmlns:p14="http://schemas.microsoft.com/office/powerpoint/2010/main" val="265839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7042" y="-2"/>
            <a:ext cx="34549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Platform Designations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88</a:t>
            </a:fld>
            <a:endParaRPr lang="en-US" altLang="en-US"/>
          </a:p>
        </p:txBody>
      </p:sp>
      <p:sp>
        <p:nvSpPr>
          <p:cNvPr id="6" name="Text Box 5"/>
          <p:cNvSpPr txBox="1">
            <a:spLocks noChangeArrowheads="1"/>
          </p:cNvSpPr>
          <p:nvPr/>
        </p:nvSpPr>
        <p:spPr bwMode="auto">
          <a:xfrm>
            <a:off x="8116477" y="6488668"/>
            <a:ext cx="40755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(25 Apr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A5C8844E-DABF-5DF4-C747-63648ED90218}"/>
              </a:ext>
            </a:extLst>
          </p:cNvPr>
          <p:cNvPicPr>
            <a:picLocks noChangeAspect="1"/>
          </p:cNvPicPr>
          <p:nvPr/>
        </p:nvPicPr>
        <p:blipFill>
          <a:blip r:embed="rId2"/>
          <a:stretch>
            <a:fillRect/>
          </a:stretch>
        </p:blipFill>
        <p:spPr>
          <a:xfrm>
            <a:off x="162726" y="184666"/>
            <a:ext cx="4584242" cy="6516172"/>
          </a:xfrm>
          <a:prstGeom prst="rect">
            <a:avLst/>
          </a:prstGeom>
          <a:ln w="6350">
            <a:solidFill>
              <a:schemeClr val="bg2"/>
            </a:solidFill>
          </a:ln>
        </p:spPr>
      </p:pic>
      <p:pic>
        <p:nvPicPr>
          <p:cNvPr id="10" name="Picture 9">
            <a:extLst>
              <a:ext uri="{FF2B5EF4-FFF2-40B4-BE49-F238E27FC236}">
                <a16:creationId xmlns:a16="http://schemas.microsoft.com/office/drawing/2014/main" id="{02B7A6A5-0849-0F93-D7BF-6CADBCE40B3D}"/>
              </a:ext>
            </a:extLst>
          </p:cNvPr>
          <p:cNvPicPr>
            <a:picLocks noChangeAspect="1"/>
          </p:cNvPicPr>
          <p:nvPr/>
        </p:nvPicPr>
        <p:blipFill rotWithShape="1">
          <a:blip r:embed="rId2"/>
          <a:srcRect l="3647" t="21182" r="3980" b="26157"/>
          <a:stretch/>
        </p:blipFill>
        <p:spPr>
          <a:xfrm>
            <a:off x="2743198" y="701375"/>
            <a:ext cx="7053833" cy="5716099"/>
          </a:xfrm>
          <a:prstGeom prst="rect">
            <a:avLst/>
          </a:prstGeom>
          <a:ln w="6350">
            <a:solidFill>
              <a:schemeClr val="bg2"/>
            </a:solidFill>
          </a:ln>
        </p:spPr>
      </p:pic>
    </p:spTree>
    <p:extLst>
      <p:ext uri="{BB962C8B-B14F-4D97-AF65-F5344CB8AC3E}">
        <p14:creationId xmlns:p14="http://schemas.microsoft.com/office/powerpoint/2010/main" val="292400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5644" y="-2"/>
            <a:ext cx="270635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What This Means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89</a:t>
            </a:fld>
            <a:endParaRPr lang="en-US" altLang="en-US"/>
          </a:p>
        </p:txBody>
      </p:sp>
      <p:sp>
        <p:nvSpPr>
          <p:cNvPr id="6" name="Text Box 5"/>
          <p:cNvSpPr txBox="1">
            <a:spLocks noChangeArrowheads="1"/>
          </p:cNvSpPr>
          <p:nvPr/>
        </p:nvSpPr>
        <p:spPr bwMode="auto">
          <a:xfrm>
            <a:off x="8116477" y="6488668"/>
            <a:ext cx="40755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(25 Apr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A5C8844E-DABF-5DF4-C747-63648ED90218}"/>
              </a:ext>
            </a:extLst>
          </p:cNvPr>
          <p:cNvPicPr>
            <a:picLocks noChangeAspect="1"/>
          </p:cNvPicPr>
          <p:nvPr/>
        </p:nvPicPr>
        <p:blipFill>
          <a:blip r:embed="rId2"/>
          <a:stretch>
            <a:fillRect/>
          </a:stretch>
        </p:blipFill>
        <p:spPr>
          <a:xfrm>
            <a:off x="162726" y="184666"/>
            <a:ext cx="4584242" cy="6516172"/>
          </a:xfrm>
          <a:prstGeom prst="rect">
            <a:avLst/>
          </a:prstGeom>
          <a:ln w="6350">
            <a:solidFill>
              <a:schemeClr val="bg2"/>
            </a:solidFill>
          </a:ln>
        </p:spPr>
      </p:pic>
      <p:pic>
        <p:nvPicPr>
          <p:cNvPr id="3" name="Picture 2">
            <a:extLst>
              <a:ext uri="{FF2B5EF4-FFF2-40B4-BE49-F238E27FC236}">
                <a16:creationId xmlns:a16="http://schemas.microsoft.com/office/drawing/2014/main" id="{7A9E9647-588A-0A0C-B084-985C22820FDB}"/>
              </a:ext>
            </a:extLst>
          </p:cNvPr>
          <p:cNvPicPr>
            <a:picLocks noChangeAspect="1"/>
          </p:cNvPicPr>
          <p:nvPr/>
        </p:nvPicPr>
        <p:blipFill rotWithShape="1">
          <a:blip r:embed="rId2"/>
          <a:srcRect l="3429" t="73619" r="3475" b="3687"/>
          <a:stretch/>
        </p:blipFill>
        <p:spPr>
          <a:xfrm>
            <a:off x="1157954" y="2450122"/>
            <a:ext cx="10648860" cy="3689839"/>
          </a:xfrm>
          <a:prstGeom prst="rect">
            <a:avLst/>
          </a:prstGeom>
          <a:ln w="6350">
            <a:solidFill>
              <a:schemeClr val="bg2"/>
            </a:solidFill>
          </a:ln>
        </p:spPr>
      </p:pic>
    </p:spTree>
    <p:extLst>
      <p:ext uri="{BB962C8B-B14F-4D97-AF65-F5344CB8AC3E}">
        <p14:creationId xmlns:p14="http://schemas.microsoft.com/office/powerpoint/2010/main" val="8819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4AC7CF97-92C7-4AD1-B9E3-2C42E71A228A}" type="datetime4">
              <a:rPr lang="en-US"/>
              <a:pPr>
                <a:defRPr/>
              </a:pPr>
              <a:t>October 18, 2023</a:t>
            </a:fld>
            <a:endParaRPr lang="en-US" altLang="en-US">
              <a:solidFill>
                <a:schemeClr val="bg2"/>
              </a:solidFill>
            </a:endParaRPr>
          </a:p>
        </p:txBody>
      </p:sp>
      <p:sp>
        <p:nvSpPr>
          <p:cNvPr id="72707" name="Slide Number Placeholder 5"/>
          <p:cNvSpPr>
            <a:spLocks noGrp="1"/>
          </p:cNvSpPr>
          <p:nvPr>
            <p:ph type="sldNum" sz="quarter" idx="12"/>
          </p:nvPr>
        </p:nvSpPr>
        <p:spPr bwMode="auto">
          <a:xfrm>
            <a:off x="9880600" y="6248400"/>
            <a:ext cx="1905000" cy="4572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9</a:t>
            </a:fld>
            <a:endParaRPr lang="en-US" altLang="en-US" sz="1400" dirty="0">
              <a:solidFill>
                <a:srgbClr val="000066"/>
              </a:solidFill>
            </a:endParaRPr>
          </a:p>
        </p:txBody>
      </p:sp>
      <p:sp>
        <p:nvSpPr>
          <p:cNvPr id="72708" name="Rectangle 2"/>
          <p:cNvSpPr>
            <a:spLocks noGrp="1" noChangeArrowheads="1"/>
          </p:cNvSpPr>
          <p:nvPr>
            <p:ph type="title"/>
          </p:nvPr>
        </p:nvSpPr>
        <p:spPr/>
        <p:txBody>
          <a:bodyPr/>
          <a:lstStyle/>
          <a:p>
            <a:r>
              <a:rPr lang="en-US" altLang="en-US" dirty="0">
                <a:cs typeface="Times New Roman" panose="02020603050405020304" pitchFamily="18" charset="0"/>
                <a:sym typeface="Symbol" panose="05050102010706020507" pitchFamily="18" charset="2"/>
              </a:rPr>
              <a:t>Issues and Limitations</a:t>
            </a:r>
          </a:p>
        </p:txBody>
      </p:sp>
      <p:sp>
        <p:nvSpPr>
          <p:cNvPr id="72709" name="Rectangle 3"/>
          <p:cNvSpPr>
            <a:spLocks noGrp="1" noChangeArrowheads="1"/>
          </p:cNvSpPr>
          <p:nvPr>
            <p:ph type="body" idx="1"/>
          </p:nvPr>
        </p:nvSpPr>
        <p:spPr/>
        <p:txBody>
          <a:bodyPr/>
          <a:lstStyle/>
          <a:p>
            <a:r>
              <a:rPr lang="en-US" altLang="en-US" dirty="0">
                <a:cs typeface="Times New Roman" panose="02020603050405020304" pitchFamily="18" charset="0"/>
                <a:sym typeface="Symbol" panose="05050102010706020507" pitchFamily="18" charset="2"/>
              </a:rPr>
              <a:t>Fairness Limitations</a:t>
            </a:r>
          </a:p>
          <a:p>
            <a:pPr lvl="1"/>
            <a:r>
              <a:rPr lang="en-US" altLang="en-US" dirty="0">
                <a:cs typeface="Times New Roman" panose="02020603050405020304" pitchFamily="18" charset="0"/>
                <a:sym typeface="Symbol" panose="05050102010706020507" pitchFamily="18" charset="2"/>
              </a:rPr>
              <a:t>Individuals with reduced choices may have relatively inelastic demands, and they will get stuck with a disproportionate share of the fixed costs.</a:t>
            </a:r>
          </a:p>
        </p:txBody>
      </p:sp>
    </p:spTree>
    <p:extLst>
      <p:ext uri="{BB962C8B-B14F-4D97-AF65-F5344CB8AC3E}">
        <p14:creationId xmlns:p14="http://schemas.microsoft.com/office/powerpoint/2010/main" val="6168648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96863" y="-2"/>
            <a:ext cx="11951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Minors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90</a:t>
            </a:fld>
            <a:endParaRPr lang="en-US" altLang="en-US"/>
          </a:p>
        </p:txBody>
      </p:sp>
      <p:sp>
        <p:nvSpPr>
          <p:cNvPr id="6" name="Text Box 5"/>
          <p:cNvSpPr txBox="1">
            <a:spLocks noChangeArrowheads="1"/>
          </p:cNvSpPr>
          <p:nvPr/>
        </p:nvSpPr>
        <p:spPr bwMode="auto">
          <a:xfrm>
            <a:off x="8116477" y="6488668"/>
            <a:ext cx="40755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(25 Apr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C15557A-10E1-46B3-6A30-0D2F75666778}"/>
              </a:ext>
            </a:extLst>
          </p:cNvPr>
          <p:cNvPicPr>
            <a:picLocks noChangeAspect="1"/>
          </p:cNvPicPr>
          <p:nvPr/>
        </p:nvPicPr>
        <p:blipFill>
          <a:blip r:embed="rId2"/>
          <a:stretch>
            <a:fillRect/>
          </a:stretch>
        </p:blipFill>
        <p:spPr>
          <a:xfrm>
            <a:off x="188927" y="203479"/>
            <a:ext cx="4596518" cy="6458578"/>
          </a:xfrm>
          <a:prstGeom prst="rect">
            <a:avLst/>
          </a:prstGeom>
          <a:ln w="6350">
            <a:solidFill>
              <a:schemeClr val="bg2"/>
            </a:solidFill>
          </a:ln>
        </p:spPr>
      </p:pic>
      <p:pic>
        <p:nvPicPr>
          <p:cNvPr id="8" name="Picture 7">
            <a:extLst>
              <a:ext uri="{FF2B5EF4-FFF2-40B4-BE49-F238E27FC236}">
                <a16:creationId xmlns:a16="http://schemas.microsoft.com/office/drawing/2014/main" id="{55A02FC6-09F3-63AA-F773-992696C67BB2}"/>
              </a:ext>
            </a:extLst>
          </p:cNvPr>
          <p:cNvPicPr>
            <a:picLocks noChangeAspect="1"/>
          </p:cNvPicPr>
          <p:nvPr/>
        </p:nvPicPr>
        <p:blipFill rotWithShape="1">
          <a:blip r:embed="rId2"/>
          <a:srcRect l="5293" t="7203" r="5711" b="76404"/>
          <a:stretch/>
        </p:blipFill>
        <p:spPr>
          <a:xfrm>
            <a:off x="813334" y="914399"/>
            <a:ext cx="10952019" cy="2834641"/>
          </a:xfrm>
          <a:prstGeom prst="rect">
            <a:avLst/>
          </a:prstGeom>
          <a:ln w="6350">
            <a:solidFill>
              <a:schemeClr val="bg2"/>
            </a:solidFill>
          </a:ln>
        </p:spPr>
      </p:pic>
    </p:spTree>
    <p:extLst>
      <p:ext uri="{BB962C8B-B14F-4D97-AF65-F5344CB8AC3E}">
        <p14:creationId xmlns:p14="http://schemas.microsoft.com/office/powerpoint/2010/main" val="95182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4749" y="-2"/>
            <a:ext cx="3067252"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Content Moderation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91</a:t>
            </a:fld>
            <a:endParaRPr lang="en-US" altLang="en-US"/>
          </a:p>
        </p:txBody>
      </p:sp>
      <p:sp>
        <p:nvSpPr>
          <p:cNvPr id="6" name="Text Box 5"/>
          <p:cNvSpPr txBox="1">
            <a:spLocks noChangeArrowheads="1"/>
          </p:cNvSpPr>
          <p:nvPr/>
        </p:nvSpPr>
        <p:spPr bwMode="auto">
          <a:xfrm>
            <a:off x="8116477" y="6488668"/>
            <a:ext cx="40755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(25 Apr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C15557A-10E1-46B3-6A30-0D2F75666778}"/>
              </a:ext>
            </a:extLst>
          </p:cNvPr>
          <p:cNvPicPr>
            <a:picLocks noChangeAspect="1"/>
          </p:cNvPicPr>
          <p:nvPr/>
        </p:nvPicPr>
        <p:blipFill>
          <a:blip r:embed="rId2"/>
          <a:stretch>
            <a:fillRect/>
          </a:stretch>
        </p:blipFill>
        <p:spPr>
          <a:xfrm>
            <a:off x="188927" y="203479"/>
            <a:ext cx="4596518" cy="6458578"/>
          </a:xfrm>
          <a:prstGeom prst="rect">
            <a:avLst/>
          </a:prstGeom>
          <a:ln w="6350">
            <a:solidFill>
              <a:schemeClr val="bg2"/>
            </a:solidFill>
          </a:ln>
        </p:spPr>
      </p:pic>
      <p:pic>
        <p:nvPicPr>
          <p:cNvPr id="8" name="Picture 7">
            <a:extLst>
              <a:ext uri="{FF2B5EF4-FFF2-40B4-BE49-F238E27FC236}">
                <a16:creationId xmlns:a16="http://schemas.microsoft.com/office/drawing/2014/main" id="{55A02FC6-09F3-63AA-F773-992696C67BB2}"/>
              </a:ext>
            </a:extLst>
          </p:cNvPr>
          <p:cNvPicPr>
            <a:picLocks noChangeAspect="1"/>
          </p:cNvPicPr>
          <p:nvPr/>
        </p:nvPicPr>
        <p:blipFill rotWithShape="1">
          <a:blip r:embed="rId2"/>
          <a:srcRect l="5292" t="22254" r="5083" b="59266"/>
          <a:stretch/>
        </p:blipFill>
        <p:spPr>
          <a:xfrm>
            <a:off x="871086" y="1164656"/>
            <a:ext cx="10863812" cy="3147461"/>
          </a:xfrm>
          <a:prstGeom prst="rect">
            <a:avLst/>
          </a:prstGeom>
          <a:ln w="6350">
            <a:solidFill>
              <a:schemeClr val="bg2"/>
            </a:solidFill>
          </a:ln>
        </p:spPr>
      </p:pic>
    </p:spTree>
    <p:extLst>
      <p:ext uri="{BB962C8B-B14F-4D97-AF65-F5344CB8AC3E}">
        <p14:creationId xmlns:p14="http://schemas.microsoft.com/office/powerpoint/2010/main" val="292816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5836" y="-2"/>
            <a:ext cx="219616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Transparency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92</a:t>
            </a:fld>
            <a:endParaRPr lang="en-US" altLang="en-US"/>
          </a:p>
        </p:txBody>
      </p:sp>
      <p:sp>
        <p:nvSpPr>
          <p:cNvPr id="6" name="Text Box 5"/>
          <p:cNvSpPr txBox="1">
            <a:spLocks noChangeArrowheads="1"/>
          </p:cNvSpPr>
          <p:nvPr/>
        </p:nvSpPr>
        <p:spPr bwMode="auto">
          <a:xfrm>
            <a:off x="8116477" y="6488668"/>
            <a:ext cx="40755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(25 Apr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C15557A-10E1-46B3-6A30-0D2F75666778}"/>
              </a:ext>
            </a:extLst>
          </p:cNvPr>
          <p:cNvPicPr>
            <a:picLocks noChangeAspect="1"/>
          </p:cNvPicPr>
          <p:nvPr/>
        </p:nvPicPr>
        <p:blipFill>
          <a:blip r:embed="rId2"/>
          <a:stretch>
            <a:fillRect/>
          </a:stretch>
        </p:blipFill>
        <p:spPr>
          <a:xfrm>
            <a:off x="188927" y="203479"/>
            <a:ext cx="4596518" cy="6458578"/>
          </a:xfrm>
          <a:prstGeom prst="rect">
            <a:avLst/>
          </a:prstGeom>
          <a:ln w="6350">
            <a:solidFill>
              <a:schemeClr val="bg2"/>
            </a:solidFill>
          </a:ln>
        </p:spPr>
      </p:pic>
      <p:pic>
        <p:nvPicPr>
          <p:cNvPr id="8" name="Picture 7">
            <a:extLst>
              <a:ext uri="{FF2B5EF4-FFF2-40B4-BE49-F238E27FC236}">
                <a16:creationId xmlns:a16="http://schemas.microsoft.com/office/drawing/2014/main" id="{55A02FC6-09F3-63AA-F773-992696C67BB2}"/>
              </a:ext>
            </a:extLst>
          </p:cNvPr>
          <p:cNvPicPr>
            <a:picLocks noChangeAspect="1"/>
          </p:cNvPicPr>
          <p:nvPr/>
        </p:nvPicPr>
        <p:blipFill rotWithShape="1">
          <a:blip r:embed="rId2"/>
          <a:srcRect l="3093" t="39915" r="4246" b="39146"/>
          <a:stretch/>
        </p:blipFill>
        <p:spPr>
          <a:xfrm>
            <a:off x="899961" y="1785487"/>
            <a:ext cx="10943509" cy="3474720"/>
          </a:xfrm>
          <a:prstGeom prst="rect">
            <a:avLst/>
          </a:prstGeom>
          <a:ln w="6350">
            <a:solidFill>
              <a:schemeClr val="bg2"/>
            </a:solidFill>
          </a:ln>
        </p:spPr>
      </p:pic>
    </p:spTree>
    <p:extLst>
      <p:ext uri="{BB962C8B-B14F-4D97-AF65-F5344CB8AC3E}">
        <p14:creationId xmlns:p14="http://schemas.microsoft.com/office/powerpoint/2010/main" val="298582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88718" y="-2"/>
            <a:ext cx="23032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DSA in Action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93</a:t>
            </a:fld>
            <a:endParaRPr lang="en-US" altLang="en-US"/>
          </a:p>
        </p:txBody>
      </p:sp>
      <p:sp>
        <p:nvSpPr>
          <p:cNvPr id="6" name="Text Box 5"/>
          <p:cNvSpPr txBox="1">
            <a:spLocks noChangeArrowheads="1"/>
          </p:cNvSpPr>
          <p:nvPr/>
        </p:nvSpPr>
        <p:spPr bwMode="auto">
          <a:xfrm>
            <a:off x="9721516" y="6488668"/>
            <a:ext cx="24704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Twitter (10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 screenshot of a computer&#10;&#10;Description automatically generated">
            <a:extLst>
              <a:ext uri="{FF2B5EF4-FFF2-40B4-BE49-F238E27FC236}">
                <a16:creationId xmlns:a16="http://schemas.microsoft.com/office/drawing/2014/main" id="{B7CA13CF-34BC-618E-7F52-CFCBB25EAE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445" y="209004"/>
            <a:ext cx="5935392" cy="649183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94CC3C59-233D-266F-C4B0-4E46E28EF807}"/>
              </a:ext>
            </a:extLst>
          </p:cNvPr>
          <p:cNvPicPr>
            <a:picLocks noChangeAspect="1"/>
          </p:cNvPicPr>
          <p:nvPr/>
        </p:nvPicPr>
        <p:blipFill rotWithShape="1">
          <a:blip r:embed="rId3">
            <a:extLst>
              <a:ext uri="{28A0092B-C50C-407E-A947-70E740481C1C}">
                <a14:useLocalDpi xmlns:a14="http://schemas.microsoft.com/office/drawing/2010/main" val="0"/>
              </a:ext>
            </a:extLst>
          </a:blip>
          <a:srcRect l="27176" t="16931" r="34647" b="29978"/>
          <a:stretch/>
        </p:blipFill>
        <p:spPr>
          <a:xfrm>
            <a:off x="4820264" y="655155"/>
            <a:ext cx="3940559" cy="5993841"/>
          </a:xfrm>
          <a:prstGeom prst="rect">
            <a:avLst/>
          </a:prstGeom>
          <a:ln w="6350">
            <a:solidFill>
              <a:schemeClr val="bg2"/>
            </a:solidFill>
          </a:ln>
        </p:spPr>
      </p:pic>
    </p:spTree>
    <p:extLst>
      <p:ext uri="{BB962C8B-B14F-4D97-AF65-F5344CB8AC3E}">
        <p14:creationId xmlns:p14="http://schemas.microsoft.com/office/powerpoint/2010/main" val="324028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3802" y="-2"/>
            <a:ext cx="412819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10 Oct 2023: Breton Letter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94</a:t>
            </a:fld>
            <a:endParaRPr lang="en-US" altLang="en-US"/>
          </a:p>
        </p:txBody>
      </p:sp>
      <p:sp>
        <p:nvSpPr>
          <p:cNvPr id="6" name="Text Box 5"/>
          <p:cNvSpPr txBox="1">
            <a:spLocks noChangeArrowheads="1"/>
          </p:cNvSpPr>
          <p:nvPr/>
        </p:nvSpPr>
        <p:spPr bwMode="auto">
          <a:xfrm>
            <a:off x="9726328" y="6488668"/>
            <a:ext cx="246567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Twitter (10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 screen&#10;&#10;Description automatically generated">
            <a:extLst>
              <a:ext uri="{FF2B5EF4-FFF2-40B4-BE49-F238E27FC236}">
                <a16:creationId xmlns:a16="http://schemas.microsoft.com/office/drawing/2014/main" id="{CE3B3319-BA9B-66A3-8339-F986EC814D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60" y="209004"/>
            <a:ext cx="5956226" cy="6514622"/>
          </a:xfrm>
          <a:prstGeom prst="rect">
            <a:avLst/>
          </a:prstGeom>
          <a:ln w="6350">
            <a:solidFill>
              <a:schemeClr val="bg2"/>
            </a:solidFill>
          </a:ln>
        </p:spPr>
      </p:pic>
      <p:pic>
        <p:nvPicPr>
          <p:cNvPr id="8" name="Picture 7" descr="A screenshot of a computer screen&#10;&#10;Description automatically generated">
            <a:extLst>
              <a:ext uri="{FF2B5EF4-FFF2-40B4-BE49-F238E27FC236}">
                <a16:creationId xmlns:a16="http://schemas.microsoft.com/office/drawing/2014/main" id="{2DED80AF-2C20-4544-2D04-108443B31D4C}"/>
              </a:ext>
            </a:extLst>
          </p:cNvPr>
          <p:cNvPicPr>
            <a:picLocks noChangeAspect="1"/>
          </p:cNvPicPr>
          <p:nvPr/>
        </p:nvPicPr>
        <p:blipFill rotWithShape="1">
          <a:blip r:embed="rId4">
            <a:extLst>
              <a:ext uri="{28A0092B-C50C-407E-A947-70E740481C1C}">
                <a14:useLocalDpi xmlns:a14="http://schemas.microsoft.com/office/drawing/2010/main" val="0"/>
              </a:ext>
            </a:extLst>
          </a:blip>
          <a:srcRect l="11021" t="11087" r="33388" b="46731"/>
          <a:stretch/>
        </p:blipFill>
        <p:spPr>
          <a:xfrm>
            <a:off x="3469908" y="603001"/>
            <a:ext cx="6946914" cy="5765533"/>
          </a:xfrm>
          <a:prstGeom prst="rect">
            <a:avLst/>
          </a:prstGeom>
          <a:ln w="6350">
            <a:solidFill>
              <a:schemeClr val="bg2"/>
            </a:solidFill>
          </a:ln>
        </p:spPr>
      </p:pic>
    </p:spTree>
    <p:extLst>
      <p:ext uri="{BB962C8B-B14F-4D97-AF65-F5344CB8AC3E}">
        <p14:creationId xmlns:p14="http://schemas.microsoft.com/office/powerpoint/2010/main" val="235420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3802" y="-2"/>
            <a:ext cx="412819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10 Oct 2023: Breton Letter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95</a:t>
            </a:fld>
            <a:endParaRPr lang="en-US" altLang="en-US"/>
          </a:p>
        </p:txBody>
      </p:sp>
      <p:sp>
        <p:nvSpPr>
          <p:cNvPr id="6" name="Text Box 5"/>
          <p:cNvSpPr txBox="1">
            <a:spLocks noChangeArrowheads="1"/>
          </p:cNvSpPr>
          <p:nvPr/>
        </p:nvSpPr>
        <p:spPr bwMode="auto">
          <a:xfrm>
            <a:off x="9745578" y="6488668"/>
            <a:ext cx="244642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Twitter (10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 screen&#10;&#10;Description automatically generated">
            <a:extLst>
              <a:ext uri="{FF2B5EF4-FFF2-40B4-BE49-F238E27FC236}">
                <a16:creationId xmlns:a16="http://schemas.microsoft.com/office/drawing/2014/main" id="{CE3B3319-BA9B-66A3-8339-F986EC814D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60" y="209004"/>
            <a:ext cx="5956226" cy="6514622"/>
          </a:xfrm>
          <a:prstGeom prst="rect">
            <a:avLst/>
          </a:prstGeom>
          <a:ln w="6350">
            <a:solidFill>
              <a:schemeClr val="bg2"/>
            </a:solidFill>
          </a:ln>
        </p:spPr>
      </p:pic>
      <p:pic>
        <p:nvPicPr>
          <p:cNvPr id="3" name="Picture 2" descr="A screenshot of a computer screen&#10;&#10;Description automatically generated">
            <a:extLst>
              <a:ext uri="{FF2B5EF4-FFF2-40B4-BE49-F238E27FC236}">
                <a16:creationId xmlns:a16="http://schemas.microsoft.com/office/drawing/2014/main" id="{0B847CAE-BEAE-943B-56B3-5713A04867EF}"/>
              </a:ext>
            </a:extLst>
          </p:cNvPr>
          <p:cNvPicPr>
            <a:picLocks noChangeAspect="1"/>
          </p:cNvPicPr>
          <p:nvPr/>
        </p:nvPicPr>
        <p:blipFill rotWithShape="1">
          <a:blip r:embed="rId4">
            <a:extLst>
              <a:ext uri="{28A0092B-C50C-407E-A947-70E740481C1C}">
                <a14:useLocalDpi xmlns:a14="http://schemas.microsoft.com/office/drawing/2010/main" val="0"/>
              </a:ext>
            </a:extLst>
          </a:blip>
          <a:srcRect l="12199" t="52843" r="33988" b="10146"/>
          <a:stretch/>
        </p:blipFill>
        <p:spPr>
          <a:xfrm>
            <a:off x="3493970" y="944880"/>
            <a:ext cx="7050190" cy="5303520"/>
          </a:xfrm>
          <a:prstGeom prst="rect">
            <a:avLst/>
          </a:prstGeom>
          <a:ln w="6350">
            <a:solidFill>
              <a:schemeClr val="bg2"/>
            </a:solidFill>
          </a:ln>
        </p:spPr>
      </p:pic>
    </p:spTree>
    <p:extLst>
      <p:ext uri="{BB962C8B-B14F-4D97-AF65-F5344CB8AC3E}">
        <p14:creationId xmlns:p14="http://schemas.microsoft.com/office/powerpoint/2010/main" val="289527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3802" y="-2"/>
            <a:ext cx="412819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10 Oct 2023: Breton Letter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96</a:t>
            </a:fld>
            <a:endParaRPr lang="en-US" altLang="en-US"/>
          </a:p>
        </p:txBody>
      </p:sp>
      <p:sp>
        <p:nvSpPr>
          <p:cNvPr id="6" name="Text Box 5"/>
          <p:cNvSpPr txBox="1">
            <a:spLocks noChangeArrowheads="1"/>
          </p:cNvSpPr>
          <p:nvPr/>
        </p:nvSpPr>
        <p:spPr bwMode="auto">
          <a:xfrm>
            <a:off x="9735954" y="6488668"/>
            <a:ext cx="24560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Twitter (10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 screen&#10;&#10;Description automatically generated">
            <a:extLst>
              <a:ext uri="{FF2B5EF4-FFF2-40B4-BE49-F238E27FC236}">
                <a16:creationId xmlns:a16="http://schemas.microsoft.com/office/drawing/2014/main" id="{CE3B3319-BA9B-66A3-8339-F986EC814D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360" y="209004"/>
            <a:ext cx="5956226" cy="6514622"/>
          </a:xfrm>
          <a:prstGeom prst="rect">
            <a:avLst/>
          </a:prstGeom>
          <a:ln w="6350">
            <a:solidFill>
              <a:schemeClr val="bg2"/>
            </a:solidFill>
          </a:ln>
        </p:spPr>
      </p:pic>
      <p:pic>
        <p:nvPicPr>
          <p:cNvPr id="3" name="Picture 2" descr="A screenshot of a computer screen&#10;&#10;Description automatically generated">
            <a:extLst>
              <a:ext uri="{FF2B5EF4-FFF2-40B4-BE49-F238E27FC236}">
                <a16:creationId xmlns:a16="http://schemas.microsoft.com/office/drawing/2014/main" id="{BCC36BC0-D72E-3FF2-C063-C80D3236A466}"/>
              </a:ext>
            </a:extLst>
          </p:cNvPr>
          <p:cNvPicPr>
            <a:picLocks noChangeAspect="1"/>
          </p:cNvPicPr>
          <p:nvPr/>
        </p:nvPicPr>
        <p:blipFill rotWithShape="1">
          <a:blip r:embed="rId4">
            <a:extLst>
              <a:ext uri="{28A0092B-C50C-407E-A947-70E740481C1C}">
                <a14:useLocalDpi xmlns:a14="http://schemas.microsoft.com/office/drawing/2010/main" val="0"/>
              </a:ext>
            </a:extLst>
          </a:blip>
          <a:srcRect l="77975" t="53237" r="1810" b="28871"/>
          <a:stretch/>
        </p:blipFill>
        <p:spPr>
          <a:xfrm>
            <a:off x="4714925" y="1076958"/>
            <a:ext cx="5478881" cy="5303745"/>
          </a:xfrm>
          <a:prstGeom prst="rect">
            <a:avLst/>
          </a:prstGeom>
          <a:ln w="6350">
            <a:solidFill>
              <a:schemeClr val="bg2"/>
            </a:solidFill>
          </a:ln>
        </p:spPr>
      </p:pic>
    </p:spTree>
    <p:extLst>
      <p:ext uri="{BB962C8B-B14F-4D97-AF65-F5344CB8AC3E}">
        <p14:creationId xmlns:p14="http://schemas.microsoft.com/office/powerpoint/2010/main" val="16985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6176" y="-2"/>
            <a:ext cx="259582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EC Request to X</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97</a:t>
            </a:fld>
            <a:endParaRPr lang="en-US" altLang="en-US"/>
          </a:p>
        </p:txBody>
      </p:sp>
      <p:sp>
        <p:nvSpPr>
          <p:cNvPr id="6" name="Text Box 5"/>
          <p:cNvSpPr txBox="1">
            <a:spLocks noChangeArrowheads="1"/>
          </p:cNvSpPr>
          <p:nvPr/>
        </p:nvSpPr>
        <p:spPr bwMode="auto">
          <a:xfrm>
            <a:off x="8144189" y="6488668"/>
            <a:ext cx="40478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(12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4286A95-D568-A040-E821-A0C4B7BDE5A4}"/>
              </a:ext>
            </a:extLst>
          </p:cNvPr>
          <p:cNvPicPr>
            <a:picLocks noChangeAspect="1"/>
          </p:cNvPicPr>
          <p:nvPr/>
        </p:nvPicPr>
        <p:blipFill>
          <a:blip r:embed="rId2"/>
          <a:stretch>
            <a:fillRect/>
          </a:stretch>
        </p:blipFill>
        <p:spPr>
          <a:xfrm>
            <a:off x="136871" y="200339"/>
            <a:ext cx="4529398" cy="6457321"/>
          </a:xfrm>
          <a:prstGeom prst="rect">
            <a:avLst/>
          </a:prstGeom>
          <a:ln w="6350">
            <a:solidFill>
              <a:schemeClr val="bg2"/>
            </a:solidFill>
          </a:ln>
        </p:spPr>
      </p:pic>
      <p:pic>
        <p:nvPicPr>
          <p:cNvPr id="8" name="Picture 7">
            <a:extLst>
              <a:ext uri="{FF2B5EF4-FFF2-40B4-BE49-F238E27FC236}">
                <a16:creationId xmlns:a16="http://schemas.microsoft.com/office/drawing/2014/main" id="{BD35A2DF-CA54-4B7D-1929-9B9BD0EED95B}"/>
              </a:ext>
            </a:extLst>
          </p:cNvPr>
          <p:cNvPicPr>
            <a:picLocks noChangeAspect="1"/>
          </p:cNvPicPr>
          <p:nvPr/>
        </p:nvPicPr>
        <p:blipFill rotWithShape="1">
          <a:blip r:embed="rId2"/>
          <a:srcRect l="2971" t="13868" r="3101" b="54383"/>
          <a:stretch/>
        </p:blipFill>
        <p:spPr>
          <a:xfrm>
            <a:off x="1357161" y="1150218"/>
            <a:ext cx="9856950" cy="4750068"/>
          </a:xfrm>
          <a:prstGeom prst="rect">
            <a:avLst/>
          </a:prstGeom>
          <a:ln w="6350">
            <a:solidFill>
              <a:schemeClr val="bg2"/>
            </a:solidFill>
          </a:ln>
        </p:spPr>
      </p:pic>
    </p:spTree>
    <p:extLst>
      <p:ext uri="{BB962C8B-B14F-4D97-AF65-F5344CB8AC3E}">
        <p14:creationId xmlns:p14="http://schemas.microsoft.com/office/powerpoint/2010/main" val="20732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6176" y="-2"/>
            <a:ext cx="259582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EC Request to X</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98</a:t>
            </a:fld>
            <a:endParaRPr lang="en-US" altLang="en-US"/>
          </a:p>
        </p:txBody>
      </p:sp>
      <p:sp>
        <p:nvSpPr>
          <p:cNvPr id="6" name="Text Box 5"/>
          <p:cNvSpPr txBox="1">
            <a:spLocks noChangeArrowheads="1"/>
          </p:cNvSpPr>
          <p:nvPr/>
        </p:nvSpPr>
        <p:spPr bwMode="auto">
          <a:xfrm>
            <a:off x="8144189" y="6488668"/>
            <a:ext cx="40478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European Commission (12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84286A95-D568-A040-E821-A0C4B7BDE5A4}"/>
              </a:ext>
            </a:extLst>
          </p:cNvPr>
          <p:cNvPicPr>
            <a:picLocks noChangeAspect="1"/>
          </p:cNvPicPr>
          <p:nvPr/>
        </p:nvPicPr>
        <p:blipFill>
          <a:blip r:embed="rId2"/>
          <a:stretch>
            <a:fillRect/>
          </a:stretch>
        </p:blipFill>
        <p:spPr>
          <a:xfrm>
            <a:off x="136871" y="200339"/>
            <a:ext cx="4529398" cy="6457321"/>
          </a:xfrm>
          <a:prstGeom prst="rect">
            <a:avLst/>
          </a:prstGeom>
          <a:ln w="6350">
            <a:solidFill>
              <a:schemeClr val="bg2"/>
            </a:solidFill>
          </a:ln>
        </p:spPr>
      </p:pic>
      <p:pic>
        <p:nvPicPr>
          <p:cNvPr id="8" name="Picture 7">
            <a:extLst>
              <a:ext uri="{FF2B5EF4-FFF2-40B4-BE49-F238E27FC236}">
                <a16:creationId xmlns:a16="http://schemas.microsoft.com/office/drawing/2014/main" id="{BD35A2DF-CA54-4B7D-1929-9B9BD0EED95B}"/>
              </a:ext>
            </a:extLst>
          </p:cNvPr>
          <p:cNvPicPr>
            <a:picLocks noChangeAspect="1"/>
          </p:cNvPicPr>
          <p:nvPr/>
        </p:nvPicPr>
        <p:blipFill rotWithShape="1">
          <a:blip r:embed="rId2"/>
          <a:srcRect l="2334" t="45469" r="2782" b="22558"/>
          <a:stretch/>
        </p:blipFill>
        <p:spPr>
          <a:xfrm>
            <a:off x="1342724" y="1236527"/>
            <a:ext cx="9670617" cy="4645794"/>
          </a:xfrm>
          <a:prstGeom prst="rect">
            <a:avLst/>
          </a:prstGeom>
          <a:ln w="6350">
            <a:solidFill>
              <a:schemeClr val="bg2"/>
            </a:solidFill>
          </a:ln>
        </p:spPr>
      </p:pic>
    </p:spTree>
    <p:extLst>
      <p:ext uri="{BB962C8B-B14F-4D97-AF65-F5344CB8AC3E}">
        <p14:creationId xmlns:p14="http://schemas.microsoft.com/office/powerpoint/2010/main" val="245828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pPr>
              <a:defRPr/>
            </a:pPr>
            <a:fld id="{A492730C-46FC-4B5E-AE9B-CAE755DDE0E3}" type="datetime4">
              <a:rPr lang="en-US"/>
              <a:pPr>
                <a:defRPr/>
              </a:pPr>
              <a:t>October 18, 2023</a:t>
            </a:fld>
            <a:endParaRPr lang="en-US" altLang="en-US">
              <a:solidFill>
                <a:schemeClr val="bg2"/>
              </a:solidFill>
            </a:endParaRPr>
          </a:p>
        </p:txBody>
      </p:sp>
      <p:sp>
        <p:nvSpPr>
          <p:cNvPr id="150531" name="Slide Number Placeholder 5"/>
          <p:cNvSpPr>
            <a:spLocks noGrp="1"/>
          </p:cNvSpPr>
          <p:nvPr>
            <p:ph type="sldNum" sz="quarter" idx="12"/>
          </p:nvPr>
        </p:nvSpPr>
        <p:spPr bwMode="auto">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2075" tIns="46038" rIns="92075" bIns="46038" numCol="1" anchor="ctr" anchorCtr="0" compatLnSpc="1">
            <a:prstTxWarp prst="textNoShape">
              <a:avLst/>
            </a:prstTxWarp>
          </a:bodyPr>
          <a:lstStyle>
            <a:defPPr>
              <a:defRPr lang="en-US"/>
            </a:defPPr>
            <a:lvl1pPr algn="r" rtl="0" eaLnBrk="0" fontAlgn="base" hangingPunct="0">
              <a:spcBef>
                <a:spcPct val="0"/>
              </a:spcBef>
              <a:spcAft>
                <a:spcPct val="0"/>
              </a:spcAft>
              <a:defRPr kumimoji="1" sz="1400" kern="1200">
                <a:solidFill>
                  <a:srgbClr val="000066"/>
                </a:solidFill>
                <a:latin typeface="Arial" panose="020B0604020202020204" pitchFamily="34"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a:lstStyle>
          <a:p>
            <a:pPr>
              <a:spcBef>
                <a:spcPct val="0"/>
              </a:spcBef>
              <a:buClrTx/>
              <a:buSzTx/>
              <a:buFontTx/>
              <a:buNone/>
              <a:defRPr/>
            </a:pPr>
            <a:fld id="{96E3CE36-3F8D-4429-880C-F5CD17C02B58}" type="slidenum">
              <a:rPr lang="en-US" altLang="en-US" smtClean="0"/>
              <a:pPr>
                <a:spcBef>
                  <a:spcPct val="0"/>
                </a:spcBef>
                <a:buClrTx/>
                <a:buSzTx/>
                <a:buFontTx/>
                <a:buNone/>
                <a:defRPr/>
              </a:pPr>
              <a:t>99</a:t>
            </a:fld>
            <a:endParaRPr lang="en-US" altLang="en-US" sz="1400">
              <a:solidFill>
                <a:srgbClr val="000066"/>
              </a:solidFill>
            </a:endParaRPr>
          </a:p>
        </p:txBody>
      </p:sp>
      <p:sp>
        <p:nvSpPr>
          <p:cNvPr id="150532" name="Rectangle 4"/>
          <p:cNvSpPr>
            <a:spLocks noChangeArrowheads="1"/>
          </p:cNvSpPr>
          <p:nvPr/>
        </p:nvSpPr>
        <p:spPr bwMode="auto">
          <a:xfrm>
            <a:off x="3100388" y="2702968"/>
            <a:ext cx="6227762" cy="769441"/>
          </a:xfrm>
          <a:prstGeom prst="rect">
            <a:avLst/>
          </a:prstGeom>
          <a:solidFill>
            <a:srgbClr val="0000FF"/>
          </a:solidFill>
          <a:ln w="9525">
            <a:solidFill>
              <a:schemeClr val="tx1"/>
            </a:solidFill>
            <a:miter lim="800000"/>
            <a:headEnd/>
            <a:tailEnd/>
          </a:ln>
        </p:spPr>
        <p:txBody>
          <a:bodyPr anchor="ctr">
            <a:spAutoFit/>
          </a:bodyPr>
          <a:lstStyle>
            <a:lvl1pPr>
              <a:spcBef>
                <a:spcPct val="20000"/>
              </a:spcBef>
              <a:buClr>
                <a:schemeClr val="hlink"/>
              </a:buClr>
              <a:buSzPct val="50000"/>
              <a:buFont typeface="Monotype Sorts" pitchFamily="2" charset="2"/>
              <a:buChar char="n"/>
              <a:defRPr kumimoji="1" sz="3200">
                <a:solidFill>
                  <a:srgbClr val="CC0099"/>
                </a:solidFill>
                <a:latin typeface="Arial" panose="020B0604020202020204" pitchFamily="34" charset="0"/>
              </a:defRPr>
            </a:lvl1pPr>
            <a:lvl2pPr marL="742950" indent="-285750">
              <a:spcBef>
                <a:spcPct val="20000"/>
              </a:spcBef>
              <a:buClr>
                <a:schemeClr val="tx2"/>
              </a:buClr>
              <a:buSzPct val="75000"/>
              <a:buFont typeface="Monotype Sorts" pitchFamily="2" charset="2"/>
              <a:buChar char="u"/>
              <a:defRPr kumimoji="1" sz="3000">
                <a:solidFill>
                  <a:srgbClr val="000066"/>
                </a:solidFill>
                <a:latin typeface="Arial" panose="020B0604020202020204" pitchFamily="34" charset="0"/>
              </a:defRPr>
            </a:lvl2pPr>
            <a:lvl3pPr marL="1143000" indent="-228600">
              <a:spcBef>
                <a:spcPct val="20000"/>
              </a:spcBef>
              <a:buClr>
                <a:schemeClr val="hlink"/>
              </a:buClr>
              <a:buSzPct val="65000"/>
              <a:buFont typeface="Monotype Sorts" pitchFamily="2" charset="2"/>
              <a:buChar char="t"/>
              <a:defRPr kumimoji="1" sz="2800">
                <a:solidFill>
                  <a:srgbClr val="000066"/>
                </a:solidFill>
                <a:latin typeface="Arial" panose="020B0604020202020204" pitchFamily="34" charset="0"/>
              </a:defRPr>
            </a:lvl3pPr>
            <a:lvl4pPr marL="1600200" indent="-228600">
              <a:spcBef>
                <a:spcPct val="20000"/>
              </a:spcBef>
              <a:buClr>
                <a:schemeClr val="tx2"/>
              </a:buClr>
              <a:buSzPct val="100000"/>
              <a:buChar char="•"/>
              <a:defRPr kumimoji="1" sz="2400">
                <a:solidFill>
                  <a:srgbClr val="000066"/>
                </a:solidFill>
                <a:latin typeface="Arial" panose="020B0604020202020204" pitchFamily="34" charset="0"/>
              </a:defRPr>
            </a:lvl4pPr>
            <a:lvl5pPr marL="2057400" indent="-228600">
              <a:spcBef>
                <a:spcPct val="20000"/>
              </a:spcBef>
              <a:buClr>
                <a:schemeClr val="hlink"/>
              </a:buClr>
              <a:buSzPct val="100000"/>
              <a:buChar char="–"/>
              <a:defRPr kumimoji="1" sz="2000">
                <a:solidFill>
                  <a:srgbClr val="000066"/>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Char char="–"/>
              <a:defRPr kumimoji="1" sz="2000">
                <a:solidFill>
                  <a:srgbClr val="000066"/>
                </a:solidFill>
                <a:latin typeface="Arial" panose="020B0604020202020204" pitchFamily="34" charset="0"/>
              </a:defRPr>
            </a:lvl9pPr>
          </a:lstStyle>
          <a:p>
            <a:pPr algn="ctr">
              <a:spcBef>
                <a:spcPct val="0"/>
              </a:spcBef>
              <a:buClrTx/>
              <a:buSzTx/>
              <a:buFontTx/>
              <a:buNone/>
            </a:pPr>
            <a:r>
              <a:rPr lang="en-US" altLang="en-US" sz="4400" dirty="0">
                <a:solidFill>
                  <a:schemeClr val="bg1"/>
                </a:solidFill>
              </a:rPr>
              <a:t>Amazon</a:t>
            </a:r>
          </a:p>
        </p:txBody>
      </p:sp>
      <p:sp>
        <p:nvSpPr>
          <p:cNvPr id="6" name="Text Box 5">
            <a:extLst>
              <a:ext uri="{FF2B5EF4-FFF2-40B4-BE49-F238E27FC236}">
                <a16:creationId xmlns:a16="http://schemas.microsoft.com/office/drawing/2014/main" id="{09602D71-36B3-744A-9F14-52A2F87240A3}"/>
              </a:ext>
            </a:extLst>
          </p:cNvPr>
          <p:cNvSpPr txBox="1">
            <a:spLocks noGrp="1" noChangeArrowheads="1"/>
          </p:cNvSpPr>
          <p:nvPr>
            <p:ph type="title"/>
          </p:nvPr>
        </p:nvSpPr>
        <p:spPr bwMode="auto">
          <a:xfrm>
            <a:off x="10757387" y="0"/>
            <a:ext cx="1399601" cy="462307"/>
          </a:xfrm>
          <a:prstGeom prst="rect">
            <a:avLst/>
          </a:prstGeom>
          <a:solidFill>
            <a:schemeClr val="bg2">
              <a:alpha val="10000"/>
            </a:schemeClr>
          </a:solidFill>
          <a:ln w="9525">
            <a:noFill/>
            <a:miter lim="800000"/>
            <a:headEnd/>
            <a:tailEnd/>
          </a:ln>
          <a:extLs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spAutoFit/>
          </a:bodyPr>
          <a:lstStyle>
            <a:defPPr>
              <a:defRPr lang="en-US"/>
            </a:defPPr>
            <a:lvl1pPr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1pPr>
            <a:lvl2pPr marL="4572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2pPr>
            <a:lvl3pPr marL="9144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3pPr>
            <a:lvl4pPr marL="13716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4pPr>
            <a:lvl5pPr marL="1828800" algn="l" rtl="0" eaLnBrk="0" fontAlgn="base" hangingPunct="0">
              <a:lnSpc>
                <a:spcPct val="70000"/>
              </a:lnSpc>
              <a:spcBef>
                <a:spcPct val="0"/>
              </a:spcBef>
              <a:spcAft>
                <a:spcPct val="0"/>
              </a:spcAft>
              <a:defRPr kumimoji="1" sz="2400" b="1" i="1" kern="1200">
                <a:solidFill>
                  <a:schemeClr val="tx1"/>
                </a:solidFill>
                <a:latin typeface="Times New Roman" pitchFamily="18" charset="0"/>
                <a:ea typeface="+mn-ea"/>
                <a:cs typeface="+mn-cs"/>
              </a:defRPr>
            </a:lvl5pPr>
            <a:lvl6pPr marL="22860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6pPr>
            <a:lvl7pPr marL="27432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7pPr>
            <a:lvl8pPr marL="32004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8pPr>
            <a:lvl9pPr marL="3657600" algn="l" defTabSz="914400" rtl="0" eaLnBrk="1" fontAlgn="base" latinLnBrk="0" hangingPunct="1">
              <a:lnSpc>
                <a:spcPct val="70000"/>
              </a:lnSpc>
              <a:spcBef>
                <a:spcPct val="0"/>
              </a:spcBef>
              <a:spcAft>
                <a:spcPct val="0"/>
              </a:spcAft>
              <a:defRPr kumimoji="1" sz="2400" b="1" i="1" kern="1200">
                <a:solidFill>
                  <a:schemeClr val="tx1"/>
                </a:solidFill>
                <a:latin typeface="Times New Roman" pitchFamily="18" charset="0"/>
                <a:ea typeface="+mn-ea"/>
                <a:cs typeface="+mn-cs"/>
              </a:defRPr>
            </a:lvl9pPr>
          </a:lstStyle>
          <a:p>
            <a:pPr algn="r">
              <a:lnSpc>
                <a:spcPct val="100000"/>
              </a:lnSpc>
              <a:spcBef>
                <a:spcPct val="50000"/>
              </a:spcBef>
              <a:defRPr/>
            </a:pPr>
            <a:r>
              <a:rPr lang="en-US" i="0" dirty="0">
                <a:solidFill>
                  <a:schemeClr val="accent4">
                    <a:lumMod val="75000"/>
                    <a:lumOff val="25000"/>
                  </a:schemeClr>
                </a:solidFill>
                <a:latin typeface="+mn-lt"/>
                <a:cs typeface="Times New Roman" panose="02020603050405020304" pitchFamily="18" charset="0"/>
              </a:rPr>
              <a:t>Amazon</a:t>
            </a:r>
          </a:p>
        </p:txBody>
      </p:sp>
    </p:spTree>
    <p:extLst>
      <p:ext uri="{BB962C8B-B14F-4D97-AF65-F5344CB8AC3E}">
        <p14:creationId xmlns:p14="http://schemas.microsoft.com/office/powerpoint/2010/main" val="1564077793"/>
      </p:ext>
    </p:extLst>
  </p:cSld>
  <p:clrMapOvr>
    <a:masterClrMapping/>
  </p:clrMapOvr>
  <p:transition/>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13973</TotalTime>
  <Words>3644</Words>
  <Application>Microsoft Office PowerPoint</Application>
  <PresentationFormat>Widescreen</PresentationFormat>
  <Paragraphs>824</Paragraphs>
  <Slides>150</Slides>
  <Notes>98</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150</vt:i4>
      </vt:variant>
    </vt:vector>
  </HeadingPairs>
  <TitlesOfParts>
    <vt:vector size="159" baseType="lpstr">
      <vt:lpstr>Arial</vt:lpstr>
      <vt:lpstr>Calibri</vt:lpstr>
      <vt:lpstr>Helvetica</vt:lpstr>
      <vt:lpstr>Monotype Sorts</vt:lpstr>
      <vt:lpstr>Times New Roman</vt:lpstr>
      <vt:lpstr>Wingdings</vt:lpstr>
      <vt:lpstr>Generic (Standard)</vt:lpstr>
      <vt:lpstr>Custom Design</vt:lpstr>
      <vt:lpstr>Equation</vt:lpstr>
      <vt:lpstr>Class 4: W10/18/2023; S10/21/2023 Booth 42201: The Legal Infrastructure of Business   Platforms, Networks and Standards</vt:lpstr>
      <vt:lpstr>Natural Monopoly Economics</vt:lpstr>
      <vt:lpstr>Natural Monopoly: Two Key Pricing Issues</vt:lpstr>
      <vt:lpstr>Ramsey Pricing</vt:lpstr>
      <vt:lpstr>Ramsey Pricing</vt:lpstr>
      <vt:lpstr>The Inverse Elasticity Rule</vt:lpstr>
      <vt:lpstr>The Inverse Elasticity Rule</vt:lpstr>
      <vt:lpstr>Issues and Limitations</vt:lpstr>
      <vt:lpstr>Issues and Limitations</vt:lpstr>
      <vt:lpstr>Winner Take All Markets: Simple Version</vt:lpstr>
      <vt:lpstr>Winner Take All Markets: Simple Version</vt:lpstr>
      <vt:lpstr>Winner Take All Markets: Simple Version</vt:lpstr>
      <vt:lpstr>DVDs</vt:lpstr>
      <vt:lpstr>1998 DVD Business Review Letters</vt:lpstr>
      <vt:lpstr>Constructing a New Product and Market</vt:lpstr>
      <vt:lpstr>Constructing a New Product and Market</vt:lpstr>
      <vt:lpstr>DVD Forum</vt:lpstr>
      <vt:lpstr>Format and Logo Licensing</vt:lpstr>
      <vt:lpstr>Format and Logo Licensing</vt:lpstr>
      <vt:lpstr>Second DVD Patent Pool</vt:lpstr>
      <vt:lpstr>Patent Pool FAQs</vt:lpstr>
      <vt:lpstr>What is the purpose of the DVD patent pool?</vt:lpstr>
      <vt:lpstr>DVD Patent Pool: Key Features</vt:lpstr>
      <vt:lpstr>DVD Patent Pool: Key Features</vt:lpstr>
      <vt:lpstr>DVD Patent Pool: Key Features</vt:lpstr>
      <vt:lpstr>Lower Transaction Costs</vt:lpstr>
      <vt:lpstr>Lower Transaction Costs</vt:lpstr>
      <vt:lpstr>Lower Transaction Costs</vt:lpstr>
      <vt:lpstr>Payments to Patent Holders</vt:lpstr>
      <vt:lpstr>Internet History</vt:lpstr>
      <vt:lpstr>DARPA History</vt:lpstr>
      <vt:lpstr>Sputnik and Soviet Missiles</vt:lpstr>
      <vt:lpstr>Sputnik and Soviet Missiles</vt:lpstr>
      <vt:lpstr>Licklider Intergalactic Computer Memo</vt:lpstr>
      <vt:lpstr>How to Control a Network of Computers</vt:lpstr>
      <vt:lpstr>Baran, On Distributed Communication Networks</vt:lpstr>
      <vt:lpstr>Baran, On Distributed Communication Networks</vt:lpstr>
      <vt:lpstr>Dec 1969: ARPANET Goes Live</vt:lpstr>
      <vt:lpstr>Dec 1982: Lax Report on Supercomputers</vt:lpstr>
      <vt:lpstr>New Supercomputers and a Network to Tie Them Together</vt:lpstr>
      <vt:lpstr>NSFNET: Bridge from ARPANET to Commercial Internet</vt:lpstr>
      <vt:lpstr>Mar 1989: Berners-Lee Mesh Proposal</vt:lpstr>
      <vt:lpstr>Berners-Lee Mesh Proposal</vt:lpstr>
      <vt:lpstr>Mosaic</vt:lpstr>
      <vt:lpstr>Mosaic</vt:lpstr>
      <vt:lpstr>Net Neutrality</vt:lpstr>
      <vt:lpstr>Comcast Acceptable Use Policy</vt:lpstr>
      <vt:lpstr>Prohibited Uses</vt:lpstr>
      <vt:lpstr>More Prohibited Uses</vt:lpstr>
      <vt:lpstr>Network Use Limits</vt:lpstr>
      <vt:lpstr>Comcast Reserves Right to Block Content</vt:lpstr>
      <vt:lpstr>Manage Network for Benefit of All</vt:lpstr>
      <vt:lpstr>All ISPs Do It</vt:lpstr>
      <vt:lpstr>Lots of Tools Including Throttling</vt:lpstr>
      <vt:lpstr>Aug 2008: FCC Order re Comcast Practices</vt:lpstr>
      <vt:lpstr>Comcast Appeal</vt:lpstr>
      <vt:lpstr>Scope of FCC Authority</vt:lpstr>
      <vt:lpstr>No Authority Here</vt:lpstr>
      <vt:lpstr>400 Page Download</vt:lpstr>
      <vt:lpstr>Three Problems (and Same Rules for Fixed and Mobile)</vt:lpstr>
      <vt:lpstr>More Net Neutrality Appeals</vt:lpstr>
      <vt:lpstr>Third Appeal in Seven Years</vt:lpstr>
      <vt:lpstr>Using Title II: Third Time the Charm (Sort Of)</vt:lpstr>
      <vt:lpstr>Dec 2017: FCC Reverses Course</vt:lpstr>
      <vt:lpstr>Dec 2017: FCC Reverses Course</vt:lpstr>
      <vt:lpstr>Pai on Reasons for New Order</vt:lpstr>
      <vt:lpstr>Oct 2019 Net Neutrality Ruling</vt:lpstr>
      <vt:lpstr>Net Neutrality Ruling on Internet Freedom Order</vt:lpstr>
      <vt:lpstr>New Order Mainly Upheld</vt:lpstr>
      <vt:lpstr>2023: Restoring Net Neutrality</vt:lpstr>
      <vt:lpstr>Background</vt:lpstr>
      <vt:lpstr>Next Step: 19 Oct 2023</vt:lpstr>
      <vt:lpstr>Draft Doc</vt:lpstr>
      <vt:lpstr>Draft Doc</vt:lpstr>
      <vt:lpstr>Why Net Neutrality?</vt:lpstr>
      <vt:lpstr>Discourse and Protest</vt:lpstr>
      <vt:lpstr>Again?</vt:lpstr>
      <vt:lpstr>What Has Happened?</vt:lpstr>
      <vt:lpstr>What Has Happened?</vt:lpstr>
      <vt:lpstr>Florida Social Media Law</vt:lpstr>
      <vt:lpstr>Platform Speech Rights</vt:lpstr>
      <vt:lpstr>Outcome</vt:lpstr>
      <vt:lpstr>Texas Social Media Law</vt:lpstr>
      <vt:lpstr>Understanding the Freedom of Speech</vt:lpstr>
      <vt:lpstr>29 Sept 2023: Sup Ct Takes Both Cases</vt:lpstr>
      <vt:lpstr>Timeline</vt:lpstr>
      <vt:lpstr>European Digital Services Act</vt:lpstr>
      <vt:lpstr>Platform Designations</vt:lpstr>
      <vt:lpstr>What This Means</vt:lpstr>
      <vt:lpstr>Minors</vt:lpstr>
      <vt:lpstr>Content Moderation</vt:lpstr>
      <vt:lpstr>Transparency</vt:lpstr>
      <vt:lpstr>DSA in Action</vt:lpstr>
      <vt:lpstr>10 Oct 2023: Breton Letter</vt:lpstr>
      <vt:lpstr>10 Oct 2023: Breton Letter</vt:lpstr>
      <vt:lpstr>10 Oct 2023: Breton Letter</vt:lpstr>
      <vt:lpstr>EC Request to X</vt:lpstr>
      <vt:lpstr>EC Request to X</vt:lpstr>
      <vt:lpstr>Amazon</vt:lpstr>
      <vt:lpstr>1997: Amazon Goes Public</vt:lpstr>
      <vt:lpstr>Amazon’s Financials 1994-96</vt:lpstr>
      <vt:lpstr>Product Line Expansions</vt:lpstr>
      <vt:lpstr>zShops Introduction, Shopping Search Engine</vt:lpstr>
      <vt:lpstr>Video, Fulfillment by A, Cloud Computing</vt:lpstr>
      <vt:lpstr>Amazon As a Platform for Third-Party Sales</vt:lpstr>
      <vt:lpstr>2022 Revenues</vt:lpstr>
      <vt:lpstr>2022 Profits (Losses)</vt:lpstr>
      <vt:lpstr>Book Prices</vt:lpstr>
      <vt:lpstr>Amazon Prices</vt:lpstr>
      <vt:lpstr>SemCoop Prices</vt:lpstr>
      <vt:lpstr>Competing Sellers and the Buy Box</vt:lpstr>
      <vt:lpstr>EC Opens Amazon Investigation</vt:lpstr>
      <vt:lpstr>EC Amazon Update</vt:lpstr>
      <vt:lpstr>Use of Seller Data</vt:lpstr>
      <vt:lpstr>Preferential Treatment and the Buy Box</vt:lpstr>
      <vt:lpstr>Possible Amazon Laws?</vt:lpstr>
      <vt:lpstr>Possible Amazon Laws?</vt:lpstr>
      <vt:lpstr>Possible Amazon Laws?</vt:lpstr>
      <vt:lpstr>Possible Amazon Laws?</vt:lpstr>
      <vt:lpstr>Possible Amazon Laws?</vt:lpstr>
      <vt:lpstr>Possible Amazon Laws?</vt:lpstr>
      <vt:lpstr>Possible Amazon Laws?</vt:lpstr>
      <vt:lpstr>Limits on Third-Party Data Use</vt:lpstr>
      <vt:lpstr>Buy Box: Equal Treatment; Second Offer</vt:lpstr>
      <vt:lpstr>Open Up Prime</vt:lpstr>
      <vt:lpstr>Results of the Market Test</vt:lpstr>
      <vt:lpstr>Desktop Presentation</vt:lpstr>
      <vt:lpstr>Mobile Presentation</vt:lpstr>
      <vt:lpstr>Let’s Go Shopping Again</vt:lpstr>
      <vt:lpstr>New U.S. Antitrust Case</vt:lpstr>
      <vt:lpstr>Gatekeepers</vt:lpstr>
      <vt:lpstr>The Digital Markets Act: Contestable and Fair Markets</vt:lpstr>
      <vt:lpstr>Going Beyond Competition Law (But Why?)</vt:lpstr>
      <vt:lpstr>Contestability and Fairness</vt:lpstr>
      <vt:lpstr>Understanding Contestability</vt:lpstr>
      <vt:lpstr>Understanding Unfairness</vt:lpstr>
      <vt:lpstr>Choice Screens and Preinstallation</vt:lpstr>
      <vt:lpstr>American Innovation and Choice Online Act</vt:lpstr>
      <vt:lpstr>Unlawful Conduct: Self-Pref</vt:lpstr>
      <vt:lpstr>Unlawful Conduct: Self-Pref</vt:lpstr>
      <vt:lpstr>Unlawful Conduct: Self-Pref</vt:lpstr>
      <vt:lpstr>Unlawful Conduct: Discrimination</vt:lpstr>
      <vt:lpstr>Starting with the App Store</vt:lpstr>
      <vt:lpstr>Starting with the App Store</vt:lpstr>
      <vt:lpstr>Starting with the App Store</vt:lpstr>
      <vt:lpstr>Starting with the App Store</vt:lpstr>
      <vt:lpstr>Starting with the App Store</vt:lpstr>
      <vt:lpstr>Preinstallation</vt:lpstr>
      <vt:lpstr>Preinstallation</vt:lpstr>
      <vt:lpstr>Preinstallation</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Randal C. Picker</cp:lastModifiedBy>
  <cp:revision>1081</cp:revision>
  <cp:lastPrinted>2019-02-28T20:33:29Z</cp:lastPrinted>
  <dcterms:created xsi:type="dcterms:W3CDTF">1999-10-27T15:27:59Z</dcterms:created>
  <dcterms:modified xsi:type="dcterms:W3CDTF">2023-10-18T16:43:55Z</dcterms:modified>
</cp:coreProperties>
</file>