
<file path=[Content_Types].xml><?xml version="1.0" encoding="utf-8"?>
<Types xmlns="http://schemas.openxmlformats.org/package/2006/content-types">
  <Default Extension="tmp" ContentType="image/png"/>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202"/>
  </p:notesMasterIdLst>
  <p:handoutMasterIdLst>
    <p:handoutMasterId r:id="rId203"/>
  </p:handoutMasterIdLst>
  <p:sldIdLst>
    <p:sldId id="2004" r:id="rId2"/>
    <p:sldId id="2348" r:id="rId3"/>
    <p:sldId id="2349" r:id="rId4"/>
    <p:sldId id="2350" r:id="rId5"/>
    <p:sldId id="2366" r:id="rId6"/>
    <p:sldId id="2367" r:id="rId7"/>
    <p:sldId id="2368" r:id="rId8"/>
    <p:sldId id="2351" r:id="rId9"/>
    <p:sldId id="2352" r:id="rId10"/>
    <p:sldId id="2353" r:id="rId11"/>
    <p:sldId id="2354" r:id="rId12"/>
    <p:sldId id="2355" r:id="rId13"/>
    <p:sldId id="2356" r:id="rId14"/>
    <p:sldId id="2357" r:id="rId15"/>
    <p:sldId id="2358" r:id="rId16"/>
    <p:sldId id="2359" r:id="rId17"/>
    <p:sldId id="2360" r:id="rId18"/>
    <p:sldId id="2361" r:id="rId19"/>
    <p:sldId id="2362" r:id="rId20"/>
    <p:sldId id="2363" r:id="rId21"/>
    <p:sldId id="2364" r:id="rId22"/>
    <p:sldId id="2292" r:id="rId23"/>
    <p:sldId id="2293" r:id="rId24"/>
    <p:sldId id="2294" r:id="rId25"/>
    <p:sldId id="2295" r:id="rId26"/>
    <p:sldId id="2365" r:id="rId27"/>
    <p:sldId id="2284" r:id="rId28"/>
    <p:sldId id="2296" r:id="rId29"/>
    <p:sldId id="2297" r:id="rId30"/>
    <p:sldId id="1975" r:id="rId31"/>
    <p:sldId id="1976" r:id="rId32"/>
    <p:sldId id="1959" r:id="rId33"/>
    <p:sldId id="2063" r:id="rId34"/>
    <p:sldId id="2064" r:id="rId35"/>
    <p:sldId id="2069" r:id="rId36"/>
    <p:sldId id="2285" r:id="rId37"/>
    <p:sldId id="1998" r:id="rId38"/>
    <p:sldId id="1993" r:id="rId39"/>
    <p:sldId id="2347" r:id="rId40"/>
    <p:sldId id="1994" r:id="rId41"/>
    <p:sldId id="1999" r:id="rId42"/>
    <p:sldId id="2000" r:id="rId43"/>
    <p:sldId id="2088" r:id="rId44"/>
    <p:sldId id="2298" r:id="rId45"/>
    <p:sldId id="2346" r:id="rId46"/>
    <p:sldId id="1995" r:id="rId47"/>
    <p:sldId id="2001" r:id="rId48"/>
    <p:sldId id="2005" r:id="rId49"/>
    <p:sldId id="2002" r:id="rId50"/>
    <p:sldId id="2003" r:id="rId51"/>
    <p:sldId id="2011" r:id="rId52"/>
    <p:sldId id="2007" r:id="rId53"/>
    <p:sldId id="2012" r:id="rId54"/>
    <p:sldId id="2013" r:id="rId55"/>
    <p:sldId id="2014" r:id="rId56"/>
    <p:sldId id="2015" r:id="rId57"/>
    <p:sldId id="2008" r:id="rId58"/>
    <p:sldId id="2046" r:id="rId59"/>
    <p:sldId id="2080" r:id="rId60"/>
    <p:sldId id="2081" r:id="rId61"/>
    <p:sldId id="1985" r:id="rId62"/>
    <p:sldId id="2082" r:id="rId63"/>
    <p:sldId id="2083" r:id="rId64"/>
    <p:sldId id="2150" r:id="rId65"/>
    <p:sldId id="2151" r:id="rId66"/>
    <p:sldId id="2135" r:id="rId67"/>
    <p:sldId id="2287" r:id="rId68"/>
    <p:sldId id="2017" r:id="rId69"/>
    <p:sldId id="1879" r:id="rId70"/>
    <p:sldId id="1880" r:id="rId71"/>
    <p:sldId id="1882" r:id="rId72"/>
    <p:sldId id="2097" r:id="rId73"/>
    <p:sldId id="2099" r:id="rId74"/>
    <p:sldId id="2100" r:id="rId75"/>
    <p:sldId id="2103" r:id="rId76"/>
    <p:sldId id="2112" r:id="rId77"/>
    <p:sldId id="2113" r:id="rId78"/>
    <p:sldId id="2126" r:id="rId79"/>
    <p:sldId id="2127" r:id="rId80"/>
    <p:sldId id="2128" r:id="rId81"/>
    <p:sldId id="2129" r:id="rId82"/>
    <p:sldId id="2130" r:id="rId83"/>
    <p:sldId id="2131" r:id="rId84"/>
    <p:sldId id="2132" r:id="rId85"/>
    <p:sldId id="2109" r:id="rId86"/>
    <p:sldId id="2110" r:id="rId87"/>
    <p:sldId id="2111" r:id="rId88"/>
    <p:sldId id="2162" r:id="rId89"/>
    <p:sldId id="2165" r:id="rId90"/>
    <p:sldId id="2166" r:id="rId91"/>
    <p:sldId id="2167" r:id="rId92"/>
    <p:sldId id="2168" r:id="rId93"/>
    <p:sldId id="2169" r:id="rId94"/>
    <p:sldId id="2170" r:id="rId95"/>
    <p:sldId id="2171" r:id="rId96"/>
    <p:sldId id="2288" r:id="rId97"/>
    <p:sldId id="2124" r:id="rId98"/>
    <p:sldId id="2125" r:id="rId99"/>
    <p:sldId id="2145" r:id="rId100"/>
    <p:sldId id="2147" r:id="rId101"/>
    <p:sldId id="2149" r:id="rId102"/>
    <p:sldId id="2158" r:id="rId103"/>
    <p:sldId id="2157" r:id="rId104"/>
    <p:sldId id="2173" r:id="rId105"/>
    <p:sldId id="2175" r:id="rId106"/>
    <p:sldId id="2176" r:id="rId107"/>
    <p:sldId id="2177" r:id="rId108"/>
    <p:sldId id="2178" r:id="rId109"/>
    <p:sldId id="2179" r:id="rId110"/>
    <p:sldId id="2180" r:id="rId111"/>
    <p:sldId id="2181" r:id="rId112"/>
    <p:sldId id="2316" r:id="rId113"/>
    <p:sldId id="2317" r:id="rId114"/>
    <p:sldId id="2318" r:id="rId115"/>
    <p:sldId id="2319" r:id="rId116"/>
    <p:sldId id="2289" r:id="rId117"/>
    <p:sldId id="2028" r:id="rId118"/>
    <p:sldId id="2224" r:id="rId119"/>
    <p:sldId id="2225" r:id="rId120"/>
    <p:sldId id="2226" r:id="rId121"/>
    <p:sldId id="2227" r:id="rId122"/>
    <p:sldId id="2182" r:id="rId123"/>
    <p:sldId id="2204" r:id="rId124"/>
    <p:sldId id="2205" r:id="rId125"/>
    <p:sldId id="2206" r:id="rId126"/>
    <p:sldId id="2209" r:id="rId127"/>
    <p:sldId id="2210" r:id="rId128"/>
    <p:sldId id="2207" r:id="rId129"/>
    <p:sldId id="2211" r:id="rId130"/>
    <p:sldId id="2214" r:id="rId131"/>
    <p:sldId id="2213" r:id="rId132"/>
    <p:sldId id="2217" r:id="rId133"/>
    <p:sldId id="2218" r:id="rId134"/>
    <p:sldId id="2216" r:id="rId135"/>
    <p:sldId id="2219" r:id="rId136"/>
    <p:sldId id="2220" r:id="rId137"/>
    <p:sldId id="2345" r:id="rId138"/>
    <p:sldId id="2020" r:id="rId139"/>
    <p:sldId id="1941" r:id="rId140"/>
    <p:sldId id="1942" r:id="rId141"/>
    <p:sldId id="1943" r:id="rId142"/>
    <p:sldId id="1944" r:id="rId143"/>
    <p:sldId id="1945" r:id="rId144"/>
    <p:sldId id="2290" r:id="rId145"/>
    <p:sldId id="2228" r:id="rId146"/>
    <p:sldId id="2275" r:id="rId147"/>
    <p:sldId id="2276" r:id="rId148"/>
    <p:sldId id="2277" r:id="rId149"/>
    <p:sldId id="2278" r:id="rId150"/>
    <p:sldId id="2279" r:id="rId151"/>
    <p:sldId id="2280" r:id="rId152"/>
    <p:sldId id="2236" r:id="rId153"/>
    <p:sldId id="2261" r:id="rId154"/>
    <p:sldId id="2238" r:id="rId155"/>
    <p:sldId id="2239" r:id="rId156"/>
    <p:sldId id="2234" r:id="rId157"/>
    <p:sldId id="2235" r:id="rId158"/>
    <p:sldId id="2253" r:id="rId159"/>
    <p:sldId id="2240" r:id="rId160"/>
    <p:sldId id="2255" r:id="rId161"/>
    <p:sldId id="2256" r:id="rId162"/>
    <p:sldId id="2257" r:id="rId163"/>
    <p:sldId id="2262" r:id="rId164"/>
    <p:sldId id="2263" r:id="rId165"/>
    <p:sldId id="2265" r:id="rId166"/>
    <p:sldId id="2266" r:id="rId167"/>
    <p:sldId id="2267" r:id="rId168"/>
    <p:sldId id="2283" r:id="rId169"/>
    <p:sldId id="2299" r:id="rId170"/>
    <p:sldId id="2300" r:id="rId171"/>
    <p:sldId id="2332" r:id="rId172"/>
    <p:sldId id="2334" r:id="rId173"/>
    <p:sldId id="2333" r:id="rId174"/>
    <p:sldId id="2335" r:id="rId175"/>
    <p:sldId id="2336" r:id="rId176"/>
    <p:sldId id="2337" r:id="rId177"/>
    <p:sldId id="2338" r:id="rId178"/>
    <p:sldId id="2339" r:id="rId179"/>
    <p:sldId id="2306" r:id="rId180"/>
    <p:sldId id="2307" r:id="rId181"/>
    <p:sldId id="2342" r:id="rId182"/>
    <p:sldId id="2343" r:id="rId183"/>
    <p:sldId id="2344" r:id="rId184"/>
    <p:sldId id="2328" r:id="rId185"/>
    <p:sldId id="2329" r:id="rId186"/>
    <p:sldId id="2330" r:id="rId187"/>
    <p:sldId id="2325" r:id="rId188"/>
    <p:sldId id="2326" r:id="rId189"/>
    <p:sldId id="2324" r:id="rId190"/>
    <p:sldId id="2327" r:id="rId191"/>
    <p:sldId id="2322" r:id="rId192"/>
    <p:sldId id="2323" r:id="rId193"/>
    <p:sldId id="2320" r:id="rId194"/>
    <p:sldId id="2321" r:id="rId195"/>
    <p:sldId id="2304" r:id="rId196"/>
    <p:sldId id="2310" r:id="rId197"/>
    <p:sldId id="2311" r:id="rId198"/>
    <p:sldId id="2313" r:id="rId199"/>
    <p:sldId id="2331" r:id="rId200"/>
    <p:sldId id="2340" r:id="rId201"/>
  </p:sldIdLst>
  <p:sldSz cx="12192000" cy="6858000"/>
  <p:notesSz cx="6858000" cy="9236075"/>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0000"/>
    <a:srgbClr val="FF00FF"/>
    <a:srgbClr val="FF99FF"/>
    <a:srgbClr val="00CC00"/>
    <a:srgbClr val="996633"/>
    <a:srgbClr val="006600"/>
    <a:srgbClr val="0099FF"/>
    <a:srgbClr val="0033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90" autoAdjust="0"/>
    <p:restoredTop sz="72392" autoAdjust="0"/>
  </p:normalViewPr>
  <p:slideViewPr>
    <p:cSldViewPr snapToGrid="0">
      <p:cViewPr varScale="1">
        <p:scale>
          <a:sx n="62" d="100"/>
          <a:sy n="62" d="100"/>
        </p:scale>
        <p:origin x="53" y="317"/>
      </p:cViewPr>
      <p:guideLst>
        <p:guide orient="horz" pos="2160"/>
        <p:guide pos="3840"/>
      </p:guideLst>
    </p:cSldViewPr>
  </p:slideViewPr>
  <p:outlineViewPr>
    <p:cViewPr>
      <p:scale>
        <a:sx n="50" d="100"/>
        <a:sy n="50" d="100"/>
      </p:scale>
      <p:origin x="0" y="0"/>
    </p:cViewPr>
  </p:outlineViewPr>
  <p:notesTextViewPr>
    <p:cViewPr>
      <p:scale>
        <a:sx n="3" d="2"/>
        <a:sy n="3" d="2"/>
      </p:scale>
      <p:origin x="0" y="0"/>
    </p:cViewPr>
  </p:notesTextViewPr>
  <p:sorterViewPr>
    <p:cViewPr varScale="1">
      <p:scale>
        <a:sx n="100" d="100"/>
        <a:sy n="100" d="100"/>
      </p:scale>
      <p:origin x="0" y="-39322"/>
    </p:cViewPr>
  </p:sorterViewPr>
  <p:notesViewPr>
    <p:cSldViewPr snapToGrid="0">
      <p:cViewPr varScale="1">
        <p:scale>
          <a:sx n="68" d="100"/>
          <a:sy n="68" d="100"/>
        </p:scale>
        <p:origin x="2525" y="96"/>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tableStyles" Target="tableStyle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notesMaster" Target="notesMasters/notes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600"/>
              <a:t>Googl</a:t>
            </a:r>
            <a:r>
              <a:rPr lang="en-US" sz="3600" baseline="0"/>
              <a:t>e Revenues (in Millions)</a:t>
            </a:r>
            <a:endParaRPr lang="en-US" sz="36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Sheet1!$C$3</c:f>
              <c:strCache>
                <c:ptCount val="1"/>
                <c:pt idx="0">
                  <c:v>Adv Revs</c:v>
                </c:pt>
              </c:strCache>
            </c:strRef>
          </c:tx>
          <c:spPr>
            <a:ln w="101600" cap="rnd">
              <a:solidFill>
                <a:schemeClr val="accent1"/>
              </a:solidFill>
              <a:round/>
            </a:ln>
            <a:effectLst/>
          </c:spPr>
          <c:marker>
            <c:symbol val="none"/>
          </c:marker>
          <c:cat>
            <c:numRef>
              <c:f>Sheet1!$B$4:$B$20</c:f>
              <c:numCache>
                <c:formatCode>General</c:formatCod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numCache>
            </c:numRef>
          </c:cat>
          <c:val>
            <c:numRef>
              <c:f>Sheet1!$C$4:$C$20</c:f>
              <c:numCache>
                <c:formatCode>General</c:formatCode>
                <c:ptCount val="17"/>
                <c:pt idx="3">
                  <c:v>67</c:v>
                </c:pt>
                <c:pt idx="4">
                  <c:v>411</c:v>
                </c:pt>
                <c:pt idx="5">
                  <c:v>1421</c:v>
                </c:pt>
                <c:pt idx="6">
                  <c:v>3143</c:v>
                </c:pt>
                <c:pt idx="7">
                  <c:v>6065</c:v>
                </c:pt>
                <c:pt idx="8">
                  <c:v>10492</c:v>
                </c:pt>
                <c:pt idx="9">
                  <c:v>16412</c:v>
                </c:pt>
                <c:pt idx="10">
                  <c:v>21129</c:v>
                </c:pt>
                <c:pt idx="11">
                  <c:v>22889</c:v>
                </c:pt>
                <c:pt idx="12">
                  <c:v>28236</c:v>
                </c:pt>
                <c:pt idx="13">
                  <c:v>36531</c:v>
                </c:pt>
                <c:pt idx="14">
                  <c:v>43686</c:v>
                </c:pt>
                <c:pt idx="15">
                  <c:v>50547</c:v>
                </c:pt>
                <c:pt idx="16">
                  <c:v>59056</c:v>
                </c:pt>
              </c:numCache>
            </c:numRef>
          </c:val>
          <c:smooth val="0"/>
        </c:ser>
        <c:ser>
          <c:idx val="1"/>
          <c:order val="1"/>
          <c:tx>
            <c:strRef>
              <c:f>Sheet1!$D$3</c:f>
              <c:strCache>
                <c:ptCount val="1"/>
                <c:pt idx="0">
                  <c:v>Other Revs</c:v>
                </c:pt>
              </c:strCache>
            </c:strRef>
          </c:tx>
          <c:spPr>
            <a:ln w="101600" cap="rnd">
              <a:solidFill>
                <a:schemeClr val="accent2"/>
              </a:solidFill>
              <a:round/>
            </a:ln>
            <a:effectLst/>
          </c:spPr>
          <c:marker>
            <c:symbol val="none"/>
          </c:marker>
          <c:cat>
            <c:numRef>
              <c:f>Sheet1!$B$4:$B$20</c:f>
              <c:numCache>
                <c:formatCode>General</c:formatCod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numCache>
            </c:numRef>
          </c:cat>
          <c:val>
            <c:numRef>
              <c:f>Sheet1!$D$4:$D$20</c:f>
              <c:numCache>
                <c:formatCode>General</c:formatCode>
                <c:ptCount val="17"/>
                <c:pt idx="3">
                  <c:v>19</c:v>
                </c:pt>
                <c:pt idx="4">
                  <c:v>29</c:v>
                </c:pt>
                <c:pt idx="5">
                  <c:v>45</c:v>
                </c:pt>
                <c:pt idx="6">
                  <c:v>46</c:v>
                </c:pt>
                <c:pt idx="7">
                  <c:v>74</c:v>
                </c:pt>
                <c:pt idx="8">
                  <c:v>112</c:v>
                </c:pt>
                <c:pt idx="9">
                  <c:v>181</c:v>
                </c:pt>
                <c:pt idx="10">
                  <c:v>667</c:v>
                </c:pt>
                <c:pt idx="11">
                  <c:v>762</c:v>
                </c:pt>
                <c:pt idx="12">
                  <c:v>1085</c:v>
                </c:pt>
                <c:pt idx="13">
                  <c:v>1374</c:v>
                </c:pt>
                <c:pt idx="14">
                  <c:v>2354</c:v>
                </c:pt>
                <c:pt idx="15">
                  <c:v>4972</c:v>
                </c:pt>
                <c:pt idx="16">
                  <c:v>6945</c:v>
                </c:pt>
              </c:numCache>
            </c:numRef>
          </c:val>
          <c:smooth val="0"/>
        </c:ser>
        <c:ser>
          <c:idx val="2"/>
          <c:order val="2"/>
          <c:tx>
            <c:strRef>
              <c:f>Sheet1!$E$3</c:f>
              <c:strCache>
                <c:ptCount val="1"/>
                <c:pt idx="0">
                  <c:v>Total Revs</c:v>
                </c:pt>
              </c:strCache>
            </c:strRef>
          </c:tx>
          <c:spPr>
            <a:ln w="101600" cap="rnd">
              <a:solidFill>
                <a:schemeClr val="accent3"/>
              </a:solidFill>
              <a:round/>
            </a:ln>
            <a:effectLst/>
          </c:spPr>
          <c:marker>
            <c:symbol val="none"/>
          </c:marker>
          <c:cat>
            <c:numRef>
              <c:f>Sheet1!$B$4:$B$20</c:f>
              <c:numCache>
                <c:formatCode>General</c:formatCod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numCache>
            </c:numRef>
          </c:cat>
          <c:val>
            <c:numRef>
              <c:f>Sheet1!$E$4:$E$20</c:f>
              <c:numCache>
                <c:formatCode>General</c:formatCode>
                <c:ptCount val="17"/>
                <c:pt idx="3">
                  <c:v>86</c:v>
                </c:pt>
                <c:pt idx="4">
                  <c:v>440</c:v>
                </c:pt>
                <c:pt idx="5">
                  <c:v>1466</c:v>
                </c:pt>
                <c:pt idx="6">
                  <c:v>3189</c:v>
                </c:pt>
                <c:pt idx="7">
                  <c:v>6139</c:v>
                </c:pt>
                <c:pt idx="8">
                  <c:v>10604</c:v>
                </c:pt>
                <c:pt idx="9">
                  <c:v>16593</c:v>
                </c:pt>
                <c:pt idx="10">
                  <c:v>21796</c:v>
                </c:pt>
                <c:pt idx="11">
                  <c:v>23651</c:v>
                </c:pt>
                <c:pt idx="12">
                  <c:v>29321</c:v>
                </c:pt>
                <c:pt idx="13">
                  <c:v>37905</c:v>
                </c:pt>
                <c:pt idx="14">
                  <c:v>46040</c:v>
                </c:pt>
                <c:pt idx="15">
                  <c:v>55519</c:v>
                </c:pt>
                <c:pt idx="16">
                  <c:v>66001</c:v>
                </c:pt>
              </c:numCache>
            </c:numRef>
          </c:val>
          <c:smooth val="0"/>
        </c:ser>
        <c:dLbls>
          <c:showLegendKey val="0"/>
          <c:showVal val="0"/>
          <c:showCatName val="0"/>
          <c:showSerName val="0"/>
          <c:showPercent val="0"/>
          <c:showBubbleSize val="0"/>
        </c:dLbls>
        <c:smooth val="0"/>
        <c:axId val="281964144"/>
        <c:axId val="281964704"/>
      </c:lineChart>
      <c:catAx>
        <c:axId val="28196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81964704"/>
        <c:crosses val="autoZero"/>
        <c:auto val="1"/>
        <c:lblAlgn val="ctr"/>
        <c:lblOffset val="100"/>
        <c:noMultiLvlLbl val="0"/>
      </c:catAx>
      <c:valAx>
        <c:axId val="281964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81964144"/>
        <c:crosses val="autoZero"/>
        <c:crossBetween val="between"/>
      </c:valAx>
      <c:spPr>
        <a:solidFill>
          <a:srgbClr val="FFCC00">
            <a:alpha val="30000"/>
          </a:srgbClr>
        </a:solid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7" y="0"/>
            <a:ext cx="2970869" cy="460542"/>
          </a:xfrm>
          <a:prstGeom prst="rect">
            <a:avLst/>
          </a:prstGeom>
          <a:noFill/>
          <a:ln w="9525">
            <a:noFill/>
            <a:miter lim="800000"/>
            <a:headEnd/>
            <a:tailEnd/>
          </a:ln>
        </p:spPr>
        <p:txBody>
          <a:bodyPr vert="horz" wrap="square" lIns="91884" tIns="45944" rIns="91884" bIns="45944" numCol="1" anchor="t" anchorCtr="0" compatLnSpc="1">
            <a:prstTxWarp prst="textNoShape">
              <a:avLst/>
            </a:prstTxWarp>
          </a:bodyPr>
          <a:lstStyle>
            <a:lvl1pPr defTabSz="919114">
              <a:defRPr kumimoji="0" sz="1200"/>
            </a:lvl1pPr>
          </a:lstStyle>
          <a:p>
            <a:pPr>
              <a:defRPr/>
            </a:pPr>
            <a:r>
              <a:rPr lang="en-US" altLang="en-US" dirty="0" smtClean="0"/>
              <a:t>Picker, </a:t>
            </a:r>
            <a:r>
              <a:rPr lang="en-US" altLang="en-US" dirty="0" smtClean="0"/>
              <a:t>2017 Summer Law &amp; Economics Program</a:t>
            </a:r>
            <a:endParaRPr lang="en-US" altLang="en-US" dirty="0"/>
          </a:p>
        </p:txBody>
      </p:sp>
      <p:sp>
        <p:nvSpPr>
          <p:cNvPr id="14339" name="Rectangle 3"/>
          <p:cNvSpPr>
            <a:spLocks noGrp="1" noChangeArrowheads="1"/>
          </p:cNvSpPr>
          <p:nvPr>
            <p:ph type="dt" sz="quarter" idx="1"/>
          </p:nvPr>
        </p:nvSpPr>
        <p:spPr bwMode="auto">
          <a:xfrm>
            <a:off x="3887139" y="0"/>
            <a:ext cx="2970868" cy="460542"/>
          </a:xfrm>
          <a:prstGeom prst="rect">
            <a:avLst/>
          </a:prstGeom>
          <a:noFill/>
          <a:ln w="9525">
            <a:noFill/>
            <a:miter lim="800000"/>
            <a:headEnd/>
            <a:tailEnd/>
          </a:ln>
        </p:spPr>
        <p:txBody>
          <a:bodyPr vert="horz" wrap="square" lIns="91884" tIns="45944" rIns="91884" bIns="45944" numCol="1" anchor="t" anchorCtr="0" compatLnSpc="1">
            <a:prstTxWarp prst="textNoShape">
              <a:avLst/>
            </a:prstTxWarp>
          </a:bodyPr>
          <a:lstStyle>
            <a:lvl1pPr algn="r" defTabSz="919114">
              <a:defRPr kumimoji="0" sz="1200"/>
            </a:lvl1pPr>
          </a:lstStyle>
          <a:p>
            <a:pPr>
              <a:defRPr/>
            </a:pPr>
            <a:fld id="{C8868AD4-04AD-4CCE-9D1A-A29A658197BE}" type="datetime1">
              <a:rPr lang="en-US" altLang="en-US" smtClean="0"/>
              <a:t>7/19/2017</a:t>
            </a:fld>
            <a:endParaRPr lang="en-US" altLang="en-US"/>
          </a:p>
        </p:txBody>
      </p:sp>
      <p:sp>
        <p:nvSpPr>
          <p:cNvPr id="14340" name="Rectangle 4"/>
          <p:cNvSpPr>
            <a:spLocks noGrp="1" noChangeArrowheads="1"/>
          </p:cNvSpPr>
          <p:nvPr>
            <p:ph type="ftr" sz="quarter" idx="2"/>
          </p:nvPr>
        </p:nvSpPr>
        <p:spPr bwMode="auto">
          <a:xfrm>
            <a:off x="7" y="8775534"/>
            <a:ext cx="2970869" cy="460542"/>
          </a:xfrm>
          <a:prstGeom prst="rect">
            <a:avLst/>
          </a:prstGeom>
          <a:noFill/>
          <a:ln w="9525">
            <a:noFill/>
            <a:miter lim="800000"/>
            <a:headEnd/>
            <a:tailEnd/>
          </a:ln>
        </p:spPr>
        <p:txBody>
          <a:bodyPr vert="horz" wrap="square" lIns="91884" tIns="45944" rIns="91884" bIns="45944" numCol="1" anchor="b" anchorCtr="0" compatLnSpc="1">
            <a:prstTxWarp prst="textNoShape">
              <a:avLst/>
            </a:prstTxWarp>
          </a:bodyPr>
          <a:lstStyle>
            <a:lvl1pPr defTabSz="919114">
              <a:defRPr kumimoji="0" sz="1200"/>
            </a:lvl1pPr>
          </a:lstStyle>
          <a:p>
            <a:pPr>
              <a:defRPr/>
            </a:pPr>
            <a:endParaRPr lang="en-US" altLang="en-US" dirty="0"/>
          </a:p>
        </p:txBody>
      </p:sp>
      <p:sp>
        <p:nvSpPr>
          <p:cNvPr id="14341" name="Rectangle 5"/>
          <p:cNvSpPr>
            <a:spLocks noGrp="1" noChangeArrowheads="1"/>
          </p:cNvSpPr>
          <p:nvPr>
            <p:ph type="sldNum" sz="quarter" idx="3"/>
          </p:nvPr>
        </p:nvSpPr>
        <p:spPr bwMode="auto">
          <a:xfrm>
            <a:off x="3887139" y="8775534"/>
            <a:ext cx="2970868" cy="460542"/>
          </a:xfrm>
          <a:prstGeom prst="rect">
            <a:avLst/>
          </a:prstGeom>
          <a:noFill/>
          <a:ln w="9525">
            <a:noFill/>
            <a:miter lim="800000"/>
            <a:headEnd/>
            <a:tailEnd/>
          </a:ln>
        </p:spPr>
        <p:txBody>
          <a:bodyPr vert="horz" wrap="square" lIns="91884" tIns="45944" rIns="91884" bIns="45944" numCol="1" anchor="b" anchorCtr="0" compatLnSpc="1">
            <a:prstTxWarp prst="textNoShape">
              <a:avLst/>
            </a:prstTxWarp>
          </a:bodyPr>
          <a:lstStyle>
            <a:lvl1pPr algn="r" defTabSz="917641">
              <a:defRPr kumimoji="0" sz="1200"/>
            </a:lvl1pPr>
          </a:lstStyle>
          <a:p>
            <a:fld id="{CE54A2E7-E222-4A3B-A277-BB0031A547ED}" type="slidenum">
              <a:rPr lang="en-US" altLang="en-US"/>
              <a:pPr/>
              <a:t>‹#›</a:t>
            </a:fld>
            <a:endParaRPr lang="en-US" altLang="en-US"/>
          </a:p>
        </p:txBody>
      </p:sp>
    </p:spTree>
    <p:extLst>
      <p:ext uri="{BB962C8B-B14F-4D97-AF65-F5344CB8AC3E}">
        <p14:creationId xmlns:p14="http://schemas.microsoft.com/office/powerpoint/2010/main" val="280551970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7" y="0"/>
            <a:ext cx="2970869" cy="460542"/>
          </a:xfrm>
          <a:prstGeom prst="rect">
            <a:avLst/>
          </a:prstGeom>
          <a:noFill/>
          <a:ln w="9525">
            <a:noFill/>
            <a:miter lim="800000"/>
            <a:headEnd/>
            <a:tailEnd/>
          </a:ln>
        </p:spPr>
        <p:txBody>
          <a:bodyPr vert="horz" wrap="square" lIns="91884" tIns="45944" rIns="91884" bIns="45944" numCol="1" anchor="t" anchorCtr="0" compatLnSpc="1">
            <a:prstTxWarp prst="textNoShape">
              <a:avLst/>
            </a:prstTxWarp>
          </a:bodyPr>
          <a:lstStyle>
            <a:lvl1pPr defTabSz="919114">
              <a:defRPr kumimoji="0" sz="1200"/>
            </a:lvl1pPr>
          </a:lstStyle>
          <a:p>
            <a:pPr>
              <a:defRPr/>
            </a:pPr>
            <a:r>
              <a:rPr lang="en-US" altLang="en-US" smtClean="0"/>
              <a:t>Picker, Internet Giants: The Law and Economics of Media Platforms</a:t>
            </a:r>
            <a:endParaRPr lang="en-US" altLang="en-US" dirty="0"/>
          </a:p>
        </p:txBody>
      </p:sp>
      <p:sp>
        <p:nvSpPr>
          <p:cNvPr id="62467" name="Rectangle 9"/>
          <p:cNvSpPr>
            <a:spLocks noGrp="1" noRot="1" noChangeAspect="1" noChangeArrowheads="1"/>
          </p:cNvSpPr>
          <p:nvPr>
            <p:ph type="sldImg" idx="2"/>
          </p:nvPr>
        </p:nvSpPr>
        <p:spPr bwMode="auto">
          <a:xfrm>
            <a:off x="350838" y="693738"/>
            <a:ext cx="6156325"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14719" y="4387772"/>
            <a:ext cx="5028579" cy="4154341"/>
          </a:xfrm>
          <a:prstGeom prst="rect">
            <a:avLst/>
          </a:prstGeom>
          <a:noFill/>
          <a:ln w="9525">
            <a:noFill/>
            <a:miter lim="800000"/>
            <a:headEnd/>
            <a:tailEnd/>
          </a:ln>
        </p:spPr>
        <p:txBody>
          <a:bodyPr vert="horz" wrap="square" lIns="91884" tIns="45944" rIns="91884" bIns="45944"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2059" name="Rectangle 11"/>
          <p:cNvSpPr>
            <a:spLocks noGrp="1" noChangeArrowheads="1"/>
          </p:cNvSpPr>
          <p:nvPr>
            <p:ph type="dt" idx="1"/>
          </p:nvPr>
        </p:nvSpPr>
        <p:spPr bwMode="auto">
          <a:xfrm>
            <a:off x="3887139" y="0"/>
            <a:ext cx="2970868" cy="460542"/>
          </a:xfrm>
          <a:prstGeom prst="rect">
            <a:avLst/>
          </a:prstGeom>
          <a:noFill/>
          <a:ln w="9525">
            <a:noFill/>
            <a:miter lim="800000"/>
            <a:headEnd/>
            <a:tailEnd/>
          </a:ln>
        </p:spPr>
        <p:txBody>
          <a:bodyPr vert="horz" wrap="square" lIns="91884" tIns="45944" rIns="91884" bIns="45944" numCol="1" anchor="t" anchorCtr="0" compatLnSpc="1">
            <a:prstTxWarp prst="textNoShape">
              <a:avLst/>
            </a:prstTxWarp>
          </a:bodyPr>
          <a:lstStyle>
            <a:lvl1pPr algn="r" defTabSz="919114">
              <a:defRPr kumimoji="0" sz="1200"/>
            </a:lvl1pPr>
          </a:lstStyle>
          <a:p>
            <a:pPr>
              <a:defRPr/>
            </a:pPr>
            <a:fld id="{6CB54999-850E-4510-AB35-0ABBC729829E}" type="datetime1">
              <a:rPr lang="en-US" altLang="en-US" smtClean="0"/>
              <a:t>7/19/2017</a:t>
            </a:fld>
            <a:endParaRPr lang="en-US" altLang="en-US" dirty="0"/>
          </a:p>
        </p:txBody>
      </p:sp>
      <p:sp>
        <p:nvSpPr>
          <p:cNvPr id="2060" name="Rectangle 12"/>
          <p:cNvSpPr>
            <a:spLocks noGrp="1" noChangeArrowheads="1"/>
          </p:cNvSpPr>
          <p:nvPr>
            <p:ph type="ftr" sz="quarter" idx="4"/>
          </p:nvPr>
        </p:nvSpPr>
        <p:spPr bwMode="auto">
          <a:xfrm>
            <a:off x="7" y="8775534"/>
            <a:ext cx="2970869" cy="460542"/>
          </a:xfrm>
          <a:prstGeom prst="rect">
            <a:avLst/>
          </a:prstGeom>
          <a:noFill/>
          <a:ln w="9525">
            <a:noFill/>
            <a:miter lim="800000"/>
            <a:headEnd/>
            <a:tailEnd/>
          </a:ln>
        </p:spPr>
        <p:txBody>
          <a:bodyPr vert="horz" wrap="square" lIns="91884" tIns="45944" rIns="91884" bIns="45944" numCol="1" anchor="b" anchorCtr="0" compatLnSpc="1">
            <a:prstTxWarp prst="textNoShape">
              <a:avLst/>
            </a:prstTxWarp>
          </a:bodyPr>
          <a:lstStyle>
            <a:lvl1pPr defTabSz="919114">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887139" y="8775534"/>
            <a:ext cx="2970868" cy="460542"/>
          </a:xfrm>
          <a:prstGeom prst="rect">
            <a:avLst/>
          </a:prstGeom>
          <a:noFill/>
          <a:ln w="9525">
            <a:noFill/>
            <a:miter lim="800000"/>
            <a:headEnd/>
            <a:tailEnd/>
          </a:ln>
        </p:spPr>
        <p:txBody>
          <a:bodyPr vert="horz" wrap="square" lIns="91884" tIns="45944" rIns="91884" bIns="45944" numCol="1" anchor="b" anchorCtr="0" compatLnSpc="1">
            <a:prstTxWarp prst="textNoShape">
              <a:avLst/>
            </a:prstTxWarp>
          </a:bodyPr>
          <a:lstStyle>
            <a:lvl1pPr algn="r" defTabSz="917641">
              <a:defRPr kumimoji="0" sz="1200"/>
            </a:lvl1pPr>
          </a:lstStyle>
          <a:p>
            <a:fld id="{B687A2CD-3199-4C32-A7BE-6608E212D1A3}" type="slidenum">
              <a:rPr lang="en-US" altLang="en-US"/>
              <a:pPr/>
              <a:t>‹#›</a:t>
            </a:fld>
            <a:endParaRPr lang="en-US" altLang="en-US"/>
          </a:p>
        </p:txBody>
      </p:sp>
    </p:spTree>
    <p:extLst>
      <p:ext uri="{BB962C8B-B14F-4D97-AF65-F5344CB8AC3E}">
        <p14:creationId xmlns:p14="http://schemas.microsoft.com/office/powerpoint/2010/main" val="516612266"/>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1"/>
          <p:cNvSpPr>
            <a:spLocks noGrp="1" noChangeArrowheads="1"/>
          </p:cNvSpPr>
          <p:nvPr>
            <p:ph type="dt" sz="quarter" idx="1"/>
          </p:nvPr>
        </p:nvSpPr>
        <p:spPr>
          <a:noFill/>
        </p:spPr>
        <p:txBody>
          <a:bodyPr/>
          <a:lstStyle/>
          <a:p>
            <a:pPr defTabSz="917574"/>
            <a:fld id="{F701CD2A-F34C-4C04-B8BD-BC72F1548BFC}" type="datetime1">
              <a:rPr lang="en-US" altLang="en-US" smtClean="0"/>
              <a:pPr defTabSz="917574"/>
              <a:t>7/19/2017</a:t>
            </a:fld>
            <a:endParaRPr lang="en-US" altLang="en-US" dirty="0" smtClean="0"/>
          </a:p>
        </p:txBody>
      </p:sp>
      <p:sp>
        <p:nvSpPr>
          <p:cNvPr id="117763" name="Rectangle 13"/>
          <p:cNvSpPr>
            <a:spLocks noGrp="1" noChangeArrowheads="1"/>
          </p:cNvSpPr>
          <p:nvPr>
            <p:ph type="sldNum" sz="quarter" idx="5"/>
          </p:nvPr>
        </p:nvSpPr>
        <p:spPr>
          <a:noFill/>
        </p:spPr>
        <p:txBody>
          <a:bodyPr/>
          <a:lstStyle/>
          <a:p>
            <a:pPr defTabSz="917574"/>
            <a:fld id="{5735B060-1C62-4335-9436-0103BAFC42ED}" type="slidenum">
              <a:rPr lang="en-US" altLang="en-US" smtClean="0"/>
              <a:pPr defTabSz="917574"/>
              <a:t>1</a:t>
            </a:fld>
            <a:endParaRPr lang="en-US" altLang="en-US" dirty="0" smtClean="0"/>
          </a:p>
        </p:txBody>
      </p:sp>
      <p:sp>
        <p:nvSpPr>
          <p:cNvPr id="117764" name="Rectangle 2"/>
          <p:cNvSpPr>
            <a:spLocks noGrp="1" noRot="1" noChangeAspect="1" noChangeArrowheads="1" noTextEdit="1"/>
          </p:cNvSpPr>
          <p:nvPr>
            <p:ph type="sldImg"/>
          </p:nvPr>
        </p:nvSpPr>
        <p:spPr>
          <a:xfrm>
            <a:off x="350838" y="693738"/>
            <a:ext cx="6156325" cy="3463925"/>
          </a:xfrm>
          <a:ln/>
        </p:spPr>
      </p:sp>
      <p:sp>
        <p:nvSpPr>
          <p:cNvPr id="117765" name="Rectangle 3"/>
          <p:cNvSpPr>
            <a:spLocks noGrp="1" noChangeArrowheads="1"/>
          </p:cNvSpPr>
          <p:nvPr>
            <p:ph type="body" idx="1"/>
          </p:nvPr>
        </p:nvSpPr>
        <p:spPr>
          <a:noFill/>
          <a:ln/>
        </p:spPr>
        <p:txBody>
          <a:bodyPr/>
          <a:lstStyle/>
          <a:p>
            <a:endParaRPr lang="en-US" dirty="0" smtClean="0"/>
          </a:p>
        </p:txBody>
      </p:sp>
      <p:sp>
        <p:nvSpPr>
          <p:cNvPr id="2" name="Header Placeholder 1"/>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Tree>
    <p:extLst>
      <p:ext uri="{BB962C8B-B14F-4D97-AF65-F5344CB8AC3E}">
        <p14:creationId xmlns:p14="http://schemas.microsoft.com/office/powerpoint/2010/main" val="3405587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B7C74A56-5BB5-4EB4-BC51-9F99F0841929}"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37</a:t>
            </a:fld>
            <a:endParaRPr lang="en-US" altLang="en-US"/>
          </a:p>
        </p:txBody>
      </p:sp>
    </p:spTree>
    <p:extLst>
      <p:ext uri="{BB962C8B-B14F-4D97-AF65-F5344CB8AC3E}">
        <p14:creationId xmlns:p14="http://schemas.microsoft.com/office/powerpoint/2010/main" val="2934810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OUTRO:</a:t>
            </a:r>
            <a:r>
              <a:rPr lang="en-US" baseline="0" dirty="0" smtClean="0"/>
              <a:t> As they say on late night TV, but there is more and turn to that in next segment.</a:t>
            </a:r>
          </a:p>
          <a:p>
            <a:endParaRPr lang="en-US" baseline="0" dirty="0" smtClean="0"/>
          </a:p>
          <a:p>
            <a:pPr defTabSz="914098">
              <a:defRPr/>
            </a:pPr>
            <a:r>
              <a:rPr lang="en-US" baseline="0" dirty="0" smtClean="0"/>
              <a:t>TAGLINE: I’m Randy Picker at the University of Chicago. This is Internet Giants: The Law and Economics of Media Platforms.</a:t>
            </a:r>
            <a:endParaRPr lang="en-US" dirty="0" smtClean="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4ECCE81-20CB-4762-84AA-ED76F9734BBD}"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49</a:t>
            </a:fld>
            <a:endParaRPr lang="en-US" altLang="en-US"/>
          </a:p>
        </p:txBody>
      </p:sp>
    </p:spTree>
    <p:extLst>
      <p:ext uri="{BB962C8B-B14F-4D97-AF65-F5344CB8AC3E}">
        <p14:creationId xmlns:p14="http://schemas.microsoft.com/office/powerpoint/2010/main" val="3223274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OUTRO:</a:t>
            </a:r>
            <a:r>
              <a:rPr lang="en-US" baseline="0" dirty="0" smtClean="0"/>
              <a:t> But Google wouldn’t stay in the academic realm too long and we turn to turning Google into a product in our next segment.</a:t>
            </a:r>
          </a:p>
          <a:p>
            <a:endParaRPr lang="en-US" baseline="0" dirty="0" smtClean="0"/>
          </a:p>
          <a:p>
            <a:pPr defTabSz="914098">
              <a:defRPr/>
            </a:pPr>
            <a:r>
              <a:rPr lang="en-US" baseline="0" dirty="0" smtClean="0"/>
              <a:t>TAGLINE: I’m Randy Picker at the University of Chicago. This is Internet Giants: The Law and Economics of Media Platforms.</a:t>
            </a:r>
            <a:endParaRPr lang="en-US" dirty="0" smtClean="0"/>
          </a:p>
          <a:p>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57</a:t>
            </a:fld>
            <a:endParaRPr lang="en-US" altLang="en-US"/>
          </a:p>
        </p:txBody>
      </p:sp>
    </p:spTree>
    <p:extLst>
      <p:ext uri="{BB962C8B-B14F-4D97-AF65-F5344CB8AC3E}">
        <p14:creationId xmlns:p14="http://schemas.microsoft.com/office/powerpoint/2010/main" val="913475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819">
              <a:defRPr kumimoji="1" sz="2400">
                <a:solidFill>
                  <a:schemeClr val="tx1"/>
                </a:solidFill>
                <a:latin typeface="Times New Roman" panose="02020603050405020304" pitchFamily="18" charset="0"/>
              </a:defRPr>
            </a:lvl1pPr>
            <a:lvl2pPr marL="731704" indent="-279348" defTabSz="915819">
              <a:defRPr kumimoji="1" sz="2400">
                <a:solidFill>
                  <a:schemeClr val="tx1"/>
                </a:solidFill>
                <a:latin typeface="Times New Roman" panose="02020603050405020304" pitchFamily="18" charset="0"/>
              </a:defRPr>
            </a:lvl2pPr>
            <a:lvl3pPr marL="1125331" indent="-222209" defTabSz="915819">
              <a:defRPr kumimoji="1" sz="2400">
                <a:solidFill>
                  <a:schemeClr val="tx1"/>
                </a:solidFill>
                <a:latin typeface="Times New Roman" panose="02020603050405020304" pitchFamily="18" charset="0"/>
              </a:defRPr>
            </a:lvl3pPr>
            <a:lvl4pPr marL="1576099" indent="-222209" defTabSz="915819">
              <a:defRPr kumimoji="1" sz="2400">
                <a:solidFill>
                  <a:schemeClr val="tx1"/>
                </a:solidFill>
                <a:latin typeface="Times New Roman" panose="02020603050405020304" pitchFamily="18" charset="0"/>
              </a:defRPr>
            </a:lvl4pPr>
            <a:lvl5pPr marL="2026865" indent="-222209" defTabSz="915819">
              <a:defRPr kumimoji="1" sz="2400">
                <a:solidFill>
                  <a:schemeClr val="tx1"/>
                </a:solidFill>
                <a:latin typeface="Times New Roman" panose="02020603050405020304" pitchFamily="18" charset="0"/>
              </a:defRPr>
            </a:lvl5pPr>
            <a:lvl6pPr marL="2483981" indent="-222209" defTabSz="915819" eaLnBrk="0" fontAlgn="base" hangingPunct="0">
              <a:spcBef>
                <a:spcPct val="0"/>
              </a:spcBef>
              <a:spcAft>
                <a:spcPct val="0"/>
              </a:spcAft>
              <a:defRPr kumimoji="1" sz="2400">
                <a:solidFill>
                  <a:schemeClr val="tx1"/>
                </a:solidFill>
                <a:latin typeface="Times New Roman" panose="02020603050405020304" pitchFamily="18" charset="0"/>
              </a:defRPr>
            </a:lvl6pPr>
            <a:lvl7pPr marL="2941098" indent="-222209" defTabSz="915819" eaLnBrk="0" fontAlgn="base" hangingPunct="0">
              <a:spcBef>
                <a:spcPct val="0"/>
              </a:spcBef>
              <a:spcAft>
                <a:spcPct val="0"/>
              </a:spcAft>
              <a:defRPr kumimoji="1" sz="2400">
                <a:solidFill>
                  <a:schemeClr val="tx1"/>
                </a:solidFill>
                <a:latin typeface="Times New Roman" panose="02020603050405020304" pitchFamily="18" charset="0"/>
              </a:defRPr>
            </a:lvl7pPr>
            <a:lvl8pPr marL="3398214" indent="-222209" defTabSz="915819" eaLnBrk="0" fontAlgn="base" hangingPunct="0">
              <a:spcBef>
                <a:spcPct val="0"/>
              </a:spcBef>
              <a:spcAft>
                <a:spcPct val="0"/>
              </a:spcAft>
              <a:defRPr kumimoji="1" sz="2400">
                <a:solidFill>
                  <a:schemeClr val="tx1"/>
                </a:solidFill>
                <a:latin typeface="Times New Roman" panose="02020603050405020304" pitchFamily="18" charset="0"/>
              </a:defRPr>
            </a:lvl8pPr>
            <a:lvl9pPr marL="3855330" indent="-222209" defTabSz="915819" eaLnBrk="0" fontAlgn="base" hangingPunct="0">
              <a:spcBef>
                <a:spcPct val="0"/>
              </a:spcBef>
              <a:spcAft>
                <a:spcPct val="0"/>
              </a:spcAft>
              <a:defRPr kumimoji="1" sz="2400">
                <a:solidFill>
                  <a:schemeClr val="tx1"/>
                </a:solidFill>
                <a:latin typeface="Times New Roman" panose="02020603050405020304" pitchFamily="18" charset="0"/>
              </a:defRPr>
            </a:lvl9pPr>
          </a:lstStyle>
          <a:p>
            <a:fld id="{7A13F097-7FB2-4758-A683-45E74D0793EC}" type="datetime1">
              <a:rPr kumimoji="0" lang="en-US" altLang="en-US" sz="1200"/>
              <a:t>7/19/2017</a:t>
            </a:fld>
            <a:endParaRPr kumimoji="0" lang="en-US" altLang="en-US" sz="1200"/>
          </a:p>
        </p:txBody>
      </p:sp>
      <p:sp>
        <p:nvSpPr>
          <p:cNvPr id="18227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819">
              <a:defRPr kumimoji="1" sz="2400">
                <a:solidFill>
                  <a:schemeClr val="tx1"/>
                </a:solidFill>
                <a:latin typeface="Times New Roman" panose="02020603050405020304" pitchFamily="18" charset="0"/>
              </a:defRPr>
            </a:lvl1pPr>
            <a:lvl2pPr marL="731704" indent="-279348" defTabSz="915819">
              <a:defRPr kumimoji="1" sz="2400">
                <a:solidFill>
                  <a:schemeClr val="tx1"/>
                </a:solidFill>
                <a:latin typeface="Times New Roman" panose="02020603050405020304" pitchFamily="18" charset="0"/>
              </a:defRPr>
            </a:lvl2pPr>
            <a:lvl3pPr marL="1125331" indent="-222209" defTabSz="915819">
              <a:defRPr kumimoji="1" sz="2400">
                <a:solidFill>
                  <a:schemeClr val="tx1"/>
                </a:solidFill>
                <a:latin typeface="Times New Roman" panose="02020603050405020304" pitchFamily="18" charset="0"/>
              </a:defRPr>
            </a:lvl3pPr>
            <a:lvl4pPr marL="1576099" indent="-222209" defTabSz="915819">
              <a:defRPr kumimoji="1" sz="2400">
                <a:solidFill>
                  <a:schemeClr val="tx1"/>
                </a:solidFill>
                <a:latin typeface="Times New Roman" panose="02020603050405020304" pitchFamily="18" charset="0"/>
              </a:defRPr>
            </a:lvl4pPr>
            <a:lvl5pPr marL="2026865" indent="-222209" defTabSz="915819">
              <a:defRPr kumimoji="1" sz="2400">
                <a:solidFill>
                  <a:schemeClr val="tx1"/>
                </a:solidFill>
                <a:latin typeface="Times New Roman" panose="02020603050405020304" pitchFamily="18" charset="0"/>
              </a:defRPr>
            </a:lvl5pPr>
            <a:lvl6pPr marL="2483981" indent="-222209" defTabSz="915819" eaLnBrk="0" fontAlgn="base" hangingPunct="0">
              <a:spcBef>
                <a:spcPct val="0"/>
              </a:spcBef>
              <a:spcAft>
                <a:spcPct val="0"/>
              </a:spcAft>
              <a:defRPr kumimoji="1" sz="2400">
                <a:solidFill>
                  <a:schemeClr val="tx1"/>
                </a:solidFill>
                <a:latin typeface="Times New Roman" panose="02020603050405020304" pitchFamily="18" charset="0"/>
              </a:defRPr>
            </a:lvl6pPr>
            <a:lvl7pPr marL="2941098" indent="-222209" defTabSz="915819" eaLnBrk="0" fontAlgn="base" hangingPunct="0">
              <a:spcBef>
                <a:spcPct val="0"/>
              </a:spcBef>
              <a:spcAft>
                <a:spcPct val="0"/>
              </a:spcAft>
              <a:defRPr kumimoji="1" sz="2400">
                <a:solidFill>
                  <a:schemeClr val="tx1"/>
                </a:solidFill>
                <a:latin typeface="Times New Roman" panose="02020603050405020304" pitchFamily="18" charset="0"/>
              </a:defRPr>
            </a:lvl7pPr>
            <a:lvl8pPr marL="3398214" indent="-222209" defTabSz="915819" eaLnBrk="0" fontAlgn="base" hangingPunct="0">
              <a:spcBef>
                <a:spcPct val="0"/>
              </a:spcBef>
              <a:spcAft>
                <a:spcPct val="0"/>
              </a:spcAft>
              <a:defRPr kumimoji="1" sz="2400">
                <a:solidFill>
                  <a:schemeClr val="tx1"/>
                </a:solidFill>
                <a:latin typeface="Times New Roman" panose="02020603050405020304" pitchFamily="18" charset="0"/>
              </a:defRPr>
            </a:lvl8pPr>
            <a:lvl9pPr marL="3855330" indent="-222209" defTabSz="915819" eaLnBrk="0" fontAlgn="base" hangingPunct="0">
              <a:spcBef>
                <a:spcPct val="0"/>
              </a:spcBef>
              <a:spcAft>
                <a:spcPct val="0"/>
              </a:spcAft>
              <a:defRPr kumimoji="1" sz="2400">
                <a:solidFill>
                  <a:schemeClr val="tx1"/>
                </a:solidFill>
                <a:latin typeface="Times New Roman" panose="02020603050405020304" pitchFamily="18" charset="0"/>
              </a:defRPr>
            </a:lvl9pPr>
          </a:lstStyle>
          <a:p>
            <a:fld id="{EFC2306B-6D36-4812-8743-CB6D830FDD3A}" type="slidenum">
              <a:rPr kumimoji="0" lang="en-US" altLang="en-US" sz="1200"/>
              <a:pPr/>
              <a:t>58</a:t>
            </a:fld>
            <a:endParaRPr kumimoji="0" lang="en-US" altLang="en-US" sz="1200"/>
          </a:p>
        </p:txBody>
      </p:sp>
      <p:sp>
        <p:nvSpPr>
          <p:cNvPr id="182276" name="Rectangle 2"/>
          <p:cNvSpPr>
            <a:spLocks noGrp="1" noRot="1" noChangeAspect="1" noChangeArrowheads="1" noTextEdit="1"/>
          </p:cNvSpPr>
          <p:nvPr>
            <p:ph type="sldImg"/>
          </p:nvPr>
        </p:nvSpPr>
        <p:spPr>
          <a:ln/>
        </p:spPr>
      </p:sp>
      <p:sp>
        <p:nvSpPr>
          <p:cNvPr id="1822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a:p>
            <a:endParaRPr lang="en-US" altLang="en-US" smtClean="0">
              <a:latin typeface="Arial" panose="020B0604020202020204" pitchFamily="34" charset="0"/>
            </a:endParaRPr>
          </a:p>
        </p:txBody>
      </p:sp>
    </p:spTree>
    <p:extLst>
      <p:ext uri="{BB962C8B-B14F-4D97-AF65-F5344CB8AC3E}">
        <p14:creationId xmlns:p14="http://schemas.microsoft.com/office/powerpoint/2010/main" val="4201754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1"/>
          <p:cNvSpPr>
            <a:spLocks noGrp="1" noChangeArrowheads="1"/>
          </p:cNvSpPr>
          <p:nvPr>
            <p:ph type="dt" sz="quarter" idx="1"/>
          </p:nvPr>
        </p:nvSpPr>
        <p:spPr>
          <a:noFill/>
        </p:spPr>
        <p:txBody>
          <a:bodyPr/>
          <a:lstStyle/>
          <a:p>
            <a:fld id="{C03F5D2E-4AF0-434D-B891-FE98D7A92DE0}" type="datetime1">
              <a:rPr lang="en-US" altLang="en-US" smtClean="0"/>
              <a:t>7/19/2017</a:t>
            </a:fld>
            <a:endParaRPr lang="en-US" altLang="en-US" smtClean="0"/>
          </a:p>
        </p:txBody>
      </p:sp>
      <p:sp>
        <p:nvSpPr>
          <p:cNvPr id="21507" name="Rectangle 13"/>
          <p:cNvSpPr>
            <a:spLocks noGrp="1" noChangeArrowheads="1"/>
          </p:cNvSpPr>
          <p:nvPr>
            <p:ph type="sldNum" sz="quarter" idx="5"/>
          </p:nvPr>
        </p:nvSpPr>
        <p:spPr>
          <a:noFill/>
        </p:spPr>
        <p:txBody>
          <a:bodyPr/>
          <a:lstStyle/>
          <a:p>
            <a:fld id="{BB61E3CC-4E10-4753-B1DD-7AA97EE615F4}" type="slidenum">
              <a:rPr lang="en-US" altLang="en-US" smtClean="0"/>
              <a:pPr/>
              <a:t>59</a:t>
            </a:fld>
            <a:endParaRPr lang="en-US" altLang="en-US" smtClean="0"/>
          </a:p>
        </p:txBody>
      </p:sp>
      <p:sp>
        <p:nvSpPr>
          <p:cNvPr id="21508" name="Rectangle 2"/>
          <p:cNvSpPr>
            <a:spLocks noGrp="1" noRot="1" noChangeAspect="1" noChangeArrowheads="1" noTextEdit="1"/>
          </p:cNvSpPr>
          <p:nvPr>
            <p:ph type="sldImg"/>
          </p:nvPr>
        </p:nvSpPr>
        <p:spPr>
          <a:ln/>
        </p:spPr>
      </p:sp>
      <p:sp>
        <p:nvSpPr>
          <p:cNvPr id="2150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47211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1"/>
          <p:cNvSpPr>
            <a:spLocks noGrp="1" noChangeArrowheads="1"/>
          </p:cNvSpPr>
          <p:nvPr>
            <p:ph type="dt" sz="quarter" idx="1"/>
          </p:nvPr>
        </p:nvSpPr>
        <p:spPr>
          <a:noFill/>
        </p:spPr>
        <p:txBody>
          <a:bodyPr/>
          <a:lstStyle/>
          <a:p>
            <a:fld id="{6F4C9FFD-17D6-4115-81B3-8B8831E05C12}" type="datetime1">
              <a:rPr lang="en-US" altLang="en-US" smtClean="0"/>
              <a:t>7/19/2017</a:t>
            </a:fld>
            <a:endParaRPr lang="en-US" altLang="en-US" smtClean="0"/>
          </a:p>
        </p:txBody>
      </p:sp>
      <p:sp>
        <p:nvSpPr>
          <p:cNvPr id="21507" name="Rectangle 13"/>
          <p:cNvSpPr>
            <a:spLocks noGrp="1" noChangeArrowheads="1"/>
          </p:cNvSpPr>
          <p:nvPr>
            <p:ph type="sldNum" sz="quarter" idx="5"/>
          </p:nvPr>
        </p:nvSpPr>
        <p:spPr>
          <a:noFill/>
        </p:spPr>
        <p:txBody>
          <a:bodyPr/>
          <a:lstStyle/>
          <a:p>
            <a:fld id="{BB61E3CC-4E10-4753-B1DD-7AA97EE615F4}" type="slidenum">
              <a:rPr lang="en-US" altLang="en-US" smtClean="0"/>
              <a:pPr/>
              <a:t>60</a:t>
            </a:fld>
            <a:endParaRPr lang="en-US" altLang="en-US" smtClean="0"/>
          </a:p>
        </p:txBody>
      </p:sp>
      <p:sp>
        <p:nvSpPr>
          <p:cNvPr id="21508" name="Rectangle 2"/>
          <p:cNvSpPr>
            <a:spLocks noGrp="1" noRot="1" noChangeAspect="1" noChangeArrowheads="1" noTextEdit="1"/>
          </p:cNvSpPr>
          <p:nvPr>
            <p:ph type="sldImg"/>
          </p:nvPr>
        </p:nvSpPr>
        <p:spPr>
          <a:ln/>
        </p:spPr>
      </p:sp>
      <p:sp>
        <p:nvSpPr>
          <p:cNvPr id="21509"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080277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61</a:t>
            </a:fld>
            <a:endParaRPr lang="en-US" altLang="en-US"/>
          </a:p>
        </p:txBody>
      </p:sp>
    </p:spTree>
    <p:extLst>
      <p:ext uri="{BB962C8B-B14F-4D97-AF65-F5344CB8AC3E}">
        <p14:creationId xmlns:p14="http://schemas.microsoft.com/office/powerpoint/2010/main" val="3084505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OUTRO: That</a:t>
            </a:r>
            <a:r>
              <a:rPr lang="en-US" baseline="0" dirty="0" smtClean="0"/>
              <a:t> was a overview of simple Google: ten blue links and CPM (per impression ads). Head into tech and econ in next segments and then come to how Google has evolved into the entity of today. </a:t>
            </a:r>
          </a:p>
          <a:p>
            <a:endParaRPr lang="en-US" baseline="0" dirty="0" smtClean="0"/>
          </a:p>
          <a:p>
            <a:pPr defTabSz="914098">
              <a:defRPr/>
            </a:pPr>
            <a:r>
              <a:rPr lang="en-US" baseline="0" dirty="0" smtClean="0"/>
              <a:t>TAGLINE: I’m Randy Picker at the University of Chicago. This is Internet Giants: The Law and Economics of Media Platforms.</a:t>
            </a:r>
            <a:endParaRPr lang="en-US" dirty="0" smtClean="0"/>
          </a:p>
        </p:txBody>
      </p:sp>
      <p:sp>
        <p:nvSpPr>
          <p:cNvPr id="4" name="Date Placeholder 3"/>
          <p:cNvSpPr>
            <a:spLocks noGrp="1"/>
          </p:cNvSpPr>
          <p:nvPr>
            <p:ph type="dt" idx="10"/>
          </p:nvPr>
        </p:nvSpPr>
        <p:spPr/>
        <p:txBody>
          <a:bodyPr/>
          <a:lstStyle/>
          <a:p>
            <a:pPr>
              <a:defRPr/>
            </a:pPr>
            <a:fld id="{B478188E-61C1-4E54-845C-57869C2545B7}" type="datetime1">
              <a:rPr lang="en-US" altLang="en-US" smtClean="0"/>
              <a:t>7/19/2017</a:t>
            </a:fld>
            <a:endParaRPr lang="en-US" altLang="en-US"/>
          </a:p>
        </p:txBody>
      </p:sp>
      <p:sp>
        <p:nvSpPr>
          <p:cNvPr id="5" name="Slide Number Placeholder 4"/>
          <p:cNvSpPr>
            <a:spLocks noGrp="1"/>
          </p:cNvSpPr>
          <p:nvPr>
            <p:ph type="sldNum" sz="quarter" idx="11"/>
          </p:nvPr>
        </p:nvSpPr>
        <p:spPr/>
        <p:txBody>
          <a:bodyPr/>
          <a:lstStyle/>
          <a:p>
            <a:pPr>
              <a:defRPr/>
            </a:pPr>
            <a:fld id="{F113C806-769B-4386-AF68-7BEDD7E749E5}" type="slidenum">
              <a:rPr lang="en-US" altLang="en-US" smtClean="0"/>
              <a:pPr>
                <a:defRPr/>
              </a:pPr>
              <a:t>66</a:t>
            </a:fld>
            <a:endParaRPr lang="en-US" altLang="en-US"/>
          </a:p>
        </p:txBody>
      </p:sp>
    </p:spTree>
    <p:extLst>
      <p:ext uri="{BB962C8B-B14F-4D97-AF65-F5344CB8AC3E}">
        <p14:creationId xmlns:p14="http://schemas.microsoft.com/office/powerpoint/2010/main" val="2590563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1"/>
          <p:cNvSpPr>
            <a:spLocks noGrp="1" noChangeArrowheads="1"/>
          </p:cNvSpPr>
          <p:nvPr>
            <p:ph type="dt" sz="quarter" idx="1"/>
          </p:nvPr>
        </p:nvSpPr>
        <p:spPr>
          <a:noFill/>
        </p:spPr>
        <p:txBody>
          <a:bodyPr/>
          <a:lstStyle/>
          <a:p>
            <a:pPr defTabSz="964370"/>
            <a:fld id="{282AA151-9726-4368-9F19-6B8E83A9B276}" type="datetime1">
              <a:rPr lang="en-US" altLang="en-US" smtClean="0"/>
              <a:pPr defTabSz="964370"/>
              <a:t>7/19/2017</a:t>
            </a:fld>
            <a:endParaRPr lang="en-US" altLang="en-US" dirty="0" smtClean="0"/>
          </a:p>
        </p:txBody>
      </p:sp>
      <p:sp>
        <p:nvSpPr>
          <p:cNvPr id="117763" name="Rectangle 13"/>
          <p:cNvSpPr>
            <a:spLocks noGrp="1" noChangeArrowheads="1"/>
          </p:cNvSpPr>
          <p:nvPr>
            <p:ph type="sldNum" sz="quarter" idx="5"/>
          </p:nvPr>
        </p:nvSpPr>
        <p:spPr>
          <a:noFill/>
        </p:spPr>
        <p:txBody>
          <a:bodyPr/>
          <a:lstStyle/>
          <a:p>
            <a:pPr defTabSz="964370"/>
            <a:fld id="{5735B060-1C62-4335-9436-0103BAFC42ED}" type="slidenum">
              <a:rPr lang="en-US" altLang="en-US" smtClean="0"/>
              <a:pPr defTabSz="964370"/>
              <a:t>67</a:t>
            </a:fld>
            <a:endParaRPr lang="en-US" altLang="en-US" dirty="0" smtClean="0"/>
          </a:p>
        </p:txBody>
      </p:sp>
      <p:sp>
        <p:nvSpPr>
          <p:cNvPr id="117764" name="Rectangle 2"/>
          <p:cNvSpPr>
            <a:spLocks noGrp="1" noRot="1" noChangeAspect="1" noChangeArrowheads="1" noTextEdit="1"/>
          </p:cNvSpPr>
          <p:nvPr>
            <p:ph type="sldImg"/>
          </p:nvPr>
        </p:nvSpPr>
        <p:spPr>
          <a:xfrm>
            <a:off x="455613" y="720725"/>
            <a:ext cx="6402387" cy="3602038"/>
          </a:xfrm>
          <a:ln/>
        </p:spPr>
      </p:sp>
      <p:sp>
        <p:nvSpPr>
          <p:cNvPr id="117765" name="Rectangle 3"/>
          <p:cNvSpPr>
            <a:spLocks noGrp="1" noChangeArrowheads="1"/>
          </p:cNvSpPr>
          <p:nvPr>
            <p:ph type="body" idx="1"/>
          </p:nvPr>
        </p:nvSpPr>
        <p:spPr>
          <a:noFill/>
          <a:ln/>
        </p:spPr>
        <p:txBody>
          <a:bodyPr/>
          <a:lstStyle/>
          <a:p>
            <a:endParaRPr lang="en-US" dirty="0" smtClean="0"/>
          </a:p>
        </p:txBody>
      </p:sp>
      <p:sp>
        <p:nvSpPr>
          <p:cNvPr id="2" name="Header Placeholder 1"/>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Tree>
    <p:extLst>
      <p:ext uri="{BB962C8B-B14F-4D97-AF65-F5344CB8AC3E}">
        <p14:creationId xmlns:p14="http://schemas.microsoft.com/office/powerpoint/2010/main" val="2647606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1"/>
          <p:cNvSpPr>
            <a:spLocks noGrp="1" noChangeArrowheads="1"/>
          </p:cNvSpPr>
          <p:nvPr>
            <p:ph type="dt" sz="quarter" idx="1"/>
          </p:nvPr>
        </p:nvSpPr>
        <p:spPr>
          <a:noFill/>
        </p:spPr>
        <p:txBody>
          <a:bodyPr/>
          <a:lstStyle/>
          <a:p>
            <a:pPr defTabSz="917574"/>
            <a:fld id="{2BF038B9-6A41-4E25-87D9-B37A0ECBE491}" type="datetime1">
              <a:rPr lang="en-US" altLang="en-US" smtClean="0"/>
              <a:pPr defTabSz="917574"/>
              <a:t>7/19/2017</a:t>
            </a:fld>
            <a:endParaRPr lang="en-US" altLang="en-US" dirty="0" smtClean="0"/>
          </a:p>
        </p:txBody>
      </p:sp>
      <p:sp>
        <p:nvSpPr>
          <p:cNvPr id="117763" name="Rectangle 13"/>
          <p:cNvSpPr>
            <a:spLocks noGrp="1" noChangeArrowheads="1"/>
          </p:cNvSpPr>
          <p:nvPr>
            <p:ph type="sldNum" sz="quarter" idx="5"/>
          </p:nvPr>
        </p:nvSpPr>
        <p:spPr>
          <a:noFill/>
        </p:spPr>
        <p:txBody>
          <a:bodyPr/>
          <a:lstStyle/>
          <a:p>
            <a:pPr defTabSz="917574"/>
            <a:fld id="{5735B060-1C62-4335-9436-0103BAFC42ED}" type="slidenum">
              <a:rPr lang="en-US" altLang="en-US" smtClean="0"/>
              <a:pPr defTabSz="917574"/>
              <a:t>68</a:t>
            </a:fld>
            <a:endParaRPr lang="en-US" altLang="en-US" dirty="0" smtClean="0"/>
          </a:p>
        </p:txBody>
      </p:sp>
      <p:sp>
        <p:nvSpPr>
          <p:cNvPr id="117764" name="Rectangle 2"/>
          <p:cNvSpPr>
            <a:spLocks noGrp="1" noRot="1" noChangeAspect="1" noChangeArrowheads="1" noTextEdit="1"/>
          </p:cNvSpPr>
          <p:nvPr>
            <p:ph type="sldImg"/>
          </p:nvPr>
        </p:nvSpPr>
        <p:spPr>
          <a:xfrm>
            <a:off x="350838" y="693738"/>
            <a:ext cx="6156325" cy="3463925"/>
          </a:xfrm>
          <a:ln/>
        </p:spPr>
      </p:sp>
      <p:sp>
        <p:nvSpPr>
          <p:cNvPr id="117765" name="Rectangle 3"/>
          <p:cNvSpPr>
            <a:spLocks noGrp="1" noChangeArrowheads="1"/>
          </p:cNvSpPr>
          <p:nvPr>
            <p:ph type="body" idx="1"/>
          </p:nvPr>
        </p:nvSpPr>
        <p:spPr>
          <a:noFill/>
          <a:ln/>
        </p:spPr>
        <p:txBody>
          <a:bodyPr/>
          <a:lstStyle/>
          <a:p>
            <a:endParaRPr lang="en-US" dirty="0" smtClean="0"/>
          </a:p>
        </p:txBody>
      </p:sp>
      <p:sp>
        <p:nvSpPr>
          <p:cNvPr id="2" name="Header Placeholder 1"/>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Tree>
    <p:extLst>
      <p:ext uri="{BB962C8B-B14F-4D97-AF65-F5344CB8AC3E}">
        <p14:creationId xmlns:p14="http://schemas.microsoft.com/office/powerpoint/2010/main" val="2431264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1"/>
          <p:cNvSpPr>
            <a:spLocks noGrp="1" noChangeArrowheads="1"/>
          </p:cNvSpPr>
          <p:nvPr>
            <p:ph type="dt" sz="quarter" idx="1"/>
          </p:nvPr>
        </p:nvSpPr>
        <p:spPr>
          <a:noFill/>
        </p:spPr>
        <p:txBody>
          <a:bodyPr/>
          <a:lstStyle/>
          <a:p>
            <a:pPr defTabSz="964370"/>
            <a:fld id="{282AA151-9726-4368-9F19-6B8E83A9B276}" type="datetime1">
              <a:rPr lang="en-US" altLang="en-US" smtClean="0"/>
              <a:pPr defTabSz="964370"/>
              <a:t>7/19/2017</a:t>
            </a:fld>
            <a:endParaRPr lang="en-US" altLang="en-US" dirty="0" smtClean="0"/>
          </a:p>
        </p:txBody>
      </p:sp>
      <p:sp>
        <p:nvSpPr>
          <p:cNvPr id="117763" name="Rectangle 13"/>
          <p:cNvSpPr>
            <a:spLocks noGrp="1" noChangeArrowheads="1"/>
          </p:cNvSpPr>
          <p:nvPr>
            <p:ph type="sldNum" sz="quarter" idx="5"/>
          </p:nvPr>
        </p:nvSpPr>
        <p:spPr>
          <a:noFill/>
        </p:spPr>
        <p:txBody>
          <a:bodyPr/>
          <a:lstStyle/>
          <a:p>
            <a:pPr defTabSz="964370"/>
            <a:fld id="{5735B060-1C62-4335-9436-0103BAFC42ED}" type="slidenum">
              <a:rPr lang="en-US" altLang="en-US" smtClean="0"/>
              <a:pPr defTabSz="964370"/>
              <a:t>2</a:t>
            </a:fld>
            <a:endParaRPr lang="en-US" altLang="en-US" dirty="0" smtClean="0"/>
          </a:p>
        </p:txBody>
      </p:sp>
      <p:sp>
        <p:nvSpPr>
          <p:cNvPr id="117764" name="Rectangle 2"/>
          <p:cNvSpPr>
            <a:spLocks noGrp="1" noRot="1" noChangeAspect="1" noChangeArrowheads="1" noTextEdit="1"/>
          </p:cNvSpPr>
          <p:nvPr>
            <p:ph type="sldImg"/>
          </p:nvPr>
        </p:nvSpPr>
        <p:spPr>
          <a:xfrm>
            <a:off x="455613" y="720725"/>
            <a:ext cx="6402387" cy="3602038"/>
          </a:xfrm>
          <a:ln/>
        </p:spPr>
      </p:sp>
      <p:sp>
        <p:nvSpPr>
          <p:cNvPr id="117765" name="Rectangle 3"/>
          <p:cNvSpPr>
            <a:spLocks noGrp="1" noChangeArrowheads="1"/>
          </p:cNvSpPr>
          <p:nvPr>
            <p:ph type="body" idx="1"/>
          </p:nvPr>
        </p:nvSpPr>
        <p:spPr>
          <a:noFill/>
          <a:ln/>
        </p:spPr>
        <p:txBody>
          <a:bodyPr/>
          <a:lstStyle/>
          <a:p>
            <a:endParaRPr lang="en-US" dirty="0" smtClean="0"/>
          </a:p>
        </p:txBody>
      </p:sp>
      <p:sp>
        <p:nvSpPr>
          <p:cNvPr id="2" name="Header Placeholder 1"/>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Tree>
    <p:extLst>
      <p:ext uri="{BB962C8B-B14F-4D97-AF65-F5344CB8AC3E}">
        <p14:creationId xmlns:p14="http://schemas.microsoft.com/office/powerpoint/2010/main" val="3304756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D154599C-FE50-404C-96D3-EC3A3F23E2B0}" type="datetime1">
              <a:rPr lang="en-US" altLang="en-US" smtClean="0"/>
              <a:t>7/19/2017</a:t>
            </a:fld>
            <a:endParaRPr lang="en-US" altLang="en-US"/>
          </a:p>
        </p:txBody>
      </p:sp>
      <p:sp>
        <p:nvSpPr>
          <p:cNvPr id="5" name="Slide Number Placeholder 4"/>
          <p:cNvSpPr>
            <a:spLocks noGrp="1"/>
          </p:cNvSpPr>
          <p:nvPr>
            <p:ph type="sldNum" sz="quarter" idx="11"/>
          </p:nvPr>
        </p:nvSpPr>
        <p:spPr/>
        <p:txBody>
          <a:bodyPr/>
          <a:lstStyle/>
          <a:p>
            <a:pPr>
              <a:defRPr/>
            </a:pPr>
            <a:fld id="{F113C806-769B-4386-AF68-7BEDD7E749E5}" type="slidenum">
              <a:rPr lang="en-US" altLang="en-US" smtClean="0"/>
              <a:pPr>
                <a:defRPr/>
              </a:pPr>
              <a:t>71</a:t>
            </a:fld>
            <a:endParaRPr lang="en-US" altLang="en-US"/>
          </a:p>
        </p:txBody>
      </p:sp>
    </p:spTree>
    <p:extLst>
      <p:ext uri="{BB962C8B-B14F-4D97-AF65-F5344CB8AC3E}">
        <p14:creationId xmlns:p14="http://schemas.microsoft.com/office/powerpoint/2010/main" val="961074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OUTRO:</a:t>
            </a:r>
            <a:r>
              <a:rPr lang="en-US" baseline="0" dirty="0" smtClean="0"/>
              <a:t> Can we do better than 6? We can if we set prices below marginal cost to the blue side; turn to that next.</a:t>
            </a:r>
            <a:endParaRPr lang="en-US" dirty="0" smtClean="0"/>
          </a:p>
          <a:p>
            <a:endParaRPr lang="en-US" dirty="0" smtClean="0"/>
          </a:p>
          <a:p>
            <a:pPr defTabSz="914098">
              <a:defRPr/>
            </a:pPr>
            <a:r>
              <a:rPr lang="en-US" baseline="0" dirty="0" smtClean="0"/>
              <a:t>TAGLINE: I’m Randy Picker at the University of Chicago. This is Internet Giants: The Law and Economics of Media Platforms.</a:t>
            </a:r>
            <a:endParaRPr lang="en-US" dirty="0" smtClean="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77</a:t>
            </a:fld>
            <a:endParaRPr lang="en-US" altLang="en-US"/>
          </a:p>
        </p:txBody>
      </p:sp>
    </p:spTree>
    <p:extLst>
      <p:ext uri="{BB962C8B-B14F-4D97-AF65-F5344CB8AC3E}">
        <p14:creationId xmlns:p14="http://schemas.microsoft.com/office/powerpoint/2010/main" val="1388874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a:t>
            </a:r>
            <a:r>
              <a:rPr lang="en-US" baseline="0" dirty="0" smtClean="0"/>
              <a:t> Price = MC, SWF = 6</a:t>
            </a:r>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78</a:t>
            </a:fld>
            <a:endParaRPr lang="en-US" altLang="en-US"/>
          </a:p>
        </p:txBody>
      </p:sp>
    </p:spTree>
    <p:extLst>
      <p:ext uri="{BB962C8B-B14F-4D97-AF65-F5344CB8AC3E}">
        <p14:creationId xmlns:p14="http://schemas.microsoft.com/office/powerpoint/2010/main" val="2079742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82</a:t>
            </a:fld>
            <a:endParaRPr lang="en-US" altLang="en-US"/>
          </a:p>
        </p:txBody>
      </p:sp>
    </p:spTree>
    <p:extLst>
      <p:ext uri="{BB962C8B-B14F-4D97-AF65-F5344CB8AC3E}">
        <p14:creationId xmlns:p14="http://schemas.microsoft.com/office/powerpoint/2010/main" val="3673083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OUTRO:</a:t>
            </a:r>
            <a:r>
              <a:rPr lang="en-US" baseline="0" dirty="0" smtClean="0"/>
              <a:t> that suggest might want to give away the product to one side, and Google seems to do just that. Want to switch to new idea, exercising monopoly power in auction markets.</a:t>
            </a:r>
            <a:endParaRPr lang="en-US" dirty="0" smtClean="0"/>
          </a:p>
          <a:p>
            <a:endParaRPr lang="en-US" dirty="0" smtClean="0"/>
          </a:p>
          <a:p>
            <a:pPr defTabSz="914098">
              <a:defRPr/>
            </a:pPr>
            <a:r>
              <a:rPr lang="en-US" baseline="0" dirty="0" smtClean="0"/>
              <a:t>TAGLINE: I’m Randy Picker at the University of Chicago. This is Internet Giants: The Law and Economics of Media Platforms.</a:t>
            </a:r>
            <a:endParaRPr lang="en-US" dirty="0" smtClean="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87</a:t>
            </a:fld>
            <a:endParaRPr lang="en-US" altLang="en-US"/>
          </a:p>
        </p:txBody>
      </p:sp>
    </p:spTree>
    <p:extLst>
      <p:ext uri="{BB962C8B-B14F-4D97-AF65-F5344CB8AC3E}">
        <p14:creationId xmlns:p14="http://schemas.microsoft.com/office/powerpoint/2010/main" val="616683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1"/>
          <p:cNvSpPr>
            <a:spLocks noGrp="1" noChangeArrowheads="1"/>
          </p:cNvSpPr>
          <p:nvPr>
            <p:ph type="dt" sz="quarter" idx="1"/>
          </p:nvPr>
        </p:nvSpPr>
        <p:spPr>
          <a:noFill/>
        </p:spPr>
        <p:txBody>
          <a:bodyPr/>
          <a:lstStyle/>
          <a:p>
            <a:pPr defTabSz="917574"/>
            <a:fld id="{4ECACDFC-4531-42CE-8D92-C2B1EC4C47F2}" type="datetime1">
              <a:rPr lang="en-US" altLang="en-US" smtClean="0"/>
              <a:pPr defTabSz="917574"/>
              <a:t>7/19/2017</a:t>
            </a:fld>
            <a:endParaRPr lang="en-US" altLang="en-US" dirty="0" smtClean="0"/>
          </a:p>
        </p:txBody>
      </p:sp>
      <p:sp>
        <p:nvSpPr>
          <p:cNvPr id="117763" name="Rectangle 13"/>
          <p:cNvSpPr>
            <a:spLocks noGrp="1" noChangeArrowheads="1"/>
          </p:cNvSpPr>
          <p:nvPr>
            <p:ph type="sldNum" sz="quarter" idx="5"/>
          </p:nvPr>
        </p:nvSpPr>
        <p:spPr>
          <a:noFill/>
        </p:spPr>
        <p:txBody>
          <a:bodyPr/>
          <a:lstStyle/>
          <a:p>
            <a:pPr defTabSz="917574"/>
            <a:fld id="{5735B060-1C62-4335-9436-0103BAFC42ED}" type="slidenum">
              <a:rPr lang="en-US" altLang="en-US" smtClean="0"/>
              <a:pPr defTabSz="917574"/>
              <a:t>88</a:t>
            </a:fld>
            <a:endParaRPr lang="en-US" altLang="en-US" dirty="0" smtClean="0"/>
          </a:p>
        </p:txBody>
      </p:sp>
      <p:sp>
        <p:nvSpPr>
          <p:cNvPr id="117764" name="Rectangle 2"/>
          <p:cNvSpPr>
            <a:spLocks noGrp="1" noRot="1" noChangeAspect="1" noChangeArrowheads="1" noTextEdit="1"/>
          </p:cNvSpPr>
          <p:nvPr>
            <p:ph type="sldImg"/>
          </p:nvPr>
        </p:nvSpPr>
        <p:spPr>
          <a:xfrm>
            <a:off x="350838" y="693738"/>
            <a:ext cx="6156325" cy="3463925"/>
          </a:xfrm>
          <a:ln/>
        </p:spPr>
      </p:sp>
      <p:sp>
        <p:nvSpPr>
          <p:cNvPr id="117765" name="Rectangle 3"/>
          <p:cNvSpPr>
            <a:spLocks noGrp="1" noChangeArrowheads="1"/>
          </p:cNvSpPr>
          <p:nvPr>
            <p:ph type="body" idx="1"/>
          </p:nvPr>
        </p:nvSpPr>
        <p:spPr>
          <a:noFill/>
          <a:ln/>
        </p:spPr>
        <p:txBody>
          <a:bodyPr/>
          <a:lstStyle/>
          <a:p>
            <a:endParaRPr lang="en-US" dirty="0" smtClean="0"/>
          </a:p>
        </p:txBody>
      </p:sp>
      <p:sp>
        <p:nvSpPr>
          <p:cNvPr id="2" name="Header Placeholder 1"/>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Tree>
    <p:extLst>
      <p:ext uri="{BB962C8B-B14F-4D97-AF65-F5344CB8AC3E}">
        <p14:creationId xmlns:p14="http://schemas.microsoft.com/office/powerpoint/2010/main" val="122707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95</a:t>
            </a:fld>
            <a:endParaRPr lang="en-US" altLang="en-US"/>
          </a:p>
        </p:txBody>
      </p:sp>
    </p:spTree>
    <p:extLst>
      <p:ext uri="{BB962C8B-B14F-4D97-AF65-F5344CB8AC3E}">
        <p14:creationId xmlns:p14="http://schemas.microsoft.com/office/powerpoint/2010/main" val="3292754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1"/>
          <p:cNvSpPr>
            <a:spLocks noGrp="1" noChangeArrowheads="1"/>
          </p:cNvSpPr>
          <p:nvPr>
            <p:ph type="dt" sz="quarter" idx="1"/>
          </p:nvPr>
        </p:nvSpPr>
        <p:spPr>
          <a:noFill/>
        </p:spPr>
        <p:txBody>
          <a:bodyPr/>
          <a:lstStyle/>
          <a:p>
            <a:pPr defTabSz="964370"/>
            <a:fld id="{282AA151-9726-4368-9F19-6B8E83A9B276}" type="datetime1">
              <a:rPr lang="en-US" altLang="en-US" smtClean="0"/>
              <a:pPr defTabSz="964370"/>
              <a:t>7/19/2017</a:t>
            </a:fld>
            <a:endParaRPr lang="en-US" altLang="en-US" dirty="0" smtClean="0"/>
          </a:p>
        </p:txBody>
      </p:sp>
      <p:sp>
        <p:nvSpPr>
          <p:cNvPr id="117763" name="Rectangle 13"/>
          <p:cNvSpPr>
            <a:spLocks noGrp="1" noChangeArrowheads="1"/>
          </p:cNvSpPr>
          <p:nvPr>
            <p:ph type="sldNum" sz="quarter" idx="5"/>
          </p:nvPr>
        </p:nvSpPr>
        <p:spPr>
          <a:noFill/>
        </p:spPr>
        <p:txBody>
          <a:bodyPr/>
          <a:lstStyle/>
          <a:p>
            <a:pPr defTabSz="964370"/>
            <a:fld id="{5735B060-1C62-4335-9436-0103BAFC42ED}" type="slidenum">
              <a:rPr lang="en-US" altLang="en-US" smtClean="0"/>
              <a:pPr defTabSz="964370"/>
              <a:t>96</a:t>
            </a:fld>
            <a:endParaRPr lang="en-US" altLang="en-US" dirty="0" smtClean="0"/>
          </a:p>
        </p:txBody>
      </p:sp>
      <p:sp>
        <p:nvSpPr>
          <p:cNvPr id="117764" name="Rectangle 2"/>
          <p:cNvSpPr>
            <a:spLocks noGrp="1" noRot="1" noChangeAspect="1" noChangeArrowheads="1" noTextEdit="1"/>
          </p:cNvSpPr>
          <p:nvPr>
            <p:ph type="sldImg"/>
          </p:nvPr>
        </p:nvSpPr>
        <p:spPr>
          <a:xfrm>
            <a:off x="455613" y="720725"/>
            <a:ext cx="6402387" cy="3602038"/>
          </a:xfrm>
          <a:ln/>
        </p:spPr>
      </p:sp>
      <p:sp>
        <p:nvSpPr>
          <p:cNvPr id="117765" name="Rectangle 3"/>
          <p:cNvSpPr>
            <a:spLocks noGrp="1" noChangeArrowheads="1"/>
          </p:cNvSpPr>
          <p:nvPr>
            <p:ph type="body" idx="1"/>
          </p:nvPr>
        </p:nvSpPr>
        <p:spPr>
          <a:noFill/>
          <a:ln/>
        </p:spPr>
        <p:txBody>
          <a:bodyPr/>
          <a:lstStyle/>
          <a:p>
            <a:endParaRPr lang="en-US" dirty="0" smtClean="0"/>
          </a:p>
        </p:txBody>
      </p:sp>
      <p:sp>
        <p:nvSpPr>
          <p:cNvPr id="2" name="Header Placeholder 1"/>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Tree>
    <p:extLst>
      <p:ext uri="{BB962C8B-B14F-4D97-AF65-F5344CB8AC3E}">
        <p14:creationId xmlns:p14="http://schemas.microsoft.com/office/powerpoint/2010/main" val="3094746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fld id="{B478188E-61C1-4E54-845C-57869C2545B7}" type="datetime1">
              <a:rPr lang="en-US" altLang="en-US" smtClean="0"/>
              <a:t>7/19/2017</a:t>
            </a:fld>
            <a:endParaRPr lang="en-US" altLang="en-US"/>
          </a:p>
        </p:txBody>
      </p:sp>
      <p:sp>
        <p:nvSpPr>
          <p:cNvPr id="5" name="Slide Number Placeholder 4"/>
          <p:cNvSpPr>
            <a:spLocks noGrp="1"/>
          </p:cNvSpPr>
          <p:nvPr>
            <p:ph type="sldNum" sz="quarter" idx="11"/>
          </p:nvPr>
        </p:nvSpPr>
        <p:spPr/>
        <p:txBody>
          <a:bodyPr/>
          <a:lstStyle/>
          <a:p>
            <a:pPr>
              <a:defRPr/>
            </a:pPr>
            <a:fld id="{F113C806-769B-4386-AF68-7BEDD7E749E5}" type="slidenum">
              <a:rPr lang="en-US" altLang="en-US" smtClean="0"/>
              <a:pPr>
                <a:defRPr/>
              </a:pPr>
              <a:t>101</a:t>
            </a:fld>
            <a:endParaRPr lang="en-US" altLang="en-US"/>
          </a:p>
        </p:txBody>
      </p:sp>
    </p:spTree>
    <p:extLst>
      <p:ext uri="{BB962C8B-B14F-4D97-AF65-F5344CB8AC3E}">
        <p14:creationId xmlns:p14="http://schemas.microsoft.com/office/powerpoint/2010/main" val="4040576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Date Placeholder 3"/>
          <p:cNvSpPr>
            <a:spLocks noGrp="1"/>
          </p:cNvSpPr>
          <p:nvPr>
            <p:ph type="dt" idx="10"/>
          </p:nvPr>
        </p:nvSpPr>
        <p:spPr/>
        <p:txBody>
          <a:bodyPr/>
          <a:lstStyle/>
          <a:p>
            <a:pPr>
              <a:defRPr/>
            </a:pPr>
            <a:fld id="{B478188E-61C1-4E54-845C-57869C2545B7}" type="datetime1">
              <a:rPr lang="en-US" altLang="en-US" smtClean="0"/>
              <a:t>7/19/2017</a:t>
            </a:fld>
            <a:endParaRPr lang="en-US" altLang="en-US"/>
          </a:p>
        </p:txBody>
      </p:sp>
      <p:sp>
        <p:nvSpPr>
          <p:cNvPr id="5" name="Slide Number Placeholder 4"/>
          <p:cNvSpPr>
            <a:spLocks noGrp="1"/>
          </p:cNvSpPr>
          <p:nvPr>
            <p:ph type="sldNum" sz="quarter" idx="11"/>
          </p:nvPr>
        </p:nvSpPr>
        <p:spPr/>
        <p:txBody>
          <a:bodyPr/>
          <a:lstStyle/>
          <a:p>
            <a:pPr>
              <a:defRPr/>
            </a:pPr>
            <a:fld id="{F113C806-769B-4386-AF68-7BEDD7E749E5}" type="slidenum">
              <a:rPr lang="en-US" altLang="en-US" smtClean="0"/>
              <a:pPr>
                <a:defRPr/>
              </a:pPr>
              <a:t>103</a:t>
            </a:fld>
            <a:endParaRPr lang="en-US" altLang="en-US"/>
          </a:p>
        </p:txBody>
      </p:sp>
    </p:spTree>
    <p:extLst>
      <p:ext uri="{BB962C8B-B14F-4D97-AF65-F5344CB8AC3E}">
        <p14:creationId xmlns:p14="http://schemas.microsoft.com/office/powerpoint/2010/main" val="2702738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20F7F6A7-C299-409F-91BF-493378918FDC}" type="datetime1">
              <a:rPr lang="en-US" altLang="en-US" smtClean="0"/>
              <a:t>7/19/2017</a:t>
            </a:fld>
            <a:endParaRPr lang="en-US" altLang="en-US"/>
          </a:p>
        </p:txBody>
      </p:sp>
      <p:sp>
        <p:nvSpPr>
          <p:cNvPr id="5" name="Slide Number Placeholder 4"/>
          <p:cNvSpPr>
            <a:spLocks noGrp="1"/>
          </p:cNvSpPr>
          <p:nvPr>
            <p:ph type="sldNum" sz="quarter" idx="11"/>
          </p:nvPr>
        </p:nvSpPr>
        <p:spPr/>
        <p:txBody>
          <a:bodyPr/>
          <a:lstStyle/>
          <a:p>
            <a:fld id="{B687A2CD-3199-4C32-A7BE-6608E212D1A3}" type="slidenum">
              <a:rPr lang="en-US" altLang="en-US" smtClean="0"/>
              <a:pPr/>
              <a:t>18</a:t>
            </a:fld>
            <a:endParaRPr lang="en-US" altLang="en-US"/>
          </a:p>
        </p:txBody>
      </p:sp>
      <p:sp>
        <p:nvSpPr>
          <p:cNvPr id="6" name="Header Placeholder 5"/>
          <p:cNvSpPr>
            <a:spLocks noGrp="1"/>
          </p:cNvSpPr>
          <p:nvPr>
            <p:ph type="hdr" sz="quarter" idx="12"/>
          </p:nvPr>
        </p:nvSpPr>
        <p:spPr/>
        <p:txBody>
          <a:bodyPr/>
          <a:lstStyle/>
          <a:p>
            <a:pPr>
              <a:defRPr/>
            </a:pPr>
            <a:r>
              <a:rPr lang="en-US" altLang="en-US" smtClean="0"/>
              <a:t>Picker, Internet Giants: The Law and Economics of Media Platforms</a:t>
            </a:r>
            <a:endParaRPr lang="en-US" altLang="en-US" dirty="0"/>
          </a:p>
        </p:txBody>
      </p:sp>
    </p:spTree>
    <p:extLst>
      <p:ext uri="{BB962C8B-B14F-4D97-AF65-F5344CB8AC3E}">
        <p14:creationId xmlns:p14="http://schemas.microsoft.com/office/powerpoint/2010/main" val="1766409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OUTRO:</a:t>
            </a:r>
          </a:p>
          <a:p>
            <a:endParaRPr lang="en-US" dirty="0" smtClean="0"/>
          </a:p>
          <a:p>
            <a:r>
              <a:rPr lang="en-US" dirty="0" smtClean="0"/>
              <a:t>TAGLINE:</a:t>
            </a:r>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104</a:t>
            </a:fld>
            <a:endParaRPr lang="en-US" altLang="en-US"/>
          </a:p>
        </p:txBody>
      </p:sp>
    </p:spTree>
    <p:extLst>
      <p:ext uri="{BB962C8B-B14F-4D97-AF65-F5344CB8AC3E}">
        <p14:creationId xmlns:p14="http://schemas.microsoft.com/office/powerpoint/2010/main" val="2842176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452">
              <a:defRPr kumimoji="1" sz="2400">
                <a:solidFill>
                  <a:schemeClr val="tx1"/>
                </a:solidFill>
                <a:latin typeface="Times New Roman" pitchFamily="18" charset="0"/>
              </a:defRPr>
            </a:lvl1pPr>
            <a:lvl2pPr marL="731909" indent="-281504" defTabSz="916452">
              <a:defRPr kumimoji="1" sz="2400">
                <a:solidFill>
                  <a:schemeClr val="tx1"/>
                </a:solidFill>
                <a:latin typeface="Times New Roman" pitchFamily="18" charset="0"/>
              </a:defRPr>
            </a:lvl2pPr>
            <a:lvl3pPr marL="1126015" indent="-225202" defTabSz="916452">
              <a:defRPr kumimoji="1" sz="2400">
                <a:solidFill>
                  <a:schemeClr val="tx1"/>
                </a:solidFill>
                <a:latin typeface="Times New Roman" pitchFamily="18" charset="0"/>
              </a:defRPr>
            </a:lvl3pPr>
            <a:lvl4pPr marL="1576421" indent="-225202" defTabSz="916452">
              <a:defRPr kumimoji="1" sz="2400">
                <a:solidFill>
                  <a:schemeClr val="tx1"/>
                </a:solidFill>
                <a:latin typeface="Times New Roman" pitchFamily="18" charset="0"/>
              </a:defRPr>
            </a:lvl4pPr>
            <a:lvl5pPr marL="2026826" indent="-225202" defTabSz="916452">
              <a:defRPr kumimoji="1" sz="2400">
                <a:solidFill>
                  <a:schemeClr val="tx1"/>
                </a:solidFill>
                <a:latin typeface="Times New Roman" pitchFamily="18" charset="0"/>
              </a:defRPr>
            </a:lvl5pPr>
            <a:lvl6pPr marL="2477233" indent="-225202" defTabSz="916452" eaLnBrk="0" fontAlgn="base" hangingPunct="0">
              <a:spcBef>
                <a:spcPct val="0"/>
              </a:spcBef>
              <a:spcAft>
                <a:spcPct val="0"/>
              </a:spcAft>
              <a:defRPr kumimoji="1" sz="2400">
                <a:solidFill>
                  <a:schemeClr val="tx1"/>
                </a:solidFill>
                <a:latin typeface="Times New Roman" pitchFamily="18" charset="0"/>
              </a:defRPr>
            </a:lvl6pPr>
            <a:lvl7pPr marL="2927639" indent="-225202" defTabSz="916452" eaLnBrk="0" fontAlgn="base" hangingPunct="0">
              <a:spcBef>
                <a:spcPct val="0"/>
              </a:spcBef>
              <a:spcAft>
                <a:spcPct val="0"/>
              </a:spcAft>
              <a:defRPr kumimoji="1" sz="2400">
                <a:solidFill>
                  <a:schemeClr val="tx1"/>
                </a:solidFill>
                <a:latin typeface="Times New Roman" pitchFamily="18" charset="0"/>
              </a:defRPr>
            </a:lvl7pPr>
            <a:lvl8pPr marL="3378045" indent="-225202" defTabSz="916452" eaLnBrk="0" fontAlgn="base" hangingPunct="0">
              <a:spcBef>
                <a:spcPct val="0"/>
              </a:spcBef>
              <a:spcAft>
                <a:spcPct val="0"/>
              </a:spcAft>
              <a:defRPr kumimoji="1" sz="2400">
                <a:solidFill>
                  <a:schemeClr val="tx1"/>
                </a:solidFill>
                <a:latin typeface="Times New Roman" pitchFamily="18" charset="0"/>
              </a:defRPr>
            </a:lvl8pPr>
            <a:lvl9pPr marL="3828451" indent="-225202" defTabSz="916452" eaLnBrk="0" fontAlgn="base" hangingPunct="0">
              <a:spcBef>
                <a:spcPct val="0"/>
              </a:spcBef>
              <a:spcAft>
                <a:spcPct val="0"/>
              </a:spcAft>
              <a:defRPr kumimoji="1" sz="2400">
                <a:solidFill>
                  <a:schemeClr val="tx1"/>
                </a:solidFill>
                <a:latin typeface="Times New Roman" pitchFamily="18" charset="0"/>
              </a:defRPr>
            </a:lvl9pPr>
          </a:lstStyle>
          <a:p>
            <a:fld id="{049882E0-F7C8-41C8-94A8-0C4BB70C70FA}" type="datetime1">
              <a:rPr kumimoji="0" lang="en-US" altLang="en-US" sz="1200"/>
              <a:t>7/19/2017</a:t>
            </a:fld>
            <a:endParaRPr kumimoji="0" lang="en-US" altLang="en-US" sz="1200"/>
          </a:p>
        </p:txBody>
      </p:sp>
      <p:sp>
        <p:nvSpPr>
          <p:cNvPr id="5632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452">
              <a:defRPr kumimoji="1" sz="2400">
                <a:solidFill>
                  <a:schemeClr val="tx1"/>
                </a:solidFill>
                <a:latin typeface="Times New Roman" pitchFamily="18" charset="0"/>
              </a:defRPr>
            </a:lvl1pPr>
            <a:lvl2pPr marL="731909" indent="-281504" defTabSz="916452">
              <a:defRPr kumimoji="1" sz="2400">
                <a:solidFill>
                  <a:schemeClr val="tx1"/>
                </a:solidFill>
                <a:latin typeface="Times New Roman" pitchFamily="18" charset="0"/>
              </a:defRPr>
            </a:lvl2pPr>
            <a:lvl3pPr marL="1126015" indent="-225202" defTabSz="916452">
              <a:defRPr kumimoji="1" sz="2400">
                <a:solidFill>
                  <a:schemeClr val="tx1"/>
                </a:solidFill>
                <a:latin typeface="Times New Roman" pitchFamily="18" charset="0"/>
              </a:defRPr>
            </a:lvl3pPr>
            <a:lvl4pPr marL="1576421" indent="-225202" defTabSz="916452">
              <a:defRPr kumimoji="1" sz="2400">
                <a:solidFill>
                  <a:schemeClr val="tx1"/>
                </a:solidFill>
                <a:latin typeface="Times New Roman" pitchFamily="18" charset="0"/>
              </a:defRPr>
            </a:lvl4pPr>
            <a:lvl5pPr marL="2026826" indent="-225202" defTabSz="916452">
              <a:defRPr kumimoji="1" sz="2400">
                <a:solidFill>
                  <a:schemeClr val="tx1"/>
                </a:solidFill>
                <a:latin typeface="Times New Roman" pitchFamily="18" charset="0"/>
              </a:defRPr>
            </a:lvl5pPr>
            <a:lvl6pPr marL="2477233" indent="-225202" defTabSz="916452" eaLnBrk="0" fontAlgn="base" hangingPunct="0">
              <a:spcBef>
                <a:spcPct val="0"/>
              </a:spcBef>
              <a:spcAft>
                <a:spcPct val="0"/>
              </a:spcAft>
              <a:defRPr kumimoji="1" sz="2400">
                <a:solidFill>
                  <a:schemeClr val="tx1"/>
                </a:solidFill>
                <a:latin typeface="Times New Roman" pitchFamily="18" charset="0"/>
              </a:defRPr>
            </a:lvl6pPr>
            <a:lvl7pPr marL="2927639" indent="-225202" defTabSz="916452" eaLnBrk="0" fontAlgn="base" hangingPunct="0">
              <a:spcBef>
                <a:spcPct val="0"/>
              </a:spcBef>
              <a:spcAft>
                <a:spcPct val="0"/>
              </a:spcAft>
              <a:defRPr kumimoji="1" sz="2400">
                <a:solidFill>
                  <a:schemeClr val="tx1"/>
                </a:solidFill>
                <a:latin typeface="Times New Roman" pitchFamily="18" charset="0"/>
              </a:defRPr>
            </a:lvl7pPr>
            <a:lvl8pPr marL="3378045" indent="-225202" defTabSz="916452" eaLnBrk="0" fontAlgn="base" hangingPunct="0">
              <a:spcBef>
                <a:spcPct val="0"/>
              </a:spcBef>
              <a:spcAft>
                <a:spcPct val="0"/>
              </a:spcAft>
              <a:defRPr kumimoji="1" sz="2400">
                <a:solidFill>
                  <a:schemeClr val="tx1"/>
                </a:solidFill>
                <a:latin typeface="Times New Roman" pitchFamily="18" charset="0"/>
              </a:defRPr>
            </a:lvl8pPr>
            <a:lvl9pPr marL="3828451" indent="-225202" defTabSz="916452" eaLnBrk="0" fontAlgn="base" hangingPunct="0">
              <a:spcBef>
                <a:spcPct val="0"/>
              </a:spcBef>
              <a:spcAft>
                <a:spcPct val="0"/>
              </a:spcAft>
              <a:defRPr kumimoji="1" sz="2400">
                <a:solidFill>
                  <a:schemeClr val="tx1"/>
                </a:solidFill>
                <a:latin typeface="Times New Roman" pitchFamily="18" charset="0"/>
              </a:defRPr>
            </a:lvl9pPr>
          </a:lstStyle>
          <a:p>
            <a:fld id="{8B175E90-1551-42D4-B077-B95FECB2EEB6}" type="slidenum">
              <a:rPr kumimoji="0" lang="en-US" altLang="en-US" sz="1200"/>
              <a:pPr/>
              <a:t>105</a:t>
            </a:fld>
            <a:endParaRPr kumimoji="0" lang="en-US" altLang="en-US" sz="1200"/>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a:p>
            <a:endParaRPr lang="en-US" smtClean="0"/>
          </a:p>
        </p:txBody>
      </p:sp>
    </p:spTree>
    <p:extLst>
      <p:ext uri="{BB962C8B-B14F-4D97-AF65-F5344CB8AC3E}">
        <p14:creationId xmlns:p14="http://schemas.microsoft.com/office/powerpoint/2010/main" val="1568475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452">
              <a:defRPr kumimoji="1" sz="2400">
                <a:solidFill>
                  <a:schemeClr val="tx1"/>
                </a:solidFill>
                <a:latin typeface="Times New Roman" pitchFamily="18" charset="0"/>
              </a:defRPr>
            </a:lvl1pPr>
            <a:lvl2pPr marL="731909" indent="-281504" defTabSz="916452">
              <a:defRPr kumimoji="1" sz="2400">
                <a:solidFill>
                  <a:schemeClr val="tx1"/>
                </a:solidFill>
                <a:latin typeface="Times New Roman" pitchFamily="18" charset="0"/>
              </a:defRPr>
            </a:lvl2pPr>
            <a:lvl3pPr marL="1126015" indent="-225202" defTabSz="916452">
              <a:defRPr kumimoji="1" sz="2400">
                <a:solidFill>
                  <a:schemeClr val="tx1"/>
                </a:solidFill>
                <a:latin typeface="Times New Roman" pitchFamily="18" charset="0"/>
              </a:defRPr>
            </a:lvl3pPr>
            <a:lvl4pPr marL="1576421" indent="-225202" defTabSz="916452">
              <a:defRPr kumimoji="1" sz="2400">
                <a:solidFill>
                  <a:schemeClr val="tx1"/>
                </a:solidFill>
                <a:latin typeface="Times New Roman" pitchFamily="18" charset="0"/>
              </a:defRPr>
            </a:lvl4pPr>
            <a:lvl5pPr marL="2026826" indent="-225202" defTabSz="916452">
              <a:defRPr kumimoji="1" sz="2400">
                <a:solidFill>
                  <a:schemeClr val="tx1"/>
                </a:solidFill>
                <a:latin typeface="Times New Roman" pitchFamily="18" charset="0"/>
              </a:defRPr>
            </a:lvl5pPr>
            <a:lvl6pPr marL="2477233" indent="-225202" defTabSz="916452" eaLnBrk="0" fontAlgn="base" hangingPunct="0">
              <a:spcBef>
                <a:spcPct val="0"/>
              </a:spcBef>
              <a:spcAft>
                <a:spcPct val="0"/>
              </a:spcAft>
              <a:defRPr kumimoji="1" sz="2400">
                <a:solidFill>
                  <a:schemeClr val="tx1"/>
                </a:solidFill>
                <a:latin typeface="Times New Roman" pitchFamily="18" charset="0"/>
              </a:defRPr>
            </a:lvl6pPr>
            <a:lvl7pPr marL="2927639" indent="-225202" defTabSz="916452" eaLnBrk="0" fontAlgn="base" hangingPunct="0">
              <a:spcBef>
                <a:spcPct val="0"/>
              </a:spcBef>
              <a:spcAft>
                <a:spcPct val="0"/>
              </a:spcAft>
              <a:defRPr kumimoji="1" sz="2400">
                <a:solidFill>
                  <a:schemeClr val="tx1"/>
                </a:solidFill>
                <a:latin typeface="Times New Roman" pitchFamily="18" charset="0"/>
              </a:defRPr>
            </a:lvl7pPr>
            <a:lvl8pPr marL="3378045" indent="-225202" defTabSz="916452" eaLnBrk="0" fontAlgn="base" hangingPunct="0">
              <a:spcBef>
                <a:spcPct val="0"/>
              </a:spcBef>
              <a:spcAft>
                <a:spcPct val="0"/>
              </a:spcAft>
              <a:defRPr kumimoji="1" sz="2400">
                <a:solidFill>
                  <a:schemeClr val="tx1"/>
                </a:solidFill>
                <a:latin typeface="Times New Roman" pitchFamily="18" charset="0"/>
              </a:defRPr>
            </a:lvl8pPr>
            <a:lvl9pPr marL="3828451" indent="-225202" defTabSz="916452" eaLnBrk="0" fontAlgn="base" hangingPunct="0">
              <a:spcBef>
                <a:spcPct val="0"/>
              </a:spcBef>
              <a:spcAft>
                <a:spcPct val="0"/>
              </a:spcAft>
              <a:defRPr kumimoji="1" sz="2400">
                <a:solidFill>
                  <a:schemeClr val="tx1"/>
                </a:solidFill>
                <a:latin typeface="Times New Roman" pitchFamily="18" charset="0"/>
              </a:defRPr>
            </a:lvl9pPr>
          </a:lstStyle>
          <a:p>
            <a:fld id="{049882E0-F7C8-41C8-94A8-0C4BB70C70FA}" type="datetime1">
              <a:rPr kumimoji="0" lang="en-US" altLang="en-US" sz="1200"/>
              <a:t>7/19/2017</a:t>
            </a:fld>
            <a:endParaRPr kumimoji="0" lang="en-US" altLang="en-US" sz="1200"/>
          </a:p>
        </p:txBody>
      </p:sp>
      <p:sp>
        <p:nvSpPr>
          <p:cNvPr id="5632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452">
              <a:defRPr kumimoji="1" sz="2400">
                <a:solidFill>
                  <a:schemeClr val="tx1"/>
                </a:solidFill>
                <a:latin typeface="Times New Roman" pitchFamily="18" charset="0"/>
              </a:defRPr>
            </a:lvl1pPr>
            <a:lvl2pPr marL="731909" indent="-281504" defTabSz="916452">
              <a:defRPr kumimoji="1" sz="2400">
                <a:solidFill>
                  <a:schemeClr val="tx1"/>
                </a:solidFill>
                <a:latin typeface="Times New Roman" pitchFamily="18" charset="0"/>
              </a:defRPr>
            </a:lvl2pPr>
            <a:lvl3pPr marL="1126015" indent="-225202" defTabSz="916452">
              <a:defRPr kumimoji="1" sz="2400">
                <a:solidFill>
                  <a:schemeClr val="tx1"/>
                </a:solidFill>
                <a:latin typeface="Times New Roman" pitchFamily="18" charset="0"/>
              </a:defRPr>
            </a:lvl3pPr>
            <a:lvl4pPr marL="1576421" indent="-225202" defTabSz="916452">
              <a:defRPr kumimoji="1" sz="2400">
                <a:solidFill>
                  <a:schemeClr val="tx1"/>
                </a:solidFill>
                <a:latin typeface="Times New Roman" pitchFamily="18" charset="0"/>
              </a:defRPr>
            </a:lvl4pPr>
            <a:lvl5pPr marL="2026826" indent="-225202" defTabSz="916452">
              <a:defRPr kumimoji="1" sz="2400">
                <a:solidFill>
                  <a:schemeClr val="tx1"/>
                </a:solidFill>
                <a:latin typeface="Times New Roman" pitchFamily="18" charset="0"/>
              </a:defRPr>
            </a:lvl5pPr>
            <a:lvl6pPr marL="2477233" indent="-225202" defTabSz="916452" eaLnBrk="0" fontAlgn="base" hangingPunct="0">
              <a:spcBef>
                <a:spcPct val="0"/>
              </a:spcBef>
              <a:spcAft>
                <a:spcPct val="0"/>
              </a:spcAft>
              <a:defRPr kumimoji="1" sz="2400">
                <a:solidFill>
                  <a:schemeClr val="tx1"/>
                </a:solidFill>
                <a:latin typeface="Times New Roman" pitchFamily="18" charset="0"/>
              </a:defRPr>
            </a:lvl6pPr>
            <a:lvl7pPr marL="2927639" indent="-225202" defTabSz="916452" eaLnBrk="0" fontAlgn="base" hangingPunct="0">
              <a:spcBef>
                <a:spcPct val="0"/>
              </a:spcBef>
              <a:spcAft>
                <a:spcPct val="0"/>
              </a:spcAft>
              <a:defRPr kumimoji="1" sz="2400">
                <a:solidFill>
                  <a:schemeClr val="tx1"/>
                </a:solidFill>
                <a:latin typeface="Times New Roman" pitchFamily="18" charset="0"/>
              </a:defRPr>
            </a:lvl7pPr>
            <a:lvl8pPr marL="3378045" indent="-225202" defTabSz="916452" eaLnBrk="0" fontAlgn="base" hangingPunct="0">
              <a:spcBef>
                <a:spcPct val="0"/>
              </a:spcBef>
              <a:spcAft>
                <a:spcPct val="0"/>
              </a:spcAft>
              <a:defRPr kumimoji="1" sz="2400">
                <a:solidFill>
                  <a:schemeClr val="tx1"/>
                </a:solidFill>
                <a:latin typeface="Times New Roman" pitchFamily="18" charset="0"/>
              </a:defRPr>
            </a:lvl8pPr>
            <a:lvl9pPr marL="3828451" indent="-225202" defTabSz="916452" eaLnBrk="0" fontAlgn="base" hangingPunct="0">
              <a:spcBef>
                <a:spcPct val="0"/>
              </a:spcBef>
              <a:spcAft>
                <a:spcPct val="0"/>
              </a:spcAft>
              <a:defRPr kumimoji="1" sz="2400">
                <a:solidFill>
                  <a:schemeClr val="tx1"/>
                </a:solidFill>
                <a:latin typeface="Times New Roman" pitchFamily="18" charset="0"/>
              </a:defRPr>
            </a:lvl9pPr>
          </a:lstStyle>
          <a:p>
            <a:fld id="{8B175E90-1551-42D4-B077-B95FECB2EEB6}" type="slidenum">
              <a:rPr kumimoji="0" lang="en-US" altLang="en-US" sz="1200"/>
              <a:pPr/>
              <a:t>106</a:t>
            </a:fld>
            <a:endParaRPr kumimoji="0" lang="en-US" altLang="en-US" sz="1200"/>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a:p>
            <a:endParaRPr lang="en-US" smtClean="0"/>
          </a:p>
        </p:txBody>
      </p:sp>
    </p:spTree>
    <p:extLst>
      <p:ext uri="{BB962C8B-B14F-4D97-AF65-F5344CB8AC3E}">
        <p14:creationId xmlns:p14="http://schemas.microsoft.com/office/powerpoint/2010/main" val="2367021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OUTRO: Now</a:t>
            </a:r>
            <a:r>
              <a:rPr lang="en-US" baseline="0" dirty="0" smtClean="0"/>
              <a:t> ready to look at how competition authorities see all of this; we start with Europe in our next segment.</a:t>
            </a:r>
            <a:endParaRPr lang="en-US" dirty="0" smtClean="0"/>
          </a:p>
          <a:p>
            <a:endParaRPr lang="en-US" dirty="0" smtClean="0"/>
          </a:p>
          <a:p>
            <a:pPr defTabSz="914098">
              <a:defRPr/>
            </a:pPr>
            <a:r>
              <a:rPr lang="en-US" baseline="0" dirty="0" smtClean="0"/>
              <a:t>TAGLINE: I’m Randy Picker at the University of Chicago. This is Internet Giants: The Law and Economics of Media Platforms.</a:t>
            </a:r>
            <a:endParaRPr lang="en-US" dirty="0" smtClean="0"/>
          </a:p>
          <a:p>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110</a:t>
            </a:fld>
            <a:endParaRPr lang="en-US" altLang="en-US"/>
          </a:p>
        </p:txBody>
      </p:sp>
    </p:spTree>
    <p:extLst>
      <p:ext uri="{BB962C8B-B14F-4D97-AF65-F5344CB8AC3E}">
        <p14:creationId xmlns:p14="http://schemas.microsoft.com/office/powerpoint/2010/main" val="2372093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1"/>
          <p:cNvSpPr>
            <a:spLocks noGrp="1" noChangeArrowheads="1"/>
          </p:cNvSpPr>
          <p:nvPr>
            <p:ph type="dt" sz="quarter" idx="1"/>
          </p:nvPr>
        </p:nvSpPr>
        <p:spPr>
          <a:noFill/>
        </p:spPr>
        <p:txBody>
          <a:bodyPr/>
          <a:lstStyle/>
          <a:p>
            <a:pPr defTabSz="964370"/>
            <a:fld id="{282AA151-9726-4368-9F19-6B8E83A9B276}" type="datetime1">
              <a:rPr lang="en-US" altLang="en-US" smtClean="0"/>
              <a:pPr defTabSz="964370"/>
              <a:t>7/19/2017</a:t>
            </a:fld>
            <a:endParaRPr lang="en-US" altLang="en-US" dirty="0" smtClean="0"/>
          </a:p>
        </p:txBody>
      </p:sp>
      <p:sp>
        <p:nvSpPr>
          <p:cNvPr id="117763" name="Rectangle 13"/>
          <p:cNvSpPr>
            <a:spLocks noGrp="1" noChangeArrowheads="1"/>
          </p:cNvSpPr>
          <p:nvPr>
            <p:ph type="sldNum" sz="quarter" idx="5"/>
          </p:nvPr>
        </p:nvSpPr>
        <p:spPr>
          <a:noFill/>
        </p:spPr>
        <p:txBody>
          <a:bodyPr/>
          <a:lstStyle/>
          <a:p>
            <a:pPr defTabSz="964370"/>
            <a:fld id="{5735B060-1C62-4335-9436-0103BAFC42ED}" type="slidenum">
              <a:rPr lang="en-US" altLang="en-US" smtClean="0"/>
              <a:pPr defTabSz="964370"/>
              <a:t>116</a:t>
            </a:fld>
            <a:endParaRPr lang="en-US" altLang="en-US" dirty="0" smtClean="0"/>
          </a:p>
        </p:txBody>
      </p:sp>
      <p:sp>
        <p:nvSpPr>
          <p:cNvPr id="117764" name="Rectangle 2"/>
          <p:cNvSpPr>
            <a:spLocks noGrp="1" noRot="1" noChangeAspect="1" noChangeArrowheads="1" noTextEdit="1"/>
          </p:cNvSpPr>
          <p:nvPr>
            <p:ph type="sldImg"/>
          </p:nvPr>
        </p:nvSpPr>
        <p:spPr>
          <a:xfrm>
            <a:off x="455613" y="720725"/>
            <a:ext cx="6402387" cy="3602038"/>
          </a:xfrm>
          <a:ln/>
        </p:spPr>
      </p:sp>
      <p:sp>
        <p:nvSpPr>
          <p:cNvPr id="117765" name="Rectangle 3"/>
          <p:cNvSpPr>
            <a:spLocks noGrp="1" noChangeArrowheads="1"/>
          </p:cNvSpPr>
          <p:nvPr>
            <p:ph type="body" idx="1"/>
          </p:nvPr>
        </p:nvSpPr>
        <p:spPr>
          <a:noFill/>
          <a:ln/>
        </p:spPr>
        <p:txBody>
          <a:bodyPr/>
          <a:lstStyle/>
          <a:p>
            <a:endParaRPr lang="en-US" dirty="0" smtClean="0"/>
          </a:p>
        </p:txBody>
      </p:sp>
      <p:sp>
        <p:nvSpPr>
          <p:cNvPr id="2" name="Header Placeholder 1"/>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Tree>
    <p:extLst>
      <p:ext uri="{BB962C8B-B14F-4D97-AF65-F5344CB8AC3E}">
        <p14:creationId xmlns:p14="http://schemas.microsoft.com/office/powerpoint/2010/main" val="4109107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1"/>
          <p:cNvSpPr>
            <a:spLocks noGrp="1" noChangeArrowheads="1"/>
          </p:cNvSpPr>
          <p:nvPr>
            <p:ph type="dt" sz="quarter" idx="1"/>
          </p:nvPr>
        </p:nvSpPr>
        <p:spPr>
          <a:noFill/>
        </p:spPr>
        <p:txBody>
          <a:bodyPr/>
          <a:lstStyle/>
          <a:p>
            <a:pPr defTabSz="917574"/>
            <a:fld id="{C6540329-CA95-41C3-863E-842CF15BDAD3}" type="datetime1">
              <a:rPr lang="en-US" altLang="en-US" smtClean="0"/>
              <a:pPr defTabSz="917574"/>
              <a:t>7/19/2017</a:t>
            </a:fld>
            <a:endParaRPr lang="en-US" altLang="en-US" dirty="0" smtClean="0"/>
          </a:p>
        </p:txBody>
      </p:sp>
      <p:sp>
        <p:nvSpPr>
          <p:cNvPr id="117763" name="Rectangle 13"/>
          <p:cNvSpPr>
            <a:spLocks noGrp="1" noChangeArrowheads="1"/>
          </p:cNvSpPr>
          <p:nvPr>
            <p:ph type="sldNum" sz="quarter" idx="5"/>
          </p:nvPr>
        </p:nvSpPr>
        <p:spPr>
          <a:noFill/>
        </p:spPr>
        <p:txBody>
          <a:bodyPr/>
          <a:lstStyle/>
          <a:p>
            <a:pPr defTabSz="917574"/>
            <a:fld id="{5735B060-1C62-4335-9436-0103BAFC42ED}" type="slidenum">
              <a:rPr lang="en-US" altLang="en-US" smtClean="0"/>
              <a:pPr defTabSz="917574"/>
              <a:t>117</a:t>
            </a:fld>
            <a:endParaRPr lang="en-US" altLang="en-US" dirty="0" smtClean="0"/>
          </a:p>
        </p:txBody>
      </p:sp>
      <p:sp>
        <p:nvSpPr>
          <p:cNvPr id="117764" name="Rectangle 2"/>
          <p:cNvSpPr>
            <a:spLocks noGrp="1" noRot="1" noChangeAspect="1" noChangeArrowheads="1" noTextEdit="1"/>
          </p:cNvSpPr>
          <p:nvPr>
            <p:ph type="sldImg"/>
          </p:nvPr>
        </p:nvSpPr>
        <p:spPr>
          <a:xfrm>
            <a:off x="350838" y="693738"/>
            <a:ext cx="6156325" cy="3463925"/>
          </a:xfrm>
          <a:ln/>
        </p:spPr>
      </p:sp>
      <p:sp>
        <p:nvSpPr>
          <p:cNvPr id="117765" name="Rectangle 3"/>
          <p:cNvSpPr>
            <a:spLocks noGrp="1" noChangeArrowheads="1"/>
          </p:cNvSpPr>
          <p:nvPr>
            <p:ph type="body" idx="1"/>
          </p:nvPr>
        </p:nvSpPr>
        <p:spPr>
          <a:noFill/>
          <a:ln/>
        </p:spPr>
        <p:txBody>
          <a:bodyPr/>
          <a:lstStyle/>
          <a:p>
            <a:endParaRPr lang="en-US" dirty="0" smtClean="0"/>
          </a:p>
        </p:txBody>
      </p:sp>
      <p:sp>
        <p:nvSpPr>
          <p:cNvPr id="2" name="Header Placeholder 1"/>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Tree>
    <p:extLst>
      <p:ext uri="{BB962C8B-B14F-4D97-AF65-F5344CB8AC3E}">
        <p14:creationId xmlns:p14="http://schemas.microsoft.com/office/powerpoint/2010/main" val="26510217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1"/>
          <p:cNvSpPr>
            <a:spLocks noGrp="1" noChangeArrowheads="1"/>
          </p:cNvSpPr>
          <p:nvPr>
            <p:ph type="dt" sz="quarter" idx="1"/>
          </p:nvPr>
        </p:nvSpPr>
        <p:spPr>
          <a:noFill/>
        </p:spPr>
        <p:txBody>
          <a:bodyPr/>
          <a:lstStyle/>
          <a:p>
            <a:pPr defTabSz="917574"/>
            <a:fld id="{3806DDEA-0084-48D4-AE44-801BEB5BE3C4}" type="datetime1">
              <a:rPr lang="en-US" altLang="en-US" smtClean="0"/>
              <a:pPr defTabSz="917574"/>
              <a:t>7/19/2017</a:t>
            </a:fld>
            <a:endParaRPr lang="en-US" altLang="en-US" dirty="0" smtClean="0"/>
          </a:p>
        </p:txBody>
      </p:sp>
      <p:sp>
        <p:nvSpPr>
          <p:cNvPr id="117763" name="Rectangle 13"/>
          <p:cNvSpPr>
            <a:spLocks noGrp="1" noChangeArrowheads="1"/>
          </p:cNvSpPr>
          <p:nvPr>
            <p:ph type="sldNum" sz="quarter" idx="5"/>
          </p:nvPr>
        </p:nvSpPr>
        <p:spPr>
          <a:noFill/>
        </p:spPr>
        <p:txBody>
          <a:bodyPr/>
          <a:lstStyle/>
          <a:p>
            <a:pPr defTabSz="917574"/>
            <a:fld id="{5735B060-1C62-4335-9436-0103BAFC42ED}" type="slidenum">
              <a:rPr lang="en-US" altLang="en-US" smtClean="0"/>
              <a:pPr defTabSz="917574"/>
              <a:t>122</a:t>
            </a:fld>
            <a:endParaRPr lang="en-US" altLang="en-US" dirty="0" smtClean="0"/>
          </a:p>
        </p:txBody>
      </p:sp>
      <p:sp>
        <p:nvSpPr>
          <p:cNvPr id="117764" name="Rectangle 2"/>
          <p:cNvSpPr>
            <a:spLocks noGrp="1" noRot="1" noChangeAspect="1" noChangeArrowheads="1" noTextEdit="1"/>
          </p:cNvSpPr>
          <p:nvPr>
            <p:ph type="sldImg"/>
          </p:nvPr>
        </p:nvSpPr>
        <p:spPr>
          <a:xfrm>
            <a:off x="350838" y="693738"/>
            <a:ext cx="6156325" cy="3463925"/>
          </a:xfrm>
          <a:ln/>
        </p:spPr>
      </p:sp>
      <p:sp>
        <p:nvSpPr>
          <p:cNvPr id="117765" name="Rectangle 3"/>
          <p:cNvSpPr>
            <a:spLocks noGrp="1" noChangeArrowheads="1"/>
          </p:cNvSpPr>
          <p:nvPr>
            <p:ph type="body" idx="1"/>
          </p:nvPr>
        </p:nvSpPr>
        <p:spPr>
          <a:noFill/>
          <a:ln/>
        </p:spPr>
        <p:txBody>
          <a:bodyPr/>
          <a:lstStyle/>
          <a:p>
            <a:endParaRPr lang="en-US" dirty="0" smtClean="0"/>
          </a:p>
        </p:txBody>
      </p:sp>
      <p:sp>
        <p:nvSpPr>
          <p:cNvPr id="2" name="Header Placeholder 1"/>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Tree>
    <p:extLst>
      <p:ext uri="{BB962C8B-B14F-4D97-AF65-F5344CB8AC3E}">
        <p14:creationId xmlns:p14="http://schemas.microsoft.com/office/powerpoint/2010/main" val="8239854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OUTRO:</a:t>
            </a:r>
            <a:r>
              <a:rPr lang="en-US" baseline="0" dirty="0" smtClean="0"/>
              <a:t> So Google emerged unscathed. Not quite. Things got more interesting in footnote 2 of the FTC statement and we turn to that in the next segment.</a:t>
            </a:r>
          </a:p>
          <a:p>
            <a:endParaRPr lang="en-US" baseline="0" dirty="0" smtClean="0"/>
          </a:p>
          <a:p>
            <a:pPr defTabSz="914098">
              <a:defRPr/>
            </a:pPr>
            <a:r>
              <a:rPr lang="en-US" baseline="0" dirty="0" smtClean="0"/>
              <a:t>TAGLINE: I’m Randy Picker at the University of Chicago. This is Internet Giants: The Law and Economics of Media Platforms.</a:t>
            </a:r>
            <a:endParaRPr lang="en-US" dirty="0" smtClean="0"/>
          </a:p>
          <a:p>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131</a:t>
            </a:fld>
            <a:endParaRPr lang="en-US" altLang="en-US"/>
          </a:p>
        </p:txBody>
      </p:sp>
    </p:spTree>
    <p:extLst>
      <p:ext uri="{BB962C8B-B14F-4D97-AF65-F5344CB8AC3E}">
        <p14:creationId xmlns:p14="http://schemas.microsoft.com/office/powerpoint/2010/main" val="33760598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132</a:t>
            </a:fld>
            <a:endParaRPr lang="en-US" altLang="en-US"/>
          </a:p>
        </p:txBody>
      </p:sp>
    </p:spTree>
    <p:extLst>
      <p:ext uri="{BB962C8B-B14F-4D97-AF65-F5344CB8AC3E}">
        <p14:creationId xmlns:p14="http://schemas.microsoft.com/office/powerpoint/2010/main" val="3662105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133</a:t>
            </a:fld>
            <a:endParaRPr lang="en-US" altLang="en-US"/>
          </a:p>
        </p:txBody>
      </p:sp>
    </p:spTree>
    <p:extLst>
      <p:ext uri="{BB962C8B-B14F-4D97-AF65-F5344CB8AC3E}">
        <p14:creationId xmlns:p14="http://schemas.microsoft.com/office/powerpoint/2010/main" val="3965254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https://www.w3.org/History/1989/proposal.html </a:t>
            </a:r>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22</a:t>
            </a:fld>
            <a:endParaRPr lang="en-US" altLang="en-US"/>
          </a:p>
        </p:txBody>
      </p:sp>
    </p:spTree>
    <p:extLst>
      <p:ext uri="{BB962C8B-B14F-4D97-AF65-F5344CB8AC3E}">
        <p14:creationId xmlns:p14="http://schemas.microsoft.com/office/powerpoint/2010/main" val="832946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134</a:t>
            </a:fld>
            <a:endParaRPr lang="en-US" altLang="en-US"/>
          </a:p>
        </p:txBody>
      </p:sp>
    </p:spTree>
    <p:extLst>
      <p:ext uri="{BB962C8B-B14F-4D97-AF65-F5344CB8AC3E}">
        <p14:creationId xmlns:p14="http://schemas.microsoft.com/office/powerpoint/2010/main" val="19560079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135</a:t>
            </a:fld>
            <a:endParaRPr lang="en-US" altLang="en-US"/>
          </a:p>
        </p:txBody>
      </p:sp>
    </p:spTree>
    <p:extLst>
      <p:ext uri="{BB962C8B-B14F-4D97-AF65-F5344CB8AC3E}">
        <p14:creationId xmlns:p14="http://schemas.microsoft.com/office/powerpoint/2010/main" val="13593309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136</a:t>
            </a:fld>
            <a:endParaRPr lang="en-US" altLang="en-US"/>
          </a:p>
        </p:txBody>
      </p:sp>
    </p:spTree>
    <p:extLst>
      <p:ext uri="{BB962C8B-B14F-4D97-AF65-F5344CB8AC3E}">
        <p14:creationId xmlns:p14="http://schemas.microsoft.com/office/powerpoint/2010/main" val="12929733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137</a:t>
            </a:fld>
            <a:endParaRPr lang="en-US" altLang="en-US"/>
          </a:p>
        </p:txBody>
      </p:sp>
    </p:spTree>
    <p:extLst>
      <p:ext uri="{BB962C8B-B14F-4D97-AF65-F5344CB8AC3E}">
        <p14:creationId xmlns:p14="http://schemas.microsoft.com/office/powerpoint/2010/main" val="850281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1"/>
          <p:cNvSpPr>
            <a:spLocks noGrp="1" noChangeArrowheads="1"/>
          </p:cNvSpPr>
          <p:nvPr>
            <p:ph type="dt" sz="quarter" idx="1"/>
          </p:nvPr>
        </p:nvSpPr>
        <p:spPr>
          <a:noFill/>
        </p:spPr>
        <p:txBody>
          <a:bodyPr/>
          <a:lstStyle/>
          <a:p>
            <a:pPr defTabSz="917574"/>
            <a:fld id="{9DDC5524-A681-4E83-A2E8-E45561AABCCB}" type="datetime1">
              <a:rPr lang="en-US" altLang="en-US" smtClean="0"/>
              <a:pPr defTabSz="917574"/>
              <a:t>7/19/2017</a:t>
            </a:fld>
            <a:endParaRPr lang="en-US" altLang="en-US" dirty="0" smtClean="0"/>
          </a:p>
        </p:txBody>
      </p:sp>
      <p:sp>
        <p:nvSpPr>
          <p:cNvPr id="117763" name="Rectangle 13"/>
          <p:cNvSpPr>
            <a:spLocks noGrp="1" noChangeArrowheads="1"/>
          </p:cNvSpPr>
          <p:nvPr>
            <p:ph type="sldNum" sz="quarter" idx="5"/>
          </p:nvPr>
        </p:nvSpPr>
        <p:spPr>
          <a:noFill/>
        </p:spPr>
        <p:txBody>
          <a:bodyPr/>
          <a:lstStyle/>
          <a:p>
            <a:pPr defTabSz="917574"/>
            <a:fld id="{5735B060-1C62-4335-9436-0103BAFC42ED}" type="slidenum">
              <a:rPr lang="en-US" altLang="en-US" smtClean="0"/>
              <a:pPr defTabSz="917574"/>
              <a:t>138</a:t>
            </a:fld>
            <a:endParaRPr lang="en-US" altLang="en-US" dirty="0" smtClean="0"/>
          </a:p>
        </p:txBody>
      </p:sp>
      <p:sp>
        <p:nvSpPr>
          <p:cNvPr id="117764" name="Rectangle 2"/>
          <p:cNvSpPr>
            <a:spLocks noGrp="1" noRot="1" noChangeAspect="1" noChangeArrowheads="1" noTextEdit="1"/>
          </p:cNvSpPr>
          <p:nvPr>
            <p:ph type="sldImg"/>
          </p:nvPr>
        </p:nvSpPr>
        <p:spPr>
          <a:xfrm>
            <a:off x="350838" y="693738"/>
            <a:ext cx="6156325" cy="3463925"/>
          </a:xfrm>
          <a:ln/>
        </p:spPr>
      </p:sp>
      <p:sp>
        <p:nvSpPr>
          <p:cNvPr id="117765" name="Rectangle 3"/>
          <p:cNvSpPr>
            <a:spLocks noGrp="1" noChangeArrowheads="1"/>
          </p:cNvSpPr>
          <p:nvPr>
            <p:ph type="body" idx="1"/>
          </p:nvPr>
        </p:nvSpPr>
        <p:spPr>
          <a:noFill/>
          <a:ln/>
        </p:spPr>
        <p:txBody>
          <a:bodyPr/>
          <a:lstStyle/>
          <a:p>
            <a:endParaRPr lang="en-US" dirty="0" smtClean="0"/>
          </a:p>
        </p:txBody>
      </p:sp>
      <p:sp>
        <p:nvSpPr>
          <p:cNvPr id="2" name="Header Placeholder 1"/>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Tree>
    <p:extLst>
      <p:ext uri="{BB962C8B-B14F-4D97-AF65-F5344CB8AC3E}">
        <p14:creationId xmlns:p14="http://schemas.microsoft.com/office/powerpoint/2010/main" val="1662138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1"/>
          <p:cNvSpPr>
            <a:spLocks noGrp="1" noChangeArrowheads="1"/>
          </p:cNvSpPr>
          <p:nvPr>
            <p:ph type="dt" sz="quarter" idx="1"/>
          </p:nvPr>
        </p:nvSpPr>
        <p:spPr>
          <a:noFill/>
        </p:spPr>
        <p:txBody>
          <a:bodyPr/>
          <a:lstStyle/>
          <a:p>
            <a:pPr defTabSz="964370"/>
            <a:fld id="{282AA151-9726-4368-9F19-6B8E83A9B276}" type="datetime1">
              <a:rPr lang="en-US" altLang="en-US" smtClean="0"/>
              <a:pPr defTabSz="964370"/>
              <a:t>7/19/2017</a:t>
            </a:fld>
            <a:endParaRPr lang="en-US" altLang="en-US" dirty="0" smtClean="0"/>
          </a:p>
        </p:txBody>
      </p:sp>
      <p:sp>
        <p:nvSpPr>
          <p:cNvPr id="117763" name="Rectangle 13"/>
          <p:cNvSpPr>
            <a:spLocks noGrp="1" noChangeArrowheads="1"/>
          </p:cNvSpPr>
          <p:nvPr>
            <p:ph type="sldNum" sz="quarter" idx="5"/>
          </p:nvPr>
        </p:nvSpPr>
        <p:spPr>
          <a:noFill/>
        </p:spPr>
        <p:txBody>
          <a:bodyPr/>
          <a:lstStyle/>
          <a:p>
            <a:pPr defTabSz="964370"/>
            <a:fld id="{5735B060-1C62-4335-9436-0103BAFC42ED}" type="slidenum">
              <a:rPr lang="en-US" altLang="en-US" smtClean="0"/>
              <a:pPr defTabSz="964370"/>
              <a:t>144</a:t>
            </a:fld>
            <a:endParaRPr lang="en-US" altLang="en-US" dirty="0" smtClean="0"/>
          </a:p>
        </p:txBody>
      </p:sp>
      <p:sp>
        <p:nvSpPr>
          <p:cNvPr id="117764" name="Rectangle 2"/>
          <p:cNvSpPr>
            <a:spLocks noGrp="1" noRot="1" noChangeAspect="1" noChangeArrowheads="1" noTextEdit="1"/>
          </p:cNvSpPr>
          <p:nvPr>
            <p:ph type="sldImg"/>
          </p:nvPr>
        </p:nvSpPr>
        <p:spPr>
          <a:xfrm>
            <a:off x="455613" y="720725"/>
            <a:ext cx="6402387" cy="3602038"/>
          </a:xfrm>
          <a:ln/>
        </p:spPr>
      </p:sp>
      <p:sp>
        <p:nvSpPr>
          <p:cNvPr id="117765" name="Rectangle 3"/>
          <p:cNvSpPr>
            <a:spLocks noGrp="1" noChangeArrowheads="1"/>
          </p:cNvSpPr>
          <p:nvPr>
            <p:ph type="body" idx="1"/>
          </p:nvPr>
        </p:nvSpPr>
        <p:spPr>
          <a:noFill/>
          <a:ln/>
        </p:spPr>
        <p:txBody>
          <a:bodyPr/>
          <a:lstStyle/>
          <a:p>
            <a:endParaRPr lang="en-US" dirty="0" smtClean="0"/>
          </a:p>
        </p:txBody>
      </p:sp>
      <p:sp>
        <p:nvSpPr>
          <p:cNvPr id="2" name="Header Placeholder 1"/>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Tree>
    <p:extLst>
      <p:ext uri="{BB962C8B-B14F-4D97-AF65-F5344CB8AC3E}">
        <p14:creationId xmlns:p14="http://schemas.microsoft.com/office/powerpoint/2010/main" val="35643719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1"/>
          <p:cNvSpPr>
            <a:spLocks noGrp="1" noChangeArrowheads="1"/>
          </p:cNvSpPr>
          <p:nvPr>
            <p:ph type="dt" sz="quarter" idx="1"/>
          </p:nvPr>
        </p:nvSpPr>
        <p:spPr>
          <a:noFill/>
        </p:spPr>
        <p:txBody>
          <a:bodyPr/>
          <a:lstStyle/>
          <a:p>
            <a:pPr defTabSz="917574"/>
            <a:fld id="{C3E5FF39-B0F8-4FFC-9F04-F0887E048D28}" type="datetime1">
              <a:rPr lang="en-US" altLang="en-US" smtClean="0"/>
              <a:pPr defTabSz="917574"/>
              <a:t>7/19/2017</a:t>
            </a:fld>
            <a:endParaRPr lang="en-US" altLang="en-US" dirty="0" smtClean="0"/>
          </a:p>
        </p:txBody>
      </p:sp>
      <p:sp>
        <p:nvSpPr>
          <p:cNvPr id="117763" name="Rectangle 13"/>
          <p:cNvSpPr>
            <a:spLocks noGrp="1" noChangeArrowheads="1"/>
          </p:cNvSpPr>
          <p:nvPr>
            <p:ph type="sldNum" sz="quarter" idx="5"/>
          </p:nvPr>
        </p:nvSpPr>
        <p:spPr>
          <a:noFill/>
        </p:spPr>
        <p:txBody>
          <a:bodyPr/>
          <a:lstStyle/>
          <a:p>
            <a:pPr defTabSz="917574"/>
            <a:fld id="{5735B060-1C62-4335-9436-0103BAFC42ED}" type="slidenum">
              <a:rPr lang="en-US" altLang="en-US" smtClean="0"/>
              <a:pPr defTabSz="917574"/>
              <a:t>145</a:t>
            </a:fld>
            <a:endParaRPr lang="en-US" altLang="en-US" dirty="0" smtClean="0"/>
          </a:p>
        </p:txBody>
      </p:sp>
      <p:sp>
        <p:nvSpPr>
          <p:cNvPr id="117764" name="Rectangle 2"/>
          <p:cNvSpPr>
            <a:spLocks noGrp="1" noRot="1" noChangeAspect="1" noChangeArrowheads="1" noTextEdit="1"/>
          </p:cNvSpPr>
          <p:nvPr>
            <p:ph type="sldImg"/>
          </p:nvPr>
        </p:nvSpPr>
        <p:spPr>
          <a:xfrm>
            <a:off x="350838" y="693738"/>
            <a:ext cx="6156325" cy="3463925"/>
          </a:xfrm>
          <a:ln/>
        </p:spPr>
      </p:sp>
      <p:sp>
        <p:nvSpPr>
          <p:cNvPr id="117765" name="Rectangle 3"/>
          <p:cNvSpPr>
            <a:spLocks noGrp="1" noChangeArrowheads="1"/>
          </p:cNvSpPr>
          <p:nvPr>
            <p:ph type="body" idx="1"/>
          </p:nvPr>
        </p:nvSpPr>
        <p:spPr>
          <a:noFill/>
          <a:ln/>
        </p:spPr>
        <p:txBody>
          <a:bodyPr/>
          <a:lstStyle/>
          <a:p>
            <a:r>
              <a:rPr lang="en-US" dirty="0" smtClean="0"/>
              <a:t>INTRO:</a:t>
            </a:r>
            <a:r>
              <a:rPr lang="en-US" baseline="0" dirty="0" smtClean="0"/>
              <a:t> Let’s go shopping.</a:t>
            </a:r>
            <a:endParaRPr lang="en-US" dirty="0" smtClean="0"/>
          </a:p>
        </p:txBody>
      </p:sp>
      <p:sp>
        <p:nvSpPr>
          <p:cNvPr id="2" name="Header Placeholder 1"/>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Tree>
    <p:extLst>
      <p:ext uri="{BB962C8B-B14F-4D97-AF65-F5344CB8AC3E}">
        <p14:creationId xmlns:p14="http://schemas.microsoft.com/office/powerpoint/2010/main" val="26474793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149</a:t>
            </a:fld>
            <a:endParaRPr lang="en-US" altLang="en-US"/>
          </a:p>
        </p:txBody>
      </p:sp>
    </p:spTree>
    <p:extLst>
      <p:ext uri="{BB962C8B-B14F-4D97-AF65-F5344CB8AC3E}">
        <p14:creationId xmlns:p14="http://schemas.microsoft.com/office/powerpoint/2010/main" val="29193621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150</a:t>
            </a:fld>
            <a:endParaRPr lang="en-US" altLang="en-US"/>
          </a:p>
        </p:txBody>
      </p:sp>
    </p:spTree>
    <p:extLst>
      <p:ext uri="{BB962C8B-B14F-4D97-AF65-F5344CB8AC3E}">
        <p14:creationId xmlns:p14="http://schemas.microsoft.com/office/powerpoint/2010/main" val="20365002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1"/>
          <p:cNvSpPr>
            <a:spLocks noGrp="1" noChangeArrowheads="1"/>
          </p:cNvSpPr>
          <p:nvPr>
            <p:ph type="dt" sz="quarter" idx="1"/>
          </p:nvPr>
        </p:nvSpPr>
        <p:spPr>
          <a:noFill/>
        </p:spPr>
        <p:txBody>
          <a:bodyPr/>
          <a:lstStyle/>
          <a:p>
            <a:pPr defTabSz="917574"/>
            <a:fld id="{C3E5FF39-B0F8-4FFC-9F04-F0887E048D28}" type="datetime1">
              <a:rPr lang="en-US" altLang="en-US" smtClean="0"/>
              <a:pPr defTabSz="917574"/>
              <a:t>7/19/2017</a:t>
            </a:fld>
            <a:endParaRPr lang="en-US" altLang="en-US" dirty="0" smtClean="0"/>
          </a:p>
        </p:txBody>
      </p:sp>
      <p:sp>
        <p:nvSpPr>
          <p:cNvPr id="117763" name="Rectangle 13"/>
          <p:cNvSpPr>
            <a:spLocks noGrp="1" noChangeArrowheads="1"/>
          </p:cNvSpPr>
          <p:nvPr>
            <p:ph type="sldNum" sz="quarter" idx="5"/>
          </p:nvPr>
        </p:nvSpPr>
        <p:spPr>
          <a:noFill/>
        </p:spPr>
        <p:txBody>
          <a:bodyPr/>
          <a:lstStyle/>
          <a:p>
            <a:pPr defTabSz="917574"/>
            <a:fld id="{5735B060-1C62-4335-9436-0103BAFC42ED}" type="slidenum">
              <a:rPr lang="en-US" altLang="en-US" smtClean="0"/>
              <a:pPr defTabSz="917574"/>
              <a:t>151</a:t>
            </a:fld>
            <a:endParaRPr lang="en-US" altLang="en-US" dirty="0" smtClean="0"/>
          </a:p>
        </p:txBody>
      </p:sp>
      <p:sp>
        <p:nvSpPr>
          <p:cNvPr id="117764" name="Rectangle 2"/>
          <p:cNvSpPr>
            <a:spLocks noGrp="1" noRot="1" noChangeAspect="1" noChangeArrowheads="1" noTextEdit="1"/>
          </p:cNvSpPr>
          <p:nvPr>
            <p:ph type="sldImg"/>
          </p:nvPr>
        </p:nvSpPr>
        <p:spPr>
          <a:xfrm>
            <a:off x="350838" y="693738"/>
            <a:ext cx="6156325" cy="3463925"/>
          </a:xfrm>
          <a:ln/>
        </p:spPr>
      </p:sp>
      <p:sp>
        <p:nvSpPr>
          <p:cNvPr id="117765" name="Rectangle 3"/>
          <p:cNvSpPr>
            <a:spLocks noGrp="1" noChangeArrowheads="1"/>
          </p:cNvSpPr>
          <p:nvPr>
            <p:ph type="body" idx="1"/>
          </p:nvPr>
        </p:nvSpPr>
        <p:spPr>
          <a:noFill/>
          <a:ln/>
        </p:spPr>
        <p:txBody>
          <a:bodyPr/>
          <a:lstStyle/>
          <a:p>
            <a:r>
              <a:rPr lang="en-US" dirty="0" smtClean="0"/>
              <a:t>INTRO:</a:t>
            </a:r>
            <a:r>
              <a:rPr lang="en-US" baseline="0" dirty="0" smtClean="0"/>
              <a:t> What exactly is Google shopping and why does it matter?</a:t>
            </a:r>
            <a:endParaRPr lang="en-US" dirty="0" smtClean="0"/>
          </a:p>
        </p:txBody>
      </p:sp>
      <p:sp>
        <p:nvSpPr>
          <p:cNvPr id="2" name="Header Placeholder 1"/>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Tree>
    <p:extLst>
      <p:ext uri="{BB962C8B-B14F-4D97-AF65-F5344CB8AC3E}">
        <p14:creationId xmlns:p14="http://schemas.microsoft.com/office/powerpoint/2010/main" val="711393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https://www.w3.org/History/1989/proposal.html </a:t>
            </a:r>
            <a:endParaRPr lang="en-US"/>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23</a:t>
            </a:fld>
            <a:endParaRPr lang="en-US" altLang="en-US"/>
          </a:p>
        </p:txBody>
      </p:sp>
    </p:spTree>
    <p:extLst>
      <p:ext uri="{BB962C8B-B14F-4D97-AF65-F5344CB8AC3E}">
        <p14:creationId xmlns:p14="http://schemas.microsoft.com/office/powerpoint/2010/main" val="26149012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152</a:t>
            </a:fld>
            <a:endParaRPr lang="en-US" altLang="en-US"/>
          </a:p>
        </p:txBody>
      </p:sp>
    </p:spTree>
    <p:extLst>
      <p:ext uri="{BB962C8B-B14F-4D97-AF65-F5344CB8AC3E}">
        <p14:creationId xmlns:p14="http://schemas.microsoft.com/office/powerpoint/2010/main" val="33506025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153</a:t>
            </a:fld>
            <a:endParaRPr lang="en-US" altLang="en-US"/>
          </a:p>
        </p:txBody>
      </p:sp>
    </p:spTree>
    <p:extLst>
      <p:ext uri="{BB962C8B-B14F-4D97-AF65-F5344CB8AC3E}">
        <p14:creationId xmlns:p14="http://schemas.microsoft.com/office/powerpoint/2010/main" val="41480741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154</a:t>
            </a:fld>
            <a:endParaRPr lang="en-US" altLang="en-US"/>
          </a:p>
        </p:txBody>
      </p:sp>
    </p:spTree>
    <p:extLst>
      <p:ext uri="{BB962C8B-B14F-4D97-AF65-F5344CB8AC3E}">
        <p14:creationId xmlns:p14="http://schemas.microsoft.com/office/powerpoint/2010/main" val="24384641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155</a:t>
            </a:fld>
            <a:endParaRPr lang="en-US" altLang="en-US"/>
          </a:p>
        </p:txBody>
      </p:sp>
    </p:spTree>
    <p:extLst>
      <p:ext uri="{BB962C8B-B14F-4D97-AF65-F5344CB8AC3E}">
        <p14:creationId xmlns:p14="http://schemas.microsoft.com/office/powerpoint/2010/main" val="41959486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156</a:t>
            </a:fld>
            <a:endParaRPr lang="en-US" altLang="en-US"/>
          </a:p>
        </p:txBody>
      </p:sp>
    </p:spTree>
    <p:extLst>
      <p:ext uri="{BB962C8B-B14F-4D97-AF65-F5344CB8AC3E}">
        <p14:creationId xmlns:p14="http://schemas.microsoft.com/office/powerpoint/2010/main" val="34664566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157</a:t>
            </a:fld>
            <a:endParaRPr lang="en-US" altLang="en-US"/>
          </a:p>
        </p:txBody>
      </p:sp>
    </p:spTree>
    <p:extLst>
      <p:ext uri="{BB962C8B-B14F-4D97-AF65-F5344CB8AC3E}">
        <p14:creationId xmlns:p14="http://schemas.microsoft.com/office/powerpoint/2010/main" val="3862355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1"/>
          <p:cNvSpPr>
            <a:spLocks noGrp="1" noChangeArrowheads="1"/>
          </p:cNvSpPr>
          <p:nvPr>
            <p:ph type="dt" sz="quarter" idx="1"/>
          </p:nvPr>
        </p:nvSpPr>
        <p:spPr>
          <a:noFill/>
        </p:spPr>
        <p:txBody>
          <a:bodyPr/>
          <a:lstStyle/>
          <a:p>
            <a:pPr defTabSz="917574"/>
            <a:fld id="{C3E5FF39-B0F8-4FFC-9F04-F0887E048D28}" type="datetime1">
              <a:rPr lang="en-US" altLang="en-US" smtClean="0"/>
              <a:pPr defTabSz="917574"/>
              <a:t>7/19/2017</a:t>
            </a:fld>
            <a:endParaRPr lang="en-US" altLang="en-US" dirty="0" smtClean="0"/>
          </a:p>
        </p:txBody>
      </p:sp>
      <p:sp>
        <p:nvSpPr>
          <p:cNvPr id="117763" name="Rectangle 13"/>
          <p:cNvSpPr>
            <a:spLocks noGrp="1" noChangeArrowheads="1"/>
          </p:cNvSpPr>
          <p:nvPr>
            <p:ph type="sldNum" sz="quarter" idx="5"/>
          </p:nvPr>
        </p:nvSpPr>
        <p:spPr>
          <a:noFill/>
        </p:spPr>
        <p:txBody>
          <a:bodyPr/>
          <a:lstStyle/>
          <a:p>
            <a:pPr defTabSz="917574"/>
            <a:fld id="{5735B060-1C62-4335-9436-0103BAFC42ED}" type="slidenum">
              <a:rPr lang="en-US" altLang="en-US" smtClean="0"/>
              <a:pPr defTabSz="917574"/>
              <a:t>158</a:t>
            </a:fld>
            <a:endParaRPr lang="en-US" altLang="en-US" dirty="0" smtClean="0"/>
          </a:p>
        </p:txBody>
      </p:sp>
      <p:sp>
        <p:nvSpPr>
          <p:cNvPr id="117764" name="Rectangle 2"/>
          <p:cNvSpPr>
            <a:spLocks noGrp="1" noRot="1" noChangeAspect="1" noChangeArrowheads="1" noTextEdit="1"/>
          </p:cNvSpPr>
          <p:nvPr>
            <p:ph type="sldImg"/>
          </p:nvPr>
        </p:nvSpPr>
        <p:spPr>
          <a:xfrm>
            <a:off x="350838" y="693738"/>
            <a:ext cx="6156325" cy="3463925"/>
          </a:xfrm>
          <a:ln/>
        </p:spPr>
      </p:sp>
      <p:sp>
        <p:nvSpPr>
          <p:cNvPr id="117765" name="Rectangle 3"/>
          <p:cNvSpPr>
            <a:spLocks noGrp="1" noChangeArrowheads="1"/>
          </p:cNvSpPr>
          <p:nvPr>
            <p:ph type="body" idx="1"/>
          </p:nvPr>
        </p:nvSpPr>
        <p:spPr>
          <a:noFill/>
          <a:ln/>
        </p:spPr>
        <p:txBody>
          <a:bodyPr/>
          <a:lstStyle/>
          <a:p>
            <a:endParaRPr lang="en-US" dirty="0" smtClean="0"/>
          </a:p>
        </p:txBody>
      </p:sp>
      <p:sp>
        <p:nvSpPr>
          <p:cNvPr id="2" name="Header Placeholder 1"/>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Tree>
    <p:extLst>
      <p:ext uri="{BB962C8B-B14F-4D97-AF65-F5344CB8AC3E}">
        <p14:creationId xmlns:p14="http://schemas.microsoft.com/office/powerpoint/2010/main" val="33248775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167</a:t>
            </a:fld>
            <a:endParaRPr lang="en-US" altLang="en-US"/>
          </a:p>
        </p:txBody>
      </p:sp>
    </p:spTree>
    <p:extLst>
      <p:ext uri="{BB962C8B-B14F-4D97-AF65-F5344CB8AC3E}">
        <p14:creationId xmlns:p14="http://schemas.microsoft.com/office/powerpoint/2010/main" val="13277131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168</a:t>
            </a:fld>
            <a:endParaRPr lang="en-US" altLang="en-US"/>
          </a:p>
        </p:txBody>
      </p:sp>
    </p:spTree>
    <p:extLst>
      <p:ext uri="{BB962C8B-B14F-4D97-AF65-F5344CB8AC3E}">
        <p14:creationId xmlns:p14="http://schemas.microsoft.com/office/powerpoint/2010/main" val="8995872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1"/>
          <p:cNvSpPr>
            <a:spLocks noGrp="1" noChangeArrowheads="1"/>
          </p:cNvSpPr>
          <p:nvPr>
            <p:ph type="dt" sz="quarter" idx="1"/>
          </p:nvPr>
        </p:nvSpPr>
        <p:spPr>
          <a:noFill/>
        </p:spPr>
        <p:txBody>
          <a:bodyPr/>
          <a:lstStyle/>
          <a:p>
            <a:pPr defTabSz="917574"/>
            <a:fld id="{C3E5FF39-B0F8-4FFC-9F04-F0887E048D28}" type="datetime1">
              <a:rPr lang="en-US" altLang="en-US" smtClean="0"/>
              <a:pPr defTabSz="917574"/>
              <a:t>7/19/2017</a:t>
            </a:fld>
            <a:endParaRPr lang="en-US" altLang="en-US" dirty="0" smtClean="0"/>
          </a:p>
        </p:txBody>
      </p:sp>
      <p:sp>
        <p:nvSpPr>
          <p:cNvPr id="117763" name="Rectangle 13"/>
          <p:cNvSpPr>
            <a:spLocks noGrp="1" noChangeArrowheads="1"/>
          </p:cNvSpPr>
          <p:nvPr>
            <p:ph type="sldNum" sz="quarter" idx="5"/>
          </p:nvPr>
        </p:nvSpPr>
        <p:spPr>
          <a:noFill/>
        </p:spPr>
        <p:txBody>
          <a:bodyPr/>
          <a:lstStyle/>
          <a:p>
            <a:pPr defTabSz="917574"/>
            <a:fld id="{5735B060-1C62-4335-9436-0103BAFC42ED}" type="slidenum">
              <a:rPr lang="en-US" altLang="en-US" smtClean="0"/>
              <a:pPr defTabSz="917574"/>
              <a:t>169</a:t>
            </a:fld>
            <a:endParaRPr lang="en-US" altLang="en-US" dirty="0" smtClean="0"/>
          </a:p>
        </p:txBody>
      </p:sp>
      <p:sp>
        <p:nvSpPr>
          <p:cNvPr id="117764" name="Rectangle 2"/>
          <p:cNvSpPr>
            <a:spLocks noGrp="1" noRot="1" noChangeAspect="1" noChangeArrowheads="1" noTextEdit="1"/>
          </p:cNvSpPr>
          <p:nvPr>
            <p:ph type="sldImg"/>
          </p:nvPr>
        </p:nvSpPr>
        <p:spPr>
          <a:xfrm>
            <a:off x="350838" y="693738"/>
            <a:ext cx="6156325" cy="3463925"/>
          </a:xfrm>
          <a:ln/>
        </p:spPr>
      </p:sp>
      <p:sp>
        <p:nvSpPr>
          <p:cNvPr id="117765" name="Rectangle 3"/>
          <p:cNvSpPr>
            <a:spLocks noGrp="1" noChangeArrowheads="1"/>
          </p:cNvSpPr>
          <p:nvPr>
            <p:ph type="body" idx="1"/>
          </p:nvPr>
        </p:nvSpPr>
        <p:spPr>
          <a:noFill/>
          <a:ln/>
        </p:spPr>
        <p:txBody>
          <a:bodyPr/>
          <a:lstStyle/>
          <a:p>
            <a:endParaRPr lang="en-US" dirty="0" smtClean="0"/>
          </a:p>
        </p:txBody>
      </p:sp>
      <p:sp>
        <p:nvSpPr>
          <p:cNvPr id="2" name="Header Placeholder 1"/>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Tree>
    <p:extLst>
      <p:ext uri="{BB962C8B-B14F-4D97-AF65-F5344CB8AC3E}">
        <p14:creationId xmlns:p14="http://schemas.microsoft.com/office/powerpoint/2010/main" val="1455470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1"/>
          <p:cNvSpPr>
            <a:spLocks noGrp="1" noChangeArrowheads="1"/>
          </p:cNvSpPr>
          <p:nvPr>
            <p:ph type="dt" sz="quarter" idx="1"/>
          </p:nvPr>
        </p:nvSpPr>
        <p:spPr>
          <a:noFill/>
        </p:spPr>
        <p:txBody>
          <a:bodyPr/>
          <a:lstStyle/>
          <a:p>
            <a:pPr defTabSz="964370"/>
            <a:fld id="{282AA151-9726-4368-9F19-6B8E83A9B276}" type="datetime1">
              <a:rPr lang="en-US" altLang="en-US" smtClean="0"/>
              <a:pPr defTabSz="964370"/>
              <a:t>7/19/2017</a:t>
            </a:fld>
            <a:endParaRPr lang="en-US" altLang="en-US" dirty="0" smtClean="0"/>
          </a:p>
        </p:txBody>
      </p:sp>
      <p:sp>
        <p:nvSpPr>
          <p:cNvPr id="117763" name="Rectangle 13"/>
          <p:cNvSpPr>
            <a:spLocks noGrp="1" noChangeArrowheads="1"/>
          </p:cNvSpPr>
          <p:nvPr>
            <p:ph type="sldNum" sz="quarter" idx="5"/>
          </p:nvPr>
        </p:nvSpPr>
        <p:spPr>
          <a:noFill/>
        </p:spPr>
        <p:txBody>
          <a:bodyPr/>
          <a:lstStyle/>
          <a:p>
            <a:pPr defTabSz="964370"/>
            <a:fld id="{5735B060-1C62-4335-9436-0103BAFC42ED}" type="slidenum">
              <a:rPr lang="en-US" altLang="en-US" smtClean="0"/>
              <a:pPr defTabSz="964370"/>
              <a:t>27</a:t>
            </a:fld>
            <a:endParaRPr lang="en-US" altLang="en-US" dirty="0" smtClean="0"/>
          </a:p>
        </p:txBody>
      </p:sp>
      <p:sp>
        <p:nvSpPr>
          <p:cNvPr id="117764" name="Rectangle 2"/>
          <p:cNvSpPr>
            <a:spLocks noGrp="1" noRot="1" noChangeAspect="1" noChangeArrowheads="1" noTextEdit="1"/>
          </p:cNvSpPr>
          <p:nvPr>
            <p:ph type="sldImg"/>
          </p:nvPr>
        </p:nvSpPr>
        <p:spPr>
          <a:xfrm>
            <a:off x="455613" y="720725"/>
            <a:ext cx="6402387" cy="3602038"/>
          </a:xfrm>
          <a:ln/>
        </p:spPr>
      </p:sp>
      <p:sp>
        <p:nvSpPr>
          <p:cNvPr id="117765" name="Rectangle 3"/>
          <p:cNvSpPr>
            <a:spLocks noGrp="1" noChangeArrowheads="1"/>
          </p:cNvSpPr>
          <p:nvPr>
            <p:ph type="body" idx="1"/>
          </p:nvPr>
        </p:nvSpPr>
        <p:spPr>
          <a:noFill/>
          <a:ln/>
        </p:spPr>
        <p:txBody>
          <a:bodyPr/>
          <a:lstStyle/>
          <a:p>
            <a:endParaRPr lang="en-US" dirty="0" smtClean="0"/>
          </a:p>
        </p:txBody>
      </p:sp>
      <p:sp>
        <p:nvSpPr>
          <p:cNvPr id="2" name="Header Placeholder 1"/>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Tree>
    <p:extLst>
      <p:ext uri="{BB962C8B-B14F-4D97-AF65-F5344CB8AC3E}">
        <p14:creationId xmlns:p14="http://schemas.microsoft.com/office/powerpoint/2010/main" val="27510395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195</a:t>
            </a:fld>
            <a:endParaRPr lang="en-US" altLang="en-US"/>
          </a:p>
        </p:txBody>
      </p:sp>
    </p:spTree>
    <p:extLst>
      <p:ext uri="{BB962C8B-B14F-4D97-AF65-F5344CB8AC3E}">
        <p14:creationId xmlns:p14="http://schemas.microsoft.com/office/powerpoint/2010/main" val="2384644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Ways of delivering information:</a:t>
            </a:r>
            <a:r>
              <a:rPr lang="en-US" baseline="0" dirty="0" smtClean="0"/>
              <a:t> directory or search</a:t>
            </a:r>
            <a:endParaRPr lang="en-US" dirty="0" smtClean="0"/>
          </a:p>
          <a:p>
            <a:r>
              <a:rPr lang="en-US" dirty="0" smtClean="0"/>
              <a:t>Search engines:</a:t>
            </a:r>
            <a:r>
              <a:rPr lang="en-US" baseline="0" dirty="0" smtClean="0"/>
              <a:t> Alta Vista, Lycos</a:t>
            </a:r>
          </a:p>
          <a:p>
            <a:r>
              <a:rPr lang="en-US" baseline="0" dirty="0" smtClean="0"/>
              <a:t>Sherlock Holmes, silver blaze, pay attention to what is missing</a:t>
            </a:r>
          </a:p>
          <a:p>
            <a:r>
              <a:rPr lang="en-US" baseline="0" dirty="0" smtClean="0"/>
              <a:t>No Google</a:t>
            </a:r>
          </a:p>
          <a:p>
            <a:r>
              <a:rPr lang="en-US" baseline="0" dirty="0" smtClean="0"/>
              <a:t> </a:t>
            </a:r>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FA03048-5F32-43E6-B2E3-5B0BC5DD60B4}"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32</a:t>
            </a:fld>
            <a:endParaRPr lang="en-US" altLang="en-US"/>
          </a:p>
        </p:txBody>
      </p:sp>
    </p:spTree>
    <p:extLst>
      <p:ext uri="{BB962C8B-B14F-4D97-AF65-F5344CB8AC3E}">
        <p14:creationId xmlns:p14="http://schemas.microsoft.com/office/powerpoint/2010/main" val="3948942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info on firms?</a:t>
            </a:r>
            <a:endParaRPr lang="en-US" dirty="0"/>
          </a:p>
        </p:txBody>
      </p:sp>
      <p:sp>
        <p:nvSpPr>
          <p:cNvPr id="4" name="Header Placeholder 3"/>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7/19/2017</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33</a:t>
            </a:fld>
            <a:endParaRPr lang="en-US" altLang="en-US"/>
          </a:p>
        </p:txBody>
      </p:sp>
    </p:spTree>
    <p:extLst>
      <p:ext uri="{BB962C8B-B14F-4D97-AF65-F5344CB8AC3E}">
        <p14:creationId xmlns:p14="http://schemas.microsoft.com/office/powerpoint/2010/main" val="3727241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1"/>
          <p:cNvSpPr>
            <a:spLocks noGrp="1" noChangeArrowheads="1"/>
          </p:cNvSpPr>
          <p:nvPr>
            <p:ph type="dt" sz="quarter" idx="1"/>
          </p:nvPr>
        </p:nvSpPr>
        <p:spPr>
          <a:noFill/>
        </p:spPr>
        <p:txBody>
          <a:bodyPr/>
          <a:lstStyle/>
          <a:p>
            <a:pPr defTabSz="964370"/>
            <a:fld id="{282AA151-9726-4368-9F19-6B8E83A9B276}" type="datetime1">
              <a:rPr lang="en-US" altLang="en-US" smtClean="0"/>
              <a:pPr defTabSz="964370"/>
              <a:t>7/19/2017</a:t>
            </a:fld>
            <a:endParaRPr lang="en-US" altLang="en-US" dirty="0" smtClean="0"/>
          </a:p>
        </p:txBody>
      </p:sp>
      <p:sp>
        <p:nvSpPr>
          <p:cNvPr id="117763" name="Rectangle 13"/>
          <p:cNvSpPr>
            <a:spLocks noGrp="1" noChangeArrowheads="1"/>
          </p:cNvSpPr>
          <p:nvPr>
            <p:ph type="sldNum" sz="quarter" idx="5"/>
          </p:nvPr>
        </p:nvSpPr>
        <p:spPr>
          <a:noFill/>
        </p:spPr>
        <p:txBody>
          <a:bodyPr/>
          <a:lstStyle/>
          <a:p>
            <a:pPr defTabSz="964370"/>
            <a:fld id="{5735B060-1C62-4335-9436-0103BAFC42ED}" type="slidenum">
              <a:rPr lang="en-US" altLang="en-US" smtClean="0"/>
              <a:pPr defTabSz="964370"/>
              <a:t>36</a:t>
            </a:fld>
            <a:endParaRPr lang="en-US" altLang="en-US" dirty="0" smtClean="0"/>
          </a:p>
        </p:txBody>
      </p:sp>
      <p:sp>
        <p:nvSpPr>
          <p:cNvPr id="117764" name="Rectangle 2"/>
          <p:cNvSpPr>
            <a:spLocks noGrp="1" noRot="1" noChangeAspect="1" noChangeArrowheads="1" noTextEdit="1"/>
          </p:cNvSpPr>
          <p:nvPr>
            <p:ph type="sldImg"/>
          </p:nvPr>
        </p:nvSpPr>
        <p:spPr>
          <a:xfrm>
            <a:off x="455613" y="720725"/>
            <a:ext cx="6402387" cy="3602038"/>
          </a:xfrm>
          <a:ln/>
        </p:spPr>
      </p:sp>
      <p:sp>
        <p:nvSpPr>
          <p:cNvPr id="117765" name="Rectangle 3"/>
          <p:cNvSpPr>
            <a:spLocks noGrp="1" noChangeArrowheads="1"/>
          </p:cNvSpPr>
          <p:nvPr>
            <p:ph type="body" idx="1"/>
          </p:nvPr>
        </p:nvSpPr>
        <p:spPr>
          <a:noFill/>
          <a:ln/>
        </p:spPr>
        <p:txBody>
          <a:bodyPr/>
          <a:lstStyle/>
          <a:p>
            <a:endParaRPr lang="en-US" dirty="0" smtClean="0"/>
          </a:p>
        </p:txBody>
      </p:sp>
      <p:sp>
        <p:nvSpPr>
          <p:cNvPr id="2" name="Header Placeholder 1"/>
          <p:cNvSpPr>
            <a:spLocks noGrp="1"/>
          </p:cNvSpPr>
          <p:nvPr>
            <p:ph type="hdr" sz="quarter" idx="10"/>
          </p:nvPr>
        </p:nvSpPr>
        <p:spPr/>
        <p:txBody>
          <a:bodyPr/>
          <a:lstStyle/>
          <a:p>
            <a:pPr>
              <a:defRPr/>
            </a:pPr>
            <a:r>
              <a:rPr lang="en-US" altLang="en-US" smtClean="0"/>
              <a:t>Picker, Internet Giants: The Law and Economics of Media Platforms</a:t>
            </a:r>
            <a:endParaRPr lang="en-US" altLang="en-US" dirty="0"/>
          </a:p>
        </p:txBody>
      </p:sp>
    </p:spTree>
    <p:extLst>
      <p:ext uri="{BB962C8B-B14F-4D97-AF65-F5344CB8AC3E}">
        <p14:creationId xmlns:p14="http://schemas.microsoft.com/office/powerpoint/2010/main" val="3181709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endParaRPr lang="en-US" altLang="en-US"/>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4D0AC881-CE2B-4931-B665-1992A3F4D9EB}" type="slidenum">
              <a:rPr lang="en-US" altLang="en-US"/>
              <a:pPr/>
              <a:t>‹#›</a:t>
            </a:fld>
            <a:endParaRPr lang="en-US" altLang="en-US"/>
          </a:p>
        </p:txBody>
      </p:sp>
    </p:spTree>
    <p:extLst>
      <p:ext uri="{BB962C8B-B14F-4D97-AF65-F5344CB8AC3E}">
        <p14:creationId xmlns:p14="http://schemas.microsoft.com/office/powerpoint/2010/main" val="2960645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D69FBF7C-CF92-4B56-B133-167531562766}" type="slidenum">
              <a:rPr lang="en-US" altLang="en-US"/>
              <a:pPr/>
              <a:t>‹#›</a:t>
            </a:fld>
            <a:endParaRPr lang="en-US" altLang="en-US"/>
          </a:p>
        </p:txBody>
      </p:sp>
    </p:spTree>
    <p:extLst>
      <p:ext uri="{BB962C8B-B14F-4D97-AF65-F5344CB8AC3E}">
        <p14:creationId xmlns:p14="http://schemas.microsoft.com/office/powerpoint/2010/main" val="1531109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0E267FA4-9B8B-4900-8527-5B0E7E7AEEC0}" type="slidenum">
              <a:rPr lang="en-US" altLang="en-US"/>
              <a:pPr/>
              <a:t>‹#›</a:t>
            </a:fld>
            <a:endParaRPr lang="en-US" altLang="en-US"/>
          </a:p>
        </p:txBody>
      </p:sp>
    </p:spTree>
    <p:extLst>
      <p:ext uri="{BB962C8B-B14F-4D97-AF65-F5344CB8AC3E}">
        <p14:creationId xmlns:p14="http://schemas.microsoft.com/office/powerpoint/2010/main" val="11273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12800" y="1600200"/>
            <a:ext cx="5486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02400" y="1600200"/>
            <a:ext cx="5486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502400" y="3733800"/>
            <a:ext cx="5486400" cy="1981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a:spLocks noGrp="1" noChangeArrowheads="1"/>
          </p:cNvSpPr>
          <p:nvPr>
            <p:ph type="sldNum" sz="quarter" idx="12"/>
          </p:nvPr>
        </p:nvSpPr>
        <p:spPr>
          <a:xfrm>
            <a:off x="121920" y="6248400"/>
            <a:ext cx="690880" cy="457200"/>
          </a:xfrm>
          <a:ln/>
        </p:spPr>
        <p:txBody>
          <a:bodyPr/>
          <a:lstStyle>
            <a:lvl1pPr>
              <a:defRPr/>
            </a:lvl1pPr>
          </a:lstStyle>
          <a:p>
            <a:fld id="{C9CBE4FA-6BD7-4514-957D-C7E80A6686AE}" type="slidenum">
              <a:rPr lang="en-US" altLang="en-US"/>
              <a:pPr/>
              <a:t>‹#›</a:t>
            </a:fld>
            <a:endParaRPr lang="en-US" altLang="en-US" dirty="0"/>
          </a:p>
        </p:txBody>
      </p:sp>
    </p:spTree>
    <p:extLst>
      <p:ext uri="{BB962C8B-B14F-4D97-AF65-F5344CB8AC3E}">
        <p14:creationId xmlns:p14="http://schemas.microsoft.com/office/powerpoint/2010/main" val="1124935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4000">
                <a:solidFill>
                  <a:schemeClr val="accent4">
                    <a:lumMod val="50000"/>
                    <a:lumOff val="50000"/>
                  </a:schemeClr>
                </a:solidFill>
              </a:defRPr>
            </a:lvl1pPr>
            <a:lvl2pPr>
              <a:defRPr sz="3600"/>
            </a:lvl2pPr>
            <a:lvl3pPr>
              <a:defRPr sz="3600"/>
            </a:lvl3pPr>
            <a:lvl4pPr>
              <a:defRPr sz="36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7"/>
          <p:cNvSpPr>
            <a:spLocks noGrp="1" noChangeArrowheads="1"/>
          </p:cNvSpPr>
          <p:nvPr>
            <p:ph type="sldNum" sz="quarter" idx="12"/>
          </p:nvPr>
        </p:nvSpPr>
        <p:spPr>
          <a:xfrm>
            <a:off x="141057" y="6248400"/>
            <a:ext cx="498135" cy="457200"/>
          </a:xfrm>
          <a:ln/>
        </p:spPr>
        <p:txBody>
          <a:bodyPr/>
          <a:lstStyle>
            <a:lvl1pPr>
              <a:defRPr/>
            </a:lvl1pPr>
          </a:lstStyle>
          <a:p>
            <a:fld id="{A9BB65D3-8851-479C-9AFD-E9130CA963EA}" type="slidenum">
              <a:rPr lang="en-US" altLang="en-US"/>
              <a:pPr/>
              <a:t>‹#›</a:t>
            </a:fld>
            <a:endParaRPr lang="en-US" altLang="en-US" dirty="0"/>
          </a:p>
        </p:txBody>
      </p:sp>
    </p:spTree>
    <p:extLst>
      <p:ext uri="{BB962C8B-B14F-4D97-AF65-F5344CB8AC3E}">
        <p14:creationId xmlns:p14="http://schemas.microsoft.com/office/powerpoint/2010/main" val="16108707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333DDBBA-A248-4FF6-9153-72BB68602365}" type="slidenum">
              <a:rPr lang="en-US" altLang="en-US"/>
              <a:pPr/>
              <a:t>‹#›</a:t>
            </a:fld>
            <a:endParaRPr lang="en-US" altLang="en-US"/>
          </a:p>
        </p:txBody>
      </p:sp>
    </p:spTree>
    <p:extLst>
      <p:ext uri="{BB962C8B-B14F-4D97-AF65-F5344CB8AC3E}">
        <p14:creationId xmlns:p14="http://schemas.microsoft.com/office/powerpoint/2010/main" val="4115237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7738CC13-4CB2-46A0-B63C-E029290DBA35}" type="slidenum">
              <a:rPr lang="en-US" altLang="en-US"/>
              <a:pPr/>
              <a:t>‹#›</a:t>
            </a:fld>
            <a:endParaRPr lang="en-US" altLang="en-US"/>
          </a:p>
        </p:txBody>
      </p:sp>
    </p:spTree>
    <p:extLst>
      <p:ext uri="{BB962C8B-B14F-4D97-AF65-F5344CB8AC3E}">
        <p14:creationId xmlns:p14="http://schemas.microsoft.com/office/powerpoint/2010/main" val="2507654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FFDD4497-3A41-4B35-B6DA-BF17300563F9}" type="slidenum">
              <a:rPr lang="en-US" altLang="en-US"/>
              <a:pPr/>
              <a:t>‹#›</a:t>
            </a:fld>
            <a:endParaRPr lang="en-US" altLang="en-US"/>
          </a:p>
        </p:txBody>
      </p:sp>
    </p:spTree>
    <p:extLst>
      <p:ext uri="{BB962C8B-B14F-4D97-AF65-F5344CB8AC3E}">
        <p14:creationId xmlns:p14="http://schemas.microsoft.com/office/powerpoint/2010/main" val="845229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Rectangle 7"/>
          <p:cNvSpPr>
            <a:spLocks noGrp="1" noChangeArrowheads="1"/>
          </p:cNvSpPr>
          <p:nvPr>
            <p:ph type="sldNum" sz="quarter" idx="12"/>
          </p:nvPr>
        </p:nvSpPr>
        <p:spPr>
          <a:xfrm>
            <a:off x="497150" y="6150745"/>
            <a:ext cx="417250" cy="457200"/>
          </a:xfrm>
          <a:ln/>
        </p:spPr>
        <p:txBody>
          <a:bodyPr/>
          <a:lstStyle>
            <a:lvl1pPr>
              <a:defRPr/>
            </a:lvl1pPr>
          </a:lstStyle>
          <a:p>
            <a:fld id="{61FBED3C-FAB8-49B5-BEEA-CD66F45BBE3F}" type="slidenum">
              <a:rPr lang="en-US" altLang="en-US"/>
              <a:pPr/>
              <a:t>‹#›</a:t>
            </a:fld>
            <a:endParaRPr lang="en-US" altLang="en-US"/>
          </a:p>
        </p:txBody>
      </p:sp>
    </p:spTree>
    <p:extLst>
      <p:ext uri="{BB962C8B-B14F-4D97-AF65-F5344CB8AC3E}">
        <p14:creationId xmlns:p14="http://schemas.microsoft.com/office/powerpoint/2010/main" val="1377480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Rectangle 7"/>
          <p:cNvSpPr>
            <a:spLocks noGrp="1" noChangeArrowheads="1"/>
          </p:cNvSpPr>
          <p:nvPr>
            <p:ph type="sldNum" sz="quarter" idx="12"/>
          </p:nvPr>
        </p:nvSpPr>
        <p:spPr>
          <a:xfrm>
            <a:off x="110602" y="6283124"/>
            <a:ext cx="1567727" cy="457200"/>
          </a:xfrm>
          <a:ln/>
        </p:spPr>
        <p:txBody>
          <a:bodyPr/>
          <a:lstStyle>
            <a:lvl1pPr algn="l">
              <a:defRPr/>
            </a:lvl1pPr>
          </a:lstStyle>
          <a:p>
            <a:fld id="{C491F945-C11D-423F-9A26-A89AB4A0FF39}" type="slidenum">
              <a:rPr lang="en-US" altLang="en-US" smtClean="0"/>
              <a:pPr/>
              <a:t>‹#›</a:t>
            </a:fld>
            <a:endParaRPr lang="en-US" altLang="en-US" dirty="0"/>
          </a:p>
        </p:txBody>
      </p:sp>
    </p:spTree>
    <p:extLst>
      <p:ext uri="{BB962C8B-B14F-4D97-AF65-F5344CB8AC3E}">
        <p14:creationId xmlns:p14="http://schemas.microsoft.com/office/powerpoint/2010/main" val="442260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7797893C-893B-4C27-AA2E-3CBA50B6934B}" type="slidenum">
              <a:rPr lang="en-US" altLang="en-US"/>
              <a:pPr/>
              <a:t>‹#›</a:t>
            </a:fld>
            <a:endParaRPr lang="en-US" altLang="en-US"/>
          </a:p>
        </p:txBody>
      </p:sp>
    </p:spTree>
    <p:extLst>
      <p:ext uri="{BB962C8B-B14F-4D97-AF65-F5344CB8AC3E}">
        <p14:creationId xmlns:p14="http://schemas.microsoft.com/office/powerpoint/2010/main" val="2500367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551AC9D2-18D7-4366-B7A9-E9A77E20372C}" type="slidenum">
              <a:rPr lang="en-US" altLang="en-US"/>
              <a:pPr/>
              <a:t>‹#›</a:t>
            </a:fld>
            <a:endParaRPr lang="en-US" altLang="en-US"/>
          </a:p>
        </p:txBody>
      </p:sp>
    </p:spTree>
    <p:extLst>
      <p:ext uri="{BB962C8B-B14F-4D97-AF65-F5344CB8AC3E}">
        <p14:creationId xmlns:p14="http://schemas.microsoft.com/office/powerpoint/2010/main" val="29086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000066"/>
                </a:solidFill>
                <a:latin typeface="+mn-lt"/>
              </a:defRPr>
            </a:lvl1pPr>
          </a:lstStyle>
          <a:p>
            <a:pPr>
              <a:defRPr/>
            </a:pPr>
            <a:endParaRPr lang="en-US" altLang="en-US">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fld id="{F8AB75ED-CDF2-4552-82EF-A5790327E7B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81"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iming>
    <p:tnLst>
      <p:par>
        <p:cTn id="1" dur="indefinite" restart="never" nodeType="tmRoot"/>
      </p:par>
    </p:tnLst>
  </p:timing>
  <p:hf hdr="0" ftr="0" dt="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56.tmp"/><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64.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70.tmp"/><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5.tmp"/></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70.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83.tmp"/><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83.tmp"/><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83.tmp"/><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83.tmp"/><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85.tmp"/><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86.tmp"/><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87.tmp"/><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85.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85.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2.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AC6DAA2-37D6-468A-8938-064814B71F4D}" type="slidenum">
              <a:rPr lang="en-US" altLang="en-US"/>
              <a:pPr>
                <a:defRPr/>
              </a:pPr>
              <a:t>1</a:t>
            </a:fld>
            <a:endParaRPr lang="en-US" altLang="en-US"/>
          </a:p>
        </p:txBody>
      </p:sp>
      <p:sp>
        <p:nvSpPr>
          <p:cNvPr id="14343" name="Rectangle 4"/>
          <p:cNvSpPr>
            <a:spLocks noChangeArrowheads="1"/>
          </p:cNvSpPr>
          <p:nvPr/>
        </p:nvSpPr>
        <p:spPr bwMode="auto">
          <a:xfrm>
            <a:off x="1306286" y="2370348"/>
            <a:ext cx="9555678" cy="2123658"/>
          </a:xfrm>
          <a:prstGeom prst="rect">
            <a:avLst/>
          </a:prstGeom>
          <a:solidFill>
            <a:srgbClr val="FFFFFF"/>
          </a:solidFill>
          <a:ln w="9525">
            <a:noFill/>
            <a:miter lim="800000"/>
            <a:headEnd/>
            <a:tailEnd/>
          </a:ln>
        </p:spPr>
        <p:txBody>
          <a:bodyPr wrap="square" anchor="ctr">
            <a:spAutoFit/>
          </a:bodyPr>
          <a:lstStyle/>
          <a:p>
            <a:pPr algn="ctr"/>
            <a:r>
              <a:rPr lang="en-US" sz="6600" b="1" dirty="0" smtClean="0">
                <a:solidFill>
                  <a:schemeClr val="accent4">
                    <a:lumMod val="50000"/>
                    <a:lumOff val="50000"/>
                  </a:schemeClr>
                </a:solidFill>
                <a:latin typeface="Arial" charset="0"/>
              </a:rPr>
              <a:t>Google Search and the Desktop Internet</a:t>
            </a:r>
            <a:endParaRPr lang="en-US" sz="6600" b="1" dirty="0">
              <a:solidFill>
                <a:schemeClr val="accent4">
                  <a:lumMod val="50000"/>
                  <a:lumOff val="50000"/>
                </a:schemeClr>
              </a:solidFill>
              <a:latin typeface="Arial" charset="0"/>
            </a:endParaRPr>
          </a:p>
        </p:txBody>
      </p:sp>
      <p:sp>
        <p:nvSpPr>
          <p:cNvPr id="4" name="Text Box 5"/>
          <p:cNvSpPr txBox="1">
            <a:spLocks noChangeArrowheads="1"/>
          </p:cNvSpPr>
          <p:nvPr/>
        </p:nvSpPr>
        <p:spPr bwMode="auto">
          <a:xfrm>
            <a:off x="7546312" y="0"/>
            <a:ext cx="4645687" cy="193899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err="1" smtClean="0">
                <a:solidFill>
                  <a:schemeClr val="accent4">
                    <a:lumMod val="75000"/>
                    <a:lumOff val="25000"/>
                  </a:schemeClr>
                </a:solidFill>
                <a:latin typeface="+mn-lt"/>
                <a:cs typeface="Times New Roman" panose="02020603050405020304" pitchFamily="18" charset="0"/>
              </a:rPr>
              <a:t>UChicago</a:t>
            </a:r>
            <a:r>
              <a:rPr lang="en-US" b="1" i="0" dirty="0" smtClean="0">
                <a:solidFill>
                  <a:schemeClr val="accent4">
                    <a:lumMod val="75000"/>
                    <a:lumOff val="25000"/>
                  </a:schemeClr>
                </a:solidFill>
                <a:latin typeface="+mn-lt"/>
                <a:cs typeface="Times New Roman" panose="02020603050405020304" pitchFamily="18" charset="0"/>
              </a:rPr>
              <a:t> Law: New Frontiers in Law &amp; Economics</a:t>
            </a:r>
          </a:p>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Randal C. </a:t>
            </a:r>
            <a:r>
              <a:rPr lang="en-US" b="1" i="0" smtClean="0">
                <a:solidFill>
                  <a:schemeClr val="accent4">
                    <a:lumMod val="75000"/>
                    <a:lumOff val="25000"/>
                  </a:schemeClr>
                </a:solidFill>
                <a:latin typeface="+mn-lt"/>
                <a:cs typeface="Times New Roman" panose="02020603050405020304" pitchFamily="18" charset="0"/>
              </a:rPr>
              <a:t>Picker</a:t>
            </a:r>
            <a:endParaRPr lang="en-US" b="1" i="0" dirty="0" smtClean="0">
              <a:solidFill>
                <a:schemeClr val="accent4">
                  <a:lumMod val="75000"/>
                  <a:lumOff val="25000"/>
                </a:schemeClr>
              </a:solidFill>
              <a:latin typeface="+mn-lt"/>
              <a:cs typeface="Times New Roman" panose="02020603050405020304" pitchFamily="18" charset="0"/>
            </a:endParaRPr>
          </a:p>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Summer 2017</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77662387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10</a:t>
            </a:fld>
            <a:endParaRPr lang="en-US" altLang="en-US" dirty="0"/>
          </a:p>
        </p:txBody>
      </p:sp>
      <p:sp>
        <p:nvSpPr>
          <p:cNvPr id="5"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9775371" y="0"/>
            <a:ext cx="241662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DARPA History</a:t>
            </a:r>
            <a:endParaRPr lang="en-US" b="1" i="0" dirty="0">
              <a:solidFill>
                <a:schemeClr val="accent4">
                  <a:lumMod val="75000"/>
                  <a:lumOff val="25000"/>
                </a:schemeClr>
              </a:solidFill>
              <a:latin typeface="+mn-lt"/>
              <a:cs typeface="Times New Roman" panose="02020603050405020304" pitchFamily="18" charset="0"/>
            </a:endParaRPr>
          </a:p>
        </p:txBody>
      </p:sp>
      <p:pic>
        <p:nvPicPr>
          <p:cNvPr id="8" name="Picture 7" descr="https://www.darpa.mil/about-us/timeline/where-the-future-becomes-now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465" y="461665"/>
            <a:ext cx="10338188" cy="5857240"/>
          </a:xfrm>
          <a:prstGeom prst="rect">
            <a:avLst/>
          </a:prstGeom>
        </p:spPr>
      </p:pic>
      <p:sp>
        <p:nvSpPr>
          <p:cNvPr id="9" name="Rectangle 8"/>
          <p:cNvSpPr/>
          <p:nvPr/>
        </p:nvSpPr>
        <p:spPr bwMode="auto">
          <a:xfrm>
            <a:off x="482319" y="1497459"/>
            <a:ext cx="11344589" cy="378565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dirty="0" smtClean="0">
                <a:solidFill>
                  <a:srgbClr val="000000"/>
                </a:solidFill>
              </a:rPr>
              <a:t>In </a:t>
            </a:r>
            <a:r>
              <a:rPr lang="en-US" sz="4000" dirty="0">
                <a:solidFill>
                  <a:srgbClr val="000000"/>
                </a:solidFill>
              </a:rPr>
              <a:t>the nearly 60 years since it was established, DARPA has owned the critical mission of keeping the United States out front when it comes to </a:t>
            </a:r>
            <a:r>
              <a:rPr lang="en-US" sz="4000" b="1" dirty="0">
                <a:solidFill>
                  <a:schemeClr val="accent4">
                    <a:lumMod val="50000"/>
                    <a:lumOff val="50000"/>
                  </a:schemeClr>
                </a:solidFill>
              </a:rPr>
              <a:t>cultivating breakthrough technologies for national security </a:t>
            </a:r>
            <a:r>
              <a:rPr lang="en-US" sz="4000" dirty="0">
                <a:solidFill>
                  <a:srgbClr val="000000"/>
                </a:solidFill>
              </a:rPr>
              <a:t>rather than in a position of catching up to strategically important innovations and achievements of </a:t>
            </a:r>
            <a:r>
              <a:rPr lang="en-US" sz="4000" dirty="0" smtClean="0">
                <a:solidFill>
                  <a:srgbClr val="000000"/>
                </a:solidFill>
              </a:rPr>
              <a:t>others.”</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232041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100</a:t>
            </a:fld>
            <a:endParaRPr lang="en-US" altLang="en-US" dirty="0"/>
          </a:p>
        </p:txBody>
      </p:sp>
      <p:pic>
        <p:nvPicPr>
          <p:cNvPr id="3" name="Picture 2" descr="Official Google Blog: Search gets personal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465" y="544285"/>
            <a:ext cx="10338188" cy="5857240"/>
          </a:xfrm>
          <a:prstGeom prst="rect">
            <a:avLst/>
          </a:prstGeom>
        </p:spPr>
      </p:pic>
      <p:sp>
        <p:nvSpPr>
          <p:cNvPr id="4" name="Text Box 5"/>
          <p:cNvSpPr txBox="1">
            <a:spLocks noChangeArrowheads="1"/>
          </p:cNvSpPr>
          <p:nvPr/>
        </p:nvSpPr>
        <p:spPr bwMode="auto">
          <a:xfrm>
            <a:off x="7979230" y="6493430"/>
            <a:ext cx="421277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Announcement, June 28, 2005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8780929" y="0"/>
            <a:ext cx="341106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Personalized Search</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6"/>
          <p:cNvSpPr/>
          <p:nvPr/>
        </p:nvSpPr>
        <p:spPr bwMode="auto">
          <a:xfrm>
            <a:off x="650652" y="2154575"/>
            <a:ext cx="10825813" cy="317009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With the launch of </a:t>
            </a:r>
            <a:r>
              <a:rPr lang="en-US" sz="4000" b="1" dirty="0">
                <a:solidFill>
                  <a:schemeClr val="accent4">
                    <a:lumMod val="50000"/>
                    <a:lumOff val="50000"/>
                  </a:schemeClr>
                </a:solidFill>
              </a:rPr>
              <a:t>Personalized Search, you can use that search history </a:t>
            </a:r>
            <a:r>
              <a:rPr lang="en-US" sz="4000" b="1" dirty="0" smtClean="0">
                <a:solidFill>
                  <a:schemeClr val="accent4">
                    <a:lumMod val="50000"/>
                    <a:lumOff val="50000"/>
                  </a:schemeClr>
                </a:solidFill>
              </a:rPr>
              <a:t>you’ve </a:t>
            </a:r>
            <a:r>
              <a:rPr lang="en-US" sz="4000" b="1" dirty="0">
                <a:solidFill>
                  <a:schemeClr val="accent4">
                    <a:lumMod val="50000"/>
                    <a:lumOff val="50000"/>
                  </a:schemeClr>
                </a:solidFill>
              </a:rPr>
              <a:t>been building to get better results</a:t>
            </a:r>
            <a:r>
              <a:rPr lang="en-US" sz="4000" dirty="0">
                <a:solidFill>
                  <a:schemeClr val="bg2"/>
                </a:solidFill>
              </a:rPr>
              <a:t>. You probably </a:t>
            </a:r>
            <a:r>
              <a:rPr lang="en-US" sz="4000" dirty="0" smtClean="0">
                <a:solidFill>
                  <a:schemeClr val="bg2"/>
                </a:solidFill>
              </a:rPr>
              <a:t>won’t </a:t>
            </a:r>
            <a:r>
              <a:rPr lang="en-US" sz="4000" dirty="0">
                <a:solidFill>
                  <a:schemeClr val="bg2"/>
                </a:solidFill>
              </a:rPr>
              <a:t>notice much difference at first, but as your search history grows, your personalized results will gradually </a:t>
            </a:r>
            <a:r>
              <a:rPr lang="en-US" sz="4000" dirty="0" smtClean="0">
                <a:solidFill>
                  <a:schemeClr val="bg2"/>
                </a:solidFill>
              </a:rPr>
              <a:t>improve.”</a:t>
            </a:r>
            <a:endParaRPr kumimoji="1" lang="en-US" sz="40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280262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B5D20E1-480E-448B-80F1-C33C0996560C}" type="slidenum">
              <a:rPr lang="en-US" altLang="en-US" smtClean="0"/>
              <a:pPr>
                <a:defRPr/>
              </a:pPr>
              <a:t>101</a:t>
            </a:fld>
            <a:endParaRPr lang="en-US" altLang="en-US"/>
          </a:p>
        </p:txBody>
      </p:sp>
      <p:sp>
        <p:nvSpPr>
          <p:cNvPr id="3084" name="Rectangle 12"/>
          <p:cNvSpPr>
            <a:spLocks noChangeArrowheads="1"/>
          </p:cNvSpPr>
          <p:nvPr/>
        </p:nvSpPr>
        <p:spPr bwMode="auto">
          <a:xfrm>
            <a:off x="1524001" y="-230832"/>
            <a:ext cx="184731"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082" name="Text Box 10"/>
          <p:cNvSpPr txBox="1">
            <a:spLocks noChangeArrowheads="1"/>
          </p:cNvSpPr>
          <p:nvPr/>
        </p:nvSpPr>
        <p:spPr bwMode="auto">
          <a:xfrm>
            <a:off x="2960685" y="5785692"/>
            <a:ext cx="7751750" cy="559242"/>
          </a:xfrm>
          <a:prstGeom prst="rect">
            <a:avLst/>
          </a:prstGeom>
          <a:solidFill>
            <a:srgbClr val="FF9900">
              <a:alpha val="20000"/>
            </a:srgbClr>
          </a:solidFill>
          <a:ln w="9525">
            <a:noFill/>
            <a:miter lim="800000"/>
            <a:headEnd/>
            <a:tailEnd/>
          </a:ln>
        </p:spPr>
        <p:txBody>
          <a:bodyPr vert="horz" wrap="square" lIns="91440" tIns="45720" rIns="91440" bIns="45720" numCol="1" anchor="t" anchorCtr="0" compatLnSpc="1">
            <a:prstTxWarp prst="textNoShape">
              <a:avLst/>
            </a:prstTxWarp>
          </a:bodyPr>
          <a:lstStyle/>
          <a:p>
            <a:pPr indent="228600" algn="just" eaLnBrk="1" hangingPunct="1"/>
            <a:r>
              <a:rPr kumimoji="0" lang="en-US" sz="3600" dirty="0">
                <a:latin typeface="ACaslon Regular" pitchFamily="18" charset="0"/>
                <a:ea typeface="Times New Roman" pitchFamily="18" charset="0"/>
                <a:cs typeface="Times New Roman" pitchFamily="18" charset="0"/>
              </a:rPr>
              <a:t>Organic Search Results Use of Identity</a:t>
            </a:r>
            <a:endParaRPr kumimoji="0" lang="en-US" sz="3600" dirty="0">
              <a:latin typeface="Arial" pitchFamily="34" charset="0"/>
            </a:endParaRPr>
          </a:p>
        </p:txBody>
      </p:sp>
      <p:sp>
        <p:nvSpPr>
          <p:cNvPr id="3081" name="Text Box 9"/>
          <p:cNvSpPr txBox="1">
            <a:spLocks noChangeArrowheads="1"/>
          </p:cNvSpPr>
          <p:nvPr/>
        </p:nvSpPr>
        <p:spPr bwMode="auto">
          <a:xfrm>
            <a:off x="151619" y="3245618"/>
            <a:ext cx="2360470" cy="1972438"/>
          </a:xfrm>
          <a:prstGeom prst="rect">
            <a:avLst/>
          </a:prstGeom>
          <a:solidFill>
            <a:srgbClr val="FF9900">
              <a:alpha val="20000"/>
            </a:srgbClr>
          </a:solidFill>
          <a:ln w="9525">
            <a:noFill/>
            <a:miter lim="800000"/>
            <a:headEnd/>
            <a:tailEnd/>
          </a:ln>
        </p:spPr>
        <p:txBody>
          <a:bodyPr vert="horz" wrap="square" lIns="91440" tIns="45720" rIns="91440" bIns="45720" numCol="1" anchor="t" anchorCtr="0" compatLnSpc="1">
            <a:prstTxWarp prst="textNoShape">
              <a:avLst/>
            </a:prstTxWarp>
          </a:bodyPr>
          <a:lstStyle/>
          <a:p>
            <a:pPr algn="ctr" eaLnBrk="1" hangingPunct="1"/>
            <a:r>
              <a:rPr kumimoji="0" lang="en-US" sz="3600" dirty="0">
                <a:latin typeface="ACaslon Regular" pitchFamily="18" charset="0"/>
                <a:ea typeface="Times New Roman" pitchFamily="18" charset="0"/>
                <a:cs typeface="Times New Roman" pitchFamily="18" charset="0"/>
              </a:rPr>
              <a:t>Advertising Use of Identity</a:t>
            </a:r>
            <a:endParaRPr kumimoji="0" lang="en-US" sz="3600" dirty="0">
              <a:latin typeface="Arial" pitchFamily="34" charset="0"/>
            </a:endParaRPr>
          </a:p>
        </p:txBody>
      </p:sp>
      <p:sp>
        <p:nvSpPr>
          <p:cNvPr id="3080" name="Rectangle 8"/>
          <p:cNvSpPr>
            <a:spLocks noChangeArrowheads="1"/>
          </p:cNvSpPr>
          <p:nvPr/>
        </p:nvSpPr>
        <p:spPr bwMode="auto">
          <a:xfrm>
            <a:off x="2792515" y="3366198"/>
            <a:ext cx="3703126" cy="2079543"/>
          </a:xfrm>
          <a:prstGeom prst="rect">
            <a:avLst/>
          </a:prstGeom>
          <a:solidFill>
            <a:srgbClr val="FF0000"/>
          </a:solidFill>
          <a:ln w="63500">
            <a:solidFill>
              <a:srgbClr val="FF0000"/>
            </a:solidFill>
            <a:miter lim="800000"/>
            <a:headEnd/>
            <a:tailEnd/>
          </a:ln>
        </p:spPr>
        <p:txBody>
          <a:bodyPr vert="horz" wrap="square" lIns="0" tIns="0" rIns="0" bIns="0" numCol="1" anchor="t" anchorCtr="0" compatLnSpc="1">
            <a:prstTxWarp prst="textNoShape">
              <a:avLst/>
            </a:prstTxWarp>
          </a:bodyPr>
          <a:lstStyle/>
          <a:p>
            <a:pPr algn="just" eaLnBrk="1" hangingPunct="1"/>
            <a:r>
              <a:rPr kumimoji="0" lang="en-US" sz="3600" dirty="0">
                <a:solidFill>
                  <a:srgbClr val="FFFFFF"/>
                </a:solidFill>
                <a:latin typeface="Arial" pitchFamily="34" charset="0"/>
                <a:ea typeface="Times New Roman" pitchFamily="18" charset="0"/>
                <a:cs typeface="Arial" pitchFamily="34" charset="0"/>
              </a:rPr>
              <a:t>Anon Search</a:t>
            </a:r>
            <a:endParaRPr kumimoji="0" lang="en-US" sz="3600" dirty="0">
              <a:latin typeface="Arial" pitchFamily="34" charset="0"/>
            </a:endParaRPr>
          </a:p>
          <a:p>
            <a:pPr algn="just"/>
            <a:r>
              <a:rPr kumimoji="0" lang="en-US" sz="3600" dirty="0">
                <a:solidFill>
                  <a:srgbClr val="FFFFFF"/>
                </a:solidFill>
                <a:latin typeface="Arial" pitchFamily="34" charset="0"/>
                <a:ea typeface="Times New Roman" pitchFamily="18" charset="0"/>
                <a:cs typeface="Arial" pitchFamily="34" charset="0"/>
              </a:rPr>
              <a:t>Anon Ads (Contextual Only)</a:t>
            </a:r>
            <a:endParaRPr kumimoji="0" lang="en-US" sz="3600" dirty="0">
              <a:latin typeface="Arial" pitchFamily="34" charset="0"/>
            </a:endParaRPr>
          </a:p>
        </p:txBody>
      </p:sp>
      <p:sp>
        <p:nvSpPr>
          <p:cNvPr id="3076" name="AutoShape 4"/>
          <p:cNvSpPr>
            <a:spLocks noChangeShapeType="1"/>
          </p:cNvSpPr>
          <p:nvPr/>
        </p:nvSpPr>
        <p:spPr bwMode="auto">
          <a:xfrm>
            <a:off x="2698956" y="1957037"/>
            <a:ext cx="1184" cy="3597825"/>
          </a:xfrm>
          <a:prstGeom prst="straightConnector1">
            <a:avLst/>
          </a:prstGeom>
          <a:noFill/>
          <a:ln w="63500">
            <a:solidFill>
              <a:srgbClr val="000000"/>
            </a:solidFill>
            <a:round/>
            <a:headEnd type="triangle" w="med" len="med"/>
            <a:tailEnd/>
          </a:ln>
        </p:spPr>
        <p:txBody>
          <a:bodyPr vert="horz" wrap="square" lIns="91440" tIns="45720" rIns="91440" bIns="45720" numCol="1" anchor="t" anchorCtr="0" compatLnSpc="1">
            <a:prstTxWarp prst="textNoShape">
              <a:avLst/>
            </a:prstTxWarp>
          </a:bodyPr>
          <a:lstStyle/>
          <a:p>
            <a:endParaRPr lang="en-US"/>
          </a:p>
        </p:txBody>
      </p:sp>
      <p:sp>
        <p:nvSpPr>
          <p:cNvPr id="3075" name="AutoShape 3"/>
          <p:cNvSpPr>
            <a:spLocks noChangeShapeType="1"/>
          </p:cNvSpPr>
          <p:nvPr/>
        </p:nvSpPr>
        <p:spPr bwMode="auto">
          <a:xfrm flipH="1">
            <a:off x="2695403" y="5500301"/>
            <a:ext cx="7334296" cy="54560"/>
          </a:xfrm>
          <a:prstGeom prst="straightConnector1">
            <a:avLst/>
          </a:prstGeom>
          <a:noFill/>
          <a:ln w="63500">
            <a:solidFill>
              <a:srgbClr val="000000"/>
            </a:solidFill>
            <a:round/>
            <a:headEnd type="triangle" w="med" len="med"/>
            <a:tailEnd/>
          </a:ln>
        </p:spPr>
        <p:txBody>
          <a:bodyPr vert="horz" wrap="square" lIns="91440" tIns="45720" rIns="91440" bIns="45720" numCol="1" anchor="t" anchorCtr="0" compatLnSpc="1">
            <a:prstTxWarp prst="textNoShape">
              <a:avLst/>
            </a:prstTxWarp>
          </a:bodyPr>
          <a:lstStyle/>
          <a:p>
            <a:endParaRPr lang="en-US"/>
          </a:p>
        </p:txBody>
      </p:sp>
      <p:sp>
        <p:nvSpPr>
          <p:cNvPr id="3074" name="Text Box 2"/>
          <p:cNvSpPr txBox="1">
            <a:spLocks noChangeArrowheads="1"/>
          </p:cNvSpPr>
          <p:nvPr/>
        </p:nvSpPr>
        <p:spPr bwMode="auto">
          <a:xfrm>
            <a:off x="1906668" y="564703"/>
            <a:ext cx="9087121" cy="1161503"/>
          </a:xfrm>
          <a:prstGeom prst="rect">
            <a:avLst/>
          </a:prstGeom>
          <a:solidFill>
            <a:srgbClr val="FF9900">
              <a:alpha val="50000"/>
            </a:srgbClr>
          </a:solidFill>
          <a:ln w="9525">
            <a:noFill/>
            <a:miter lim="800000"/>
            <a:headEnd/>
            <a:tailEnd/>
          </a:ln>
        </p:spPr>
        <p:txBody>
          <a:bodyPr vert="horz" wrap="square" lIns="91440" tIns="45720" rIns="91440" bIns="45720" numCol="1" anchor="t" anchorCtr="0" compatLnSpc="1">
            <a:prstTxWarp prst="textNoShape">
              <a:avLst/>
            </a:prstTxWarp>
          </a:bodyPr>
          <a:lstStyle/>
          <a:p>
            <a:pPr indent="228600" algn="ctr" eaLnBrk="1" hangingPunct="1"/>
            <a:r>
              <a:rPr kumimoji="0" lang="en-US" sz="4000" b="1" dirty="0">
                <a:latin typeface="ACaslon Regular" pitchFamily="18" charset="0"/>
                <a:ea typeface="Times New Roman" pitchFamily="18" charset="0"/>
                <a:cs typeface="Arial" pitchFamily="34" charset="0"/>
              </a:rPr>
              <a:t>Identity Revelation and Google Search</a:t>
            </a:r>
            <a:endParaRPr kumimoji="0" lang="en-US" sz="4000" dirty="0">
              <a:latin typeface="Arial" pitchFamily="34" charset="0"/>
            </a:endParaRPr>
          </a:p>
        </p:txBody>
      </p:sp>
      <p:sp>
        <p:nvSpPr>
          <p:cNvPr id="20" name="Rectangle 13"/>
          <p:cNvSpPr>
            <a:spLocks noChangeArrowheads="1"/>
          </p:cNvSpPr>
          <p:nvPr/>
        </p:nvSpPr>
        <p:spPr bwMode="auto">
          <a:xfrm>
            <a:off x="12018961" y="6700838"/>
            <a:ext cx="173037" cy="157162"/>
          </a:xfrm>
          <a:prstGeom prst="rect">
            <a:avLst/>
          </a:prstGeom>
          <a:solidFill>
            <a:srgbClr val="3366FF"/>
          </a:solidFill>
          <a:ln w="9525">
            <a:solidFill>
              <a:schemeClr val="tx1"/>
            </a:solidFill>
            <a:miter lim="800000"/>
            <a:headEnd/>
            <a:tailEnd/>
          </a:ln>
        </p:spPr>
        <p:txBody>
          <a:bodyPr wrap="none" anchor="ctr"/>
          <a:lstStyle/>
          <a:p>
            <a:endParaRPr lang="en-US"/>
          </a:p>
        </p:txBody>
      </p:sp>
      <p:sp>
        <p:nvSpPr>
          <p:cNvPr id="13" name="Text Box 5"/>
          <p:cNvSpPr txBox="1">
            <a:spLocks noChangeArrowheads="1"/>
          </p:cNvSpPr>
          <p:nvPr/>
        </p:nvSpPr>
        <p:spPr bwMode="auto">
          <a:xfrm>
            <a:off x="7063991" y="0"/>
            <a:ext cx="512800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Personalized Search and Privacy</a:t>
            </a:r>
            <a:endParaRPr lang="en-US" b="1" i="0" dirty="0">
              <a:solidFill>
                <a:schemeClr val="accent4">
                  <a:lumMod val="75000"/>
                  <a:lumOff val="25000"/>
                </a:schemeClr>
              </a:solidFill>
              <a:latin typeface="+mn-lt"/>
              <a:cs typeface="Times New Roman" panose="02020603050405020304" pitchFamily="18" charset="0"/>
            </a:endParaRPr>
          </a:p>
        </p:txBody>
      </p:sp>
      <p:sp>
        <p:nvSpPr>
          <p:cNvPr id="12" name="Rectangle 6"/>
          <p:cNvSpPr>
            <a:spLocks noChangeArrowheads="1"/>
          </p:cNvSpPr>
          <p:nvPr/>
        </p:nvSpPr>
        <p:spPr bwMode="auto">
          <a:xfrm>
            <a:off x="6588016" y="3337711"/>
            <a:ext cx="4525461" cy="2135310"/>
          </a:xfrm>
          <a:prstGeom prst="rect">
            <a:avLst/>
          </a:prstGeom>
          <a:solidFill>
            <a:srgbClr val="00B050"/>
          </a:solidFill>
          <a:ln w="63500">
            <a:solidFill>
              <a:srgbClr val="00B050"/>
            </a:solidFill>
            <a:miter lim="800000"/>
            <a:headEnd/>
            <a:tailEnd/>
          </a:ln>
        </p:spPr>
        <p:txBody>
          <a:bodyPr vert="horz" wrap="square" lIns="0" tIns="0" rIns="0" bIns="0" numCol="1" anchor="t" anchorCtr="0" compatLnSpc="1">
            <a:prstTxWarp prst="textNoShape">
              <a:avLst/>
            </a:prstTxWarp>
          </a:bodyPr>
          <a:lstStyle/>
          <a:p>
            <a:pPr algn="just" eaLnBrk="1" hangingPunct="1"/>
            <a:r>
              <a:rPr kumimoji="0" lang="en-US" sz="3600" dirty="0">
                <a:solidFill>
                  <a:srgbClr val="FFFFFF"/>
                </a:solidFill>
                <a:latin typeface="Arial" pitchFamily="34" charset="0"/>
                <a:ea typeface="Times New Roman" pitchFamily="18" charset="0"/>
                <a:cs typeface="Arial" pitchFamily="34" charset="0"/>
              </a:rPr>
              <a:t>Personalized Search (Bundled Opt In)</a:t>
            </a:r>
            <a:endParaRPr kumimoji="0" lang="en-US" sz="3600" dirty="0">
              <a:latin typeface="Arial" pitchFamily="34" charset="0"/>
            </a:endParaRPr>
          </a:p>
          <a:p>
            <a:pPr algn="just"/>
            <a:r>
              <a:rPr kumimoji="0" lang="en-US" sz="3600" dirty="0">
                <a:solidFill>
                  <a:srgbClr val="FFFFFF"/>
                </a:solidFill>
                <a:latin typeface="Arial" pitchFamily="34" charset="0"/>
                <a:ea typeface="Times New Roman" pitchFamily="18" charset="0"/>
                <a:cs typeface="Arial" pitchFamily="34" charset="0"/>
              </a:rPr>
              <a:t>Anon Ads (Contextual Only)</a:t>
            </a:r>
            <a:endParaRPr kumimoji="0" lang="en-US" sz="3600" dirty="0">
              <a:latin typeface="Arial" pitchFamily="34" charset="0"/>
            </a:endParaRPr>
          </a:p>
        </p:txBody>
      </p:sp>
    </p:spTree>
    <p:extLst>
      <p:ext uri="{BB962C8B-B14F-4D97-AF65-F5344CB8AC3E}">
        <p14:creationId xmlns:p14="http://schemas.microsoft.com/office/powerpoint/2010/main" val="189224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9"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dissolv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102</a:t>
            </a:fld>
            <a:endParaRPr lang="en-US" altLang="en-US" dirty="0"/>
          </a:p>
        </p:txBody>
      </p:sp>
      <p:pic>
        <p:nvPicPr>
          <p:cNvPr id="3" name="Picture 2" descr="Official Google Blog: Making ads more interesting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756" y="524436"/>
            <a:ext cx="10338188" cy="5857240"/>
          </a:xfrm>
          <a:prstGeom prst="rect">
            <a:avLst/>
          </a:prstGeom>
        </p:spPr>
      </p:pic>
      <p:sp>
        <p:nvSpPr>
          <p:cNvPr id="4" name="Text Box 5"/>
          <p:cNvSpPr txBox="1">
            <a:spLocks noChangeArrowheads="1"/>
          </p:cNvSpPr>
          <p:nvPr/>
        </p:nvSpPr>
        <p:spPr bwMode="auto">
          <a:xfrm>
            <a:off x="7979230" y="6493430"/>
            <a:ext cx="421277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Announcement, Mar 11, 2009</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9344967" y="0"/>
            <a:ext cx="284703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Personalized Ads</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6"/>
          <p:cNvSpPr/>
          <p:nvPr/>
        </p:nvSpPr>
        <p:spPr bwMode="auto">
          <a:xfrm>
            <a:off x="670748" y="1390900"/>
            <a:ext cx="10825813"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At Google, </a:t>
            </a:r>
            <a:r>
              <a:rPr lang="en-US" sz="4000" b="1" dirty="0">
                <a:solidFill>
                  <a:schemeClr val="accent4">
                    <a:lumMod val="50000"/>
                    <a:lumOff val="50000"/>
                  </a:schemeClr>
                </a:solidFill>
              </a:rPr>
              <a:t>we believe that ads are a valuable source of information</a:t>
            </a:r>
            <a:r>
              <a:rPr lang="en-US" sz="4000" dirty="0">
                <a:solidFill>
                  <a:schemeClr val="bg2"/>
                </a:solidFill>
              </a:rPr>
              <a:t> — one that can connect people to the advertisers offering products, services and ideas that interest them. </a:t>
            </a:r>
            <a:r>
              <a:rPr lang="en-US" sz="4000" b="1" dirty="0">
                <a:solidFill>
                  <a:schemeClr val="accent4">
                    <a:lumMod val="50000"/>
                    <a:lumOff val="50000"/>
                  </a:schemeClr>
                </a:solidFill>
              </a:rPr>
              <a:t>By making ads more relevant, and improving the connection between advertisers and our users, we can create more value for everyone</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96156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B5D20E1-480E-448B-80F1-C33C0996560C}" type="slidenum">
              <a:rPr lang="en-US" altLang="en-US" smtClean="0"/>
              <a:pPr>
                <a:defRPr/>
              </a:pPr>
              <a:t>103</a:t>
            </a:fld>
            <a:endParaRPr lang="en-US" altLang="en-US"/>
          </a:p>
        </p:txBody>
      </p:sp>
      <p:sp>
        <p:nvSpPr>
          <p:cNvPr id="3084" name="Rectangle 12"/>
          <p:cNvSpPr>
            <a:spLocks noChangeArrowheads="1"/>
          </p:cNvSpPr>
          <p:nvPr/>
        </p:nvSpPr>
        <p:spPr bwMode="auto">
          <a:xfrm>
            <a:off x="1524001" y="-230832"/>
            <a:ext cx="184731"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082" name="Text Box 10"/>
          <p:cNvSpPr txBox="1">
            <a:spLocks noChangeArrowheads="1"/>
          </p:cNvSpPr>
          <p:nvPr/>
        </p:nvSpPr>
        <p:spPr bwMode="auto">
          <a:xfrm>
            <a:off x="2960685" y="5785692"/>
            <a:ext cx="7751750" cy="559242"/>
          </a:xfrm>
          <a:prstGeom prst="rect">
            <a:avLst/>
          </a:prstGeom>
          <a:solidFill>
            <a:srgbClr val="FF9900">
              <a:alpha val="20000"/>
            </a:srgbClr>
          </a:solidFill>
          <a:ln w="9525">
            <a:noFill/>
            <a:miter lim="800000"/>
            <a:headEnd/>
            <a:tailEnd/>
          </a:ln>
        </p:spPr>
        <p:txBody>
          <a:bodyPr vert="horz" wrap="square" lIns="91440" tIns="45720" rIns="91440" bIns="45720" numCol="1" anchor="t" anchorCtr="0" compatLnSpc="1">
            <a:prstTxWarp prst="textNoShape">
              <a:avLst/>
            </a:prstTxWarp>
          </a:bodyPr>
          <a:lstStyle/>
          <a:p>
            <a:pPr indent="228600" algn="just" eaLnBrk="1" hangingPunct="1"/>
            <a:r>
              <a:rPr kumimoji="0" lang="en-US" sz="3600" dirty="0">
                <a:latin typeface="ACaslon Regular" pitchFamily="18" charset="0"/>
                <a:ea typeface="Times New Roman" pitchFamily="18" charset="0"/>
                <a:cs typeface="Times New Roman" pitchFamily="18" charset="0"/>
              </a:rPr>
              <a:t>Organic Search Results Use of Identity</a:t>
            </a:r>
            <a:endParaRPr kumimoji="0" lang="en-US" sz="3600" dirty="0">
              <a:latin typeface="Arial" pitchFamily="34" charset="0"/>
            </a:endParaRPr>
          </a:p>
        </p:txBody>
      </p:sp>
      <p:sp>
        <p:nvSpPr>
          <p:cNvPr id="3081" name="Text Box 9"/>
          <p:cNvSpPr txBox="1">
            <a:spLocks noChangeArrowheads="1"/>
          </p:cNvSpPr>
          <p:nvPr/>
        </p:nvSpPr>
        <p:spPr bwMode="auto">
          <a:xfrm>
            <a:off x="151619" y="3245618"/>
            <a:ext cx="2360470" cy="1972438"/>
          </a:xfrm>
          <a:prstGeom prst="rect">
            <a:avLst/>
          </a:prstGeom>
          <a:solidFill>
            <a:srgbClr val="FF9900">
              <a:alpha val="20000"/>
            </a:srgbClr>
          </a:solidFill>
          <a:ln w="9525">
            <a:noFill/>
            <a:miter lim="800000"/>
            <a:headEnd/>
            <a:tailEnd/>
          </a:ln>
        </p:spPr>
        <p:txBody>
          <a:bodyPr vert="horz" wrap="square" lIns="91440" tIns="45720" rIns="91440" bIns="45720" numCol="1" anchor="t" anchorCtr="0" compatLnSpc="1">
            <a:prstTxWarp prst="textNoShape">
              <a:avLst/>
            </a:prstTxWarp>
          </a:bodyPr>
          <a:lstStyle/>
          <a:p>
            <a:pPr algn="ctr" eaLnBrk="1" hangingPunct="1"/>
            <a:r>
              <a:rPr kumimoji="0" lang="en-US" sz="3600" dirty="0">
                <a:latin typeface="ACaslon Regular" pitchFamily="18" charset="0"/>
                <a:ea typeface="Times New Roman" pitchFamily="18" charset="0"/>
                <a:cs typeface="Times New Roman" pitchFamily="18" charset="0"/>
              </a:rPr>
              <a:t>Advertising Use of Identity</a:t>
            </a:r>
            <a:endParaRPr kumimoji="0" lang="en-US" sz="3600" dirty="0">
              <a:latin typeface="Arial" pitchFamily="34" charset="0"/>
            </a:endParaRPr>
          </a:p>
        </p:txBody>
      </p:sp>
      <p:sp>
        <p:nvSpPr>
          <p:cNvPr id="3080" name="Rectangle 8"/>
          <p:cNvSpPr>
            <a:spLocks noChangeArrowheads="1"/>
          </p:cNvSpPr>
          <p:nvPr/>
        </p:nvSpPr>
        <p:spPr bwMode="auto">
          <a:xfrm>
            <a:off x="2792515" y="3366198"/>
            <a:ext cx="3703126" cy="2079543"/>
          </a:xfrm>
          <a:prstGeom prst="rect">
            <a:avLst/>
          </a:prstGeom>
          <a:solidFill>
            <a:srgbClr val="FF0000"/>
          </a:solidFill>
          <a:ln w="63500">
            <a:solidFill>
              <a:srgbClr val="FF0000"/>
            </a:solidFill>
            <a:miter lim="800000"/>
            <a:headEnd/>
            <a:tailEnd/>
          </a:ln>
        </p:spPr>
        <p:txBody>
          <a:bodyPr vert="horz" wrap="square" lIns="0" tIns="0" rIns="0" bIns="0" numCol="1" anchor="t" anchorCtr="0" compatLnSpc="1">
            <a:prstTxWarp prst="textNoShape">
              <a:avLst/>
            </a:prstTxWarp>
          </a:bodyPr>
          <a:lstStyle/>
          <a:p>
            <a:pPr algn="just" eaLnBrk="1" hangingPunct="1"/>
            <a:r>
              <a:rPr kumimoji="0" lang="en-US" sz="3600" dirty="0">
                <a:solidFill>
                  <a:srgbClr val="FFFFFF"/>
                </a:solidFill>
                <a:latin typeface="Arial" pitchFamily="34" charset="0"/>
                <a:ea typeface="Times New Roman" pitchFamily="18" charset="0"/>
                <a:cs typeface="Arial" pitchFamily="34" charset="0"/>
              </a:rPr>
              <a:t>Anon Search</a:t>
            </a:r>
            <a:endParaRPr kumimoji="0" lang="en-US" sz="3600" dirty="0">
              <a:latin typeface="Arial" pitchFamily="34" charset="0"/>
            </a:endParaRPr>
          </a:p>
          <a:p>
            <a:pPr algn="just"/>
            <a:r>
              <a:rPr kumimoji="0" lang="en-US" sz="3600" dirty="0">
                <a:solidFill>
                  <a:srgbClr val="FFFFFF"/>
                </a:solidFill>
                <a:latin typeface="Arial" pitchFamily="34" charset="0"/>
                <a:ea typeface="Times New Roman" pitchFamily="18" charset="0"/>
                <a:cs typeface="Arial" pitchFamily="34" charset="0"/>
              </a:rPr>
              <a:t>Anon Ads (Contextual Only)</a:t>
            </a:r>
            <a:endParaRPr kumimoji="0" lang="en-US" sz="3600" dirty="0">
              <a:latin typeface="Arial" pitchFamily="34" charset="0"/>
            </a:endParaRPr>
          </a:p>
        </p:txBody>
      </p:sp>
      <p:sp>
        <p:nvSpPr>
          <p:cNvPr id="3076" name="AutoShape 4"/>
          <p:cNvSpPr>
            <a:spLocks noChangeShapeType="1"/>
          </p:cNvSpPr>
          <p:nvPr/>
        </p:nvSpPr>
        <p:spPr bwMode="auto">
          <a:xfrm>
            <a:off x="2698956" y="1957037"/>
            <a:ext cx="1184" cy="3597825"/>
          </a:xfrm>
          <a:prstGeom prst="straightConnector1">
            <a:avLst/>
          </a:prstGeom>
          <a:noFill/>
          <a:ln w="63500">
            <a:solidFill>
              <a:srgbClr val="000000"/>
            </a:solidFill>
            <a:round/>
            <a:headEnd type="triangle" w="med" len="med"/>
            <a:tailEnd/>
          </a:ln>
        </p:spPr>
        <p:txBody>
          <a:bodyPr vert="horz" wrap="square" lIns="91440" tIns="45720" rIns="91440" bIns="45720" numCol="1" anchor="t" anchorCtr="0" compatLnSpc="1">
            <a:prstTxWarp prst="textNoShape">
              <a:avLst/>
            </a:prstTxWarp>
          </a:bodyPr>
          <a:lstStyle/>
          <a:p>
            <a:endParaRPr lang="en-US"/>
          </a:p>
        </p:txBody>
      </p:sp>
      <p:sp>
        <p:nvSpPr>
          <p:cNvPr id="3075" name="AutoShape 3"/>
          <p:cNvSpPr>
            <a:spLocks noChangeShapeType="1"/>
          </p:cNvSpPr>
          <p:nvPr/>
        </p:nvSpPr>
        <p:spPr bwMode="auto">
          <a:xfrm flipH="1">
            <a:off x="2695403" y="5500301"/>
            <a:ext cx="7334296" cy="54560"/>
          </a:xfrm>
          <a:prstGeom prst="straightConnector1">
            <a:avLst/>
          </a:prstGeom>
          <a:noFill/>
          <a:ln w="63500">
            <a:solidFill>
              <a:srgbClr val="000000"/>
            </a:solidFill>
            <a:round/>
            <a:headEnd type="triangle" w="med" len="med"/>
            <a:tailEnd/>
          </a:ln>
        </p:spPr>
        <p:txBody>
          <a:bodyPr vert="horz" wrap="square" lIns="91440" tIns="45720" rIns="91440" bIns="45720" numCol="1" anchor="t" anchorCtr="0" compatLnSpc="1">
            <a:prstTxWarp prst="textNoShape">
              <a:avLst/>
            </a:prstTxWarp>
          </a:bodyPr>
          <a:lstStyle/>
          <a:p>
            <a:endParaRPr lang="en-US"/>
          </a:p>
        </p:txBody>
      </p:sp>
      <p:sp>
        <p:nvSpPr>
          <p:cNvPr id="3074" name="Text Box 2"/>
          <p:cNvSpPr txBox="1">
            <a:spLocks noChangeArrowheads="1"/>
          </p:cNvSpPr>
          <p:nvPr/>
        </p:nvSpPr>
        <p:spPr bwMode="auto">
          <a:xfrm>
            <a:off x="1906668" y="564703"/>
            <a:ext cx="9087121" cy="718229"/>
          </a:xfrm>
          <a:prstGeom prst="rect">
            <a:avLst/>
          </a:prstGeom>
          <a:solidFill>
            <a:srgbClr val="FF9900">
              <a:alpha val="50000"/>
            </a:srgbClr>
          </a:solidFill>
          <a:ln w="9525">
            <a:noFill/>
            <a:miter lim="800000"/>
            <a:headEnd/>
            <a:tailEnd/>
          </a:ln>
        </p:spPr>
        <p:txBody>
          <a:bodyPr vert="horz" wrap="square" lIns="91440" tIns="45720" rIns="91440" bIns="45720" numCol="1" anchor="t" anchorCtr="0" compatLnSpc="1">
            <a:prstTxWarp prst="textNoShape">
              <a:avLst/>
            </a:prstTxWarp>
          </a:bodyPr>
          <a:lstStyle/>
          <a:p>
            <a:pPr indent="228600" algn="ctr" eaLnBrk="1" hangingPunct="1"/>
            <a:r>
              <a:rPr kumimoji="0" lang="en-US" sz="4000" b="1" dirty="0">
                <a:latin typeface="ACaslon Regular" pitchFamily="18" charset="0"/>
                <a:ea typeface="Times New Roman" pitchFamily="18" charset="0"/>
                <a:cs typeface="Arial" pitchFamily="34" charset="0"/>
              </a:rPr>
              <a:t>Identity Revelation and Google Search</a:t>
            </a:r>
            <a:endParaRPr kumimoji="0" lang="en-US" sz="4000" dirty="0">
              <a:latin typeface="Arial" pitchFamily="34" charset="0"/>
            </a:endParaRPr>
          </a:p>
        </p:txBody>
      </p:sp>
      <p:sp>
        <p:nvSpPr>
          <p:cNvPr id="20" name="Rectangle 13"/>
          <p:cNvSpPr>
            <a:spLocks noChangeArrowheads="1"/>
          </p:cNvSpPr>
          <p:nvPr/>
        </p:nvSpPr>
        <p:spPr bwMode="auto">
          <a:xfrm>
            <a:off x="12018961" y="6700838"/>
            <a:ext cx="173037" cy="157162"/>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3" name="Text Box 5"/>
          <p:cNvSpPr txBox="1">
            <a:spLocks noChangeArrowheads="1"/>
          </p:cNvSpPr>
          <p:nvPr/>
        </p:nvSpPr>
        <p:spPr bwMode="auto">
          <a:xfrm>
            <a:off x="9080938" y="0"/>
            <a:ext cx="311106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Google and Privacy</a:t>
            </a:r>
            <a:endParaRPr lang="en-US" b="1" i="0" dirty="0">
              <a:solidFill>
                <a:schemeClr val="accent4">
                  <a:lumMod val="75000"/>
                  <a:lumOff val="25000"/>
                </a:schemeClr>
              </a:solidFill>
              <a:latin typeface="+mn-lt"/>
              <a:cs typeface="Times New Roman" panose="02020603050405020304" pitchFamily="18" charset="0"/>
            </a:endParaRPr>
          </a:p>
        </p:txBody>
      </p:sp>
      <p:sp>
        <p:nvSpPr>
          <p:cNvPr id="12" name="Rectangle 6"/>
          <p:cNvSpPr>
            <a:spLocks noChangeArrowheads="1"/>
          </p:cNvSpPr>
          <p:nvPr/>
        </p:nvSpPr>
        <p:spPr bwMode="auto">
          <a:xfrm>
            <a:off x="6588016" y="3337711"/>
            <a:ext cx="5430944" cy="2135310"/>
          </a:xfrm>
          <a:prstGeom prst="rect">
            <a:avLst/>
          </a:prstGeom>
          <a:solidFill>
            <a:srgbClr val="00B050"/>
          </a:solidFill>
          <a:ln w="63500">
            <a:solidFill>
              <a:srgbClr val="00B050"/>
            </a:solidFill>
            <a:miter lim="800000"/>
            <a:headEnd/>
            <a:tailEnd/>
          </a:ln>
        </p:spPr>
        <p:txBody>
          <a:bodyPr vert="horz" wrap="square" lIns="0" tIns="0" rIns="0" bIns="0" numCol="1" anchor="t" anchorCtr="0" compatLnSpc="1">
            <a:prstTxWarp prst="textNoShape">
              <a:avLst/>
            </a:prstTxWarp>
          </a:bodyPr>
          <a:lstStyle/>
          <a:p>
            <a:pPr algn="just" eaLnBrk="1" hangingPunct="1"/>
            <a:r>
              <a:rPr kumimoji="0" lang="en-US" sz="3600" dirty="0">
                <a:solidFill>
                  <a:srgbClr val="FFFFFF"/>
                </a:solidFill>
                <a:latin typeface="Arial" pitchFamily="34" charset="0"/>
                <a:ea typeface="Times New Roman" pitchFamily="18" charset="0"/>
                <a:cs typeface="Arial" pitchFamily="34" charset="0"/>
              </a:rPr>
              <a:t>Personalized Search (Bundled Opt In)</a:t>
            </a:r>
            <a:endParaRPr kumimoji="0" lang="en-US" sz="3600" dirty="0">
              <a:latin typeface="Arial" pitchFamily="34" charset="0"/>
            </a:endParaRPr>
          </a:p>
          <a:p>
            <a:pPr algn="just"/>
            <a:r>
              <a:rPr kumimoji="0" lang="en-US" sz="3600" dirty="0">
                <a:solidFill>
                  <a:srgbClr val="FFFFFF"/>
                </a:solidFill>
                <a:latin typeface="Arial" pitchFamily="34" charset="0"/>
                <a:ea typeface="Times New Roman" pitchFamily="18" charset="0"/>
                <a:cs typeface="Arial" pitchFamily="34" charset="0"/>
              </a:rPr>
              <a:t>Anon Ads (Contextual Only)</a:t>
            </a:r>
            <a:endParaRPr kumimoji="0" lang="en-US" sz="3600" dirty="0">
              <a:latin typeface="Arial" pitchFamily="34" charset="0"/>
            </a:endParaRPr>
          </a:p>
        </p:txBody>
      </p:sp>
      <p:sp>
        <p:nvSpPr>
          <p:cNvPr id="14" name="Rectangle 7"/>
          <p:cNvSpPr>
            <a:spLocks noChangeArrowheads="1"/>
          </p:cNvSpPr>
          <p:nvPr/>
        </p:nvSpPr>
        <p:spPr bwMode="auto">
          <a:xfrm>
            <a:off x="2810096" y="1448557"/>
            <a:ext cx="3685545" cy="1802226"/>
          </a:xfrm>
          <a:prstGeom prst="rect">
            <a:avLst/>
          </a:prstGeom>
          <a:solidFill>
            <a:srgbClr val="3399FF"/>
          </a:solidFill>
          <a:ln w="63500">
            <a:solidFill>
              <a:srgbClr val="3399FF"/>
            </a:solidFill>
            <a:miter lim="800000"/>
            <a:headEnd/>
            <a:tailEnd/>
          </a:ln>
        </p:spPr>
        <p:txBody>
          <a:bodyPr vert="horz" wrap="square" lIns="0" tIns="0" rIns="0" bIns="0" numCol="1" anchor="t" anchorCtr="0" compatLnSpc="1">
            <a:prstTxWarp prst="textNoShape">
              <a:avLst/>
            </a:prstTxWarp>
          </a:bodyPr>
          <a:lstStyle/>
          <a:p>
            <a:pPr algn="just" eaLnBrk="1" hangingPunct="1"/>
            <a:r>
              <a:rPr kumimoji="0" lang="en-US" sz="3600" dirty="0">
                <a:solidFill>
                  <a:srgbClr val="FFFFFF"/>
                </a:solidFill>
                <a:latin typeface="Arial" pitchFamily="34" charset="0"/>
                <a:ea typeface="Times New Roman" pitchFamily="18" charset="0"/>
                <a:cs typeface="Arial" pitchFamily="34" charset="0"/>
              </a:rPr>
              <a:t>Anon Search</a:t>
            </a:r>
            <a:endParaRPr kumimoji="0" lang="en-US" sz="3600" dirty="0">
              <a:latin typeface="Arial" pitchFamily="34" charset="0"/>
            </a:endParaRPr>
          </a:p>
          <a:p>
            <a:pPr algn="just"/>
            <a:r>
              <a:rPr kumimoji="0" lang="en-US" sz="3600" dirty="0">
                <a:solidFill>
                  <a:srgbClr val="FFFFFF"/>
                </a:solidFill>
                <a:latin typeface="Arial" pitchFamily="34" charset="0"/>
                <a:ea typeface="Times New Roman" pitchFamily="18" charset="0"/>
                <a:cs typeface="Arial" pitchFamily="34" charset="0"/>
              </a:rPr>
              <a:t>Browser-Me Ads (Opt Out)</a:t>
            </a:r>
            <a:endParaRPr kumimoji="0" lang="en-US" sz="3600" dirty="0">
              <a:latin typeface="Arial" pitchFamily="34" charset="0"/>
            </a:endParaRPr>
          </a:p>
        </p:txBody>
      </p:sp>
      <p:sp>
        <p:nvSpPr>
          <p:cNvPr id="15" name="Rectangle 5"/>
          <p:cNvSpPr>
            <a:spLocks noChangeArrowheads="1"/>
          </p:cNvSpPr>
          <p:nvPr/>
        </p:nvSpPr>
        <p:spPr bwMode="auto">
          <a:xfrm>
            <a:off x="6588015" y="1439268"/>
            <a:ext cx="5430945" cy="1742107"/>
          </a:xfrm>
          <a:prstGeom prst="rect">
            <a:avLst/>
          </a:prstGeom>
          <a:solidFill>
            <a:srgbClr val="FF00FF"/>
          </a:solidFill>
          <a:ln w="63500">
            <a:solidFill>
              <a:srgbClr val="FF00FF"/>
            </a:solidFill>
            <a:miter lim="800000"/>
            <a:headEnd/>
            <a:tailEnd/>
          </a:ln>
        </p:spPr>
        <p:txBody>
          <a:bodyPr vert="horz" wrap="square" lIns="0" tIns="0" rIns="0" bIns="0" numCol="1" anchor="t" anchorCtr="0" compatLnSpc="1">
            <a:prstTxWarp prst="textNoShape">
              <a:avLst/>
            </a:prstTxWarp>
          </a:bodyPr>
          <a:lstStyle/>
          <a:p>
            <a:pPr algn="just" eaLnBrk="1" hangingPunct="1"/>
            <a:r>
              <a:rPr kumimoji="0" lang="en-US" sz="3600" dirty="0">
                <a:solidFill>
                  <a:srgbClr val="FFFFFF"/>
                </a:solidFill>
                <a:latin typeface="Arial" pitchFamily="34" charset="0"/>
                <a:ea typeface="Times New Roman" pitchFamily="18" charset="0"/>
                <a:cs typeface="Arial" pitchFamily="34" charset="0"/>
              </a:rPr>
              <a:t>Personalized Search (Bundled Opt In)</a:t>
            </a:r>
            <a:endParaRPr kumimoji="0" lang="en-US" sz="3600" dirty="0">
              <a:latin typeface="Arial" pitchFamily="34" charset="0"/>
            </a:endParaRPr>
          </a:p>
          <a:p>
            <a:pPr algn="just"/>
            <a:r>
              <a:rPr kumimoji="0" lang="en-US" sz="3600" dirty="0">
                <a:solidFill>
                  <a:srgbClr val="FFFFFF"/>
                </a:solidFill>
                <a:latin typeface="Arial" pitchFamily="34" charset="0"/>
                <a:ea typeface="Times New Roman" pitchFamily="18" charset="0"/>
                <a:cs typeface="Arial" pitchFamily="34" charset="0"/>
              </a:rPr>
              <a:t>Browser-Me Ads (Opt Out)</a:t>
            </a:r>
            <a:endParaRPr kumimoji="0" lang="en-US" sz="3600" dirty="0">
              <a:latin typeface="Arial" pitchFamily="34" charset="0"/>
            </a:endParaRPr>
          </a:p>
        </p:txBody>
      </p:sp>
      <p:sp>
        <p:nvSpPr>
          <p:cNvPr id="16" name="Text Box 5"/>
          <p:cNvSpPr txBox="1">
            <a:spLocks noChangeArrowheads="1"/>
          </p:cNvSpPr>
          <p:nvPr/>
        </p:nvSpPr>
        <p:spPr bwMode="auto">
          <a:xfrm>
            <a:off x="8169309" y="6488668"/>
            <a:ext cx="40226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Announcement, Mar 11, 2009</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73006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104</a:t>
            </a:fld>
            <a:endParaRPr lang="en-US" altLang="en-US" dirty="0"/>
          </a:p>
        </p:txBody>
      </p:sp>
      <p:pic>
        <p:nvPicPr>
          <p:cNvPr id="3" name="Picture 2" descr="Official Google Blog: Universal search: The best answer is still the best answer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65" y="425884"/>
            <a:ext cx="10338188" cy="5857240"/>
          </a:xfrm>
          <a:prstGeom prst="rect">
            <a:avLst/>
          </a:prstGeom>
        </p:spPr>
      </p:pic>
      <p:sp>
        <p:nvSpPr>
          <p:cNvPr id="4" name="Text Box 5"/>
          <p:cNvSpPr txBox="1">
            <a:spLocks noChangeArrowheads="1"/>
          </p:cNvSpPr>
          <p:nvPr/>
        </p:nvSpPr>
        <p:spPr bwMode="auto">
          <a:xfrm>
            <a:off x="7935310" y="6493430"/>
            <a:ext cx="42566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Announcement, May 16, 2007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6" name="Text Box 5"/>
          <p:cNvSpPr txBox="1">
            <a:spLocks noChangeArrowheads="1"/>
          </p:cNvSpPr>
          <p:nvPr/>
        </p:nvSpPr>
        <p:spPr bwMode="auto">
          <a:xfrm>
            <a:off x="9329057" y="0"/>
            <a:ext cx="286294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Universal Search</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6"/>
          <p:cNvSpPr/>
          <p:nvPr/>
        </p:nvSpPr>
        <p:spPr bwMode="auto">
          <a:xfrm>
            <a:off x="663192" y="1171792"/>
            <a:ext cx="10972799"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Back in 2001, Eric asked for a brainstorm of a few </a:t>
            </a:r>
            <a:r>
              <a:rPr lang="en-US" sz="4000" dirty="0" smtClean="0">
                <a:solidFill>
                  <a:schemeClr val="bg2"/>
                </a:solidFill>
              </a:rPr>
              <a:t>‘splashy’ </a:t>
            </a:r>
            <a:r>
              <a:rPr lang="en-US" sz="4000" dirty="0">
                <a:solidFill>
                  <a:schemeClr val="bg2"/>
                </a:solidFill>
              </a:rPr>
              <a:t>ideas in search. A designer and product manager at the time, I made a few mockups -- one of which was for </a:t>
            </a:r>
            <a:r>
              <a:rPr lang="en-US" sz="4000" dirty="0" smtClean="0">
                <a:solidFill>
                  <a:schemeClr val="bg2"/>
                </a:solidFill>
              </a:rPr>
              <a:t>‘</a:t>
            </a:r>
            <a:r>
              <a:rPr lang="en-US" sz="4000" b="1" dirty="0" smtClean="0">
                <a:solidFill>
                  <a:schemeClr val="accent4">
                    <a:lumMod val="50000"/>
                    <a:lumOff val="50000"/>
                  </a:schemeClr>
                </a:solidFill>
              </a:rPr>
              <a:t>universal </a:t>
            </a:r>
            <a:r>
              <a:rPr lang="en-US" sz="4000" b="1" dirty="0">
                <a:solidFill>
                  <a:schemeClr val="accent4">
                    <a:lumMod val="50000"/>
                    <a:lumOff val="50000"/>
                  </a:schemeClr>
                </a:solidFill>
              </a:rPr>
              <a:t>search</a:t>
            </a:r>
            <a:r>
              <a:rPr lang="en-US" sz="4000" dirty="0" smtClean="0">
                <a:solidFill>
                  <a:schemeClr val="bg2"/>
                </a:solidFill>
              </a:rPr>
              <a:t>.’ </a:t>
            </a:r>
            <a:r>
              <a:rPr lang="en-US" sz="4000" dirty="0">
                <a:solidFill>
                  <a:schemeClr val="bg2"/>
                </a:solidFill>
              </a:rPr>
              <a:t>It was a sample search results page for Britney Spears that, in addition to web results, also had news, images, and groups results right on the same page</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8" name="Rectangle 7"/>
          <p:cNvSpPr>
            <a:spLocks noChangeArrowheads="1"/>
          </p:cNvSpPr>
          <p:nvPr/>
        </p:nvSpPr>
        <p:spPr bwMode="auto">
          <a:xfrm>
            <a:off x="11987814" y="6678096"/>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02013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7"/>
          <p:cNvSpPr>
            <a:spLocks noGrp="1"/>
          </p:cNvSpPr>
          <p:nvPr>
            <p:ph type="sldNum" sz="quarter" idx="12"/>
          </p:nvPr>
        </p:nvSpPr>
        <p:spPr/>
        <p:txBody>
          <a:bodyPr/>
          <a:lstStyle/>
          <a:p>
            <a:pPr>
              <a:defRPr/>
            </a:pPr>
            <a:fld id="{ADA4C444-4C6D-4EA0-9EB6-6B77E9C68761}" type="slidenum">
              <a:rPr lang="en-US" altLang="en-US"/>
              <a:pPr>
                <a:defRPr/>
              </a:pPr>
              <a:t>105</a:t>
            </a:fld>
            <a:endParaRPr lang="en-US" altLang="en-US"/>
          </a:p>
        </p:txBody>
      </p:sp>
      <p:pic>
        <p:nvPicPr>
          <p:cNvPr id="10245" name="Picture 2"/>
          <p:cNvPicPr>
            <a:picLocks noChangeAspect="1" noChangeArrowheads="1"/>
          </p:cNvPicPr>
          <p:nvPr/>
        </p:nvPicPr>
        <p:blipFill>
          <a:blip r:embed="rId3">
            <a:extLst>
              <a:ext uri="{28A0092B-C50C-407E-A947-70E740481C1C}">
                <a14:useLocalDpi xmlns:a14="http://schemas.microsoft.com/office/drawing/2010/main" val="0"/>
              </a:ext>
            </a:extLst>
          </a:blip>
          <a:srcRect l="9033" t="13318" r="33655" b="42107"/>
          <a:stretch>
            <a:fillRect/>
          </a:stretch>
        </p:blipFill>
        <p:spPr bwMode="auto">
          <a:xfrm>
            <a:off x="949011" y="296181"/>
            <a:ext cx="9415375" cy="585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5"/>
          <p:cNvSpPr txBox="1">
            <a:spLocks noChangeArrowheads="1"/>
          </p:cNvSpPr>
          <p:nvPr/>
        </p:nvSpPr>
        <p:spPr bwMode="auto">
          <a:xfrm>
            <a:off x="2946401" y="1571341"/>
            <a:ext cx="8940800" cy="1754326"/>
          </a:xfrm>
          <a:prstGeom prst="rect">
            <a:avLst/>
          </a:prstGeom>
          <a:solidFill>
            <a:schemeClr val="accent4">
              <a:lumMod val="50000"/>
              <a:lumOff val="50000"/>
            </a:schemeClr>
          </a:solidFill>
          <a:ln w="9525">
            <a:solidFill>
              <a:srgbClr val="002060"/>
            </a:solidFill>
            <a:miter lim="800000"/>
            <a:headEnd/>
            <a:tailEnd/>
          </a:ln>
        </p:spPr>
        <p:txBody>
          <a:bodyPr wrap="square">
            <a:spAutoFit/>
          </a:bodyPr>
          <a:lstStyle/>
          <a:p>
            <a:pPr>
              <a:defRPr/>
            </a:pPr>
            <a:r>
              <a:rPr lang="en-US" sz="3600" b="1" dirty="0">
                <a:solidFill>
                  <a:schemeClr val="bg1"/>
                </a:solidFill>
                <a:latin typeface="+mn-lt"/>
              </a:rPr>
              <a:t>Media markets such as radio and TV</a:t>
            </a:r>
          </a:p>
          <a:p>
            <a:pPr>
              <a:defRPr/>
            </a:pPr>
            <a:r>
              <a:rPr lang="en-US" sz="3600" b="1" dirty="0">
                <a:solidFill>
                  <a:schemeClr val="bg1"/>
                </a:solidFill>
                <a:latin typeface="+mn-lt"/>
              </a:rPr>
              <a:t>Competition always a click away and (historically) zero cash price to viewers</a:t>
            </a:r>
          </a:p>
        </p:txBody>
      </p:sp>
      <p:sp>
        <p:nvSpPr>
          <p:cNvPr id="14" name="Text Box 5"/>
          <p:cNvSpPr txBox="1">
            <a:spLocks noChangeArrowheads="1"/>
          </p:cNvSpPr>
          <p:nvPr/>
        </p:nvSpPr>
        <p:spPr bwMode="auto">
          <a:xfrm>
            <a:off x="3189515" y="3911587"/>
            <a:ext cx="8697685" cy="1754326"/>
          </a:xfrm>
          <a:prstGeom prst="rect">
            <a:avLst/>
          </a:prstGeom>
          <a:solidFill>
            <a:schemeClr val="accent4">
              <a:lumMod val="50000"/>
              <a:lumOff val="50000"/>
            </a:schemeClr>
          </a:solidFill>
          <a:ln w="9525">
            <a:solidFill>
              <a:srgbClr val="002060"/>
            </a:solidFill>
            <a:miter lim="800000"/>
            <a:headEnd/>
            <a:tailEnd/>
          </a:ln>
        </p:spPr>
        <p:txBody>
          <a:bodyPr wrap="square">
            <a:spAutoFit/>
          </a:bodyPr>
          <a:lstStyle/>
          <a:p>
            <a:pPr>
              <a:defRPr/>
            </a:pPr>
            <a:r>
              <a:rPr lang="en-US" sz="3600" b="1" dirty="0">
                <a:solidFill>
                  <a:schemeClr val="bg1"/>
                </a:solidFill>
                <a:latin typeface="+mn-lt"/>
              </a:rPr>
              <a:t>Exercise market power (raise prices to consumers) through advertising volume and intensity</a:t>
            </a:r>
          </a:p>
        </p:txBody>
      </p:sp>
      <p:sp>
        <p:nvSpPr>
          <p:cNvPr id="9" name="Text Box 5"/>
          <p:cNvSpPr txBox="1">
            <a:spLocks noChangeArrowheads="1"/>
          </p:cNvSpPr>
          <p:nvPr/>
        </p:nvSpPr>
        <p:spPr bwMode="auto">
          <a:xfrm>
            <a:off x="7647709" y="6477000"/>
            <a:ext cx="454429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Original Google Homepage, Nov 11, 1998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10" name="Rectangle 9"/>
          <p:cNvSpPr>
            <a:spLocks noChangeArrowheads="1"/>
          </p:cNvSpPr>
          <p:nvPr/>
        </p:nvSpPr>
        <p:spPr bwMode="auto">
          <a:xfrm>
            <a:off x="11987814" y="6678096"/>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11" name="Text Box 5"/>
          <p:cNvSpPr txBox="1">
            <a:spLocks noChangeArrowheads="1"/>
          </p:cNvSpPr>
          <p:nvPr/>
        </p:nvSpPr>
        <p:spPr bwMode="auto">
          <a:xfrm>
            <a:off x="8068827" y="0"/>
            <a:ext cx="412317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Google as Media Company</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45165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0245"/>
                                        </p:tgtEl>
                                        <p:attrNameLst>
                                          <p:attrName>style.opacity</p:attrName>
                                        </p:attrNameLst>
                                      </p:cBhvr>
                                      <p:to>
                                        <p:strVal val="0.5"/>
                                      </p:to>
                                    </p:set>
                                    <p:animEffect filter="image" prLst="opacity: 0.5">
                                      <p:cBhvr rctx="IE">
                                        <p:cTn id="7" dur="indefinite"/>
                                        <p:tgtEl>
                                          <p:spTgt spid="1024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9"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7"/>
          <p:cNvSpPr>
            <a:spLocks noGrp="1"/>
          </p:cNvSpPr>
          <p:nvPr>
            <p:ph type="sldNum" sz="quarter" idx="12"/>
          </p:nvPr>
        </p:nvSpPr>
        <p:spPr/>
        <p:txBody>
          <a:bodyPr/>
          <a:lstStyle/>
          <a:p>
            <a:pPr>
              <a:defRPr/>
            </a:pPr>
            <a:fld id="{ADA4C444-4C6D-4EA0-9EB6-6B77E9C68761}" type="slidenum">
              <a:rPr lang="en-US" altLang="en-US"/>
              <a:pPr>
                <a:defRPr/>
              </a:pPr>
              <a:t>106</a:t>
            </a:fld>
            <a:endParaRPr lang="en-US" altLang="en-US"/>
          </a:p>
        </p:txBody>
      </p:sp>
      <p:pic>
        <p:nvPicPr>
          <p:cNvPr id="10245" name="Picture 2"/>
          <p:cNvPicPr>
            <a:picLocks noChangeAspect="1" noChangeArrowheads="1"/>
          </p:cNvPicPr>
          <p:nvPr/>
        </p:nvPicPr>
        <p:blipFill>
          <a:blip r:embed="rId3">
            <a:extLst>
              <a:ext uri="{28A0092B-C50C-407E-A947-70E740481C1C}">
                <a14:useLocalDpi xmlns:a14="http://schemas.microsoft.com/office/drawing/2010/main" val="0"/>
              </a:ext>
            </a:extLst>
          </a:blip>
          <a:srcRect l="9033" t="13318" r="33655" b="42107"/>
          <a:stretch>
            <a:fillRect/>
          </a:stretch>
        </p:blipFill>
        <p:spPr bwMode="auto">
          <a:xfrm>
            <a:off x="949011" y="296181"/>
            <a:ext cx="9415375" cy="585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5"/>
          <p:cNvSpPr txBox="1">
            <a:spLocks noChangeArrowheads="1"/>
          </p:cNvSpPr>
          <p:nvPr/>
        </p:nvSpPr>
        <p:spPr bwMode="auto">
          <a:xfrm>
            <a:off x="7647709" y="6477000"/>
            <a:ext cx="454429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Original Google Homepage, Nov 11, 1998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10" name="Rectangle 9"/>
          <p:cNvSpPr>
            <a:spLocks noChangeArrowheads="1"/>
          </p:cNvSpPr>
          <p:nvPr/>
        </p:nvSpPr>
        <p:spPr bwMode="auto">
          <a:xfrm>
            <a:off x="11987814" y="6678096"/>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3550089" y="534988"/>
            <a:ext cx="8468873" cy="1200329"/>
          </a:xfrm>
          <a:prstGeom prst="rect">
            <a:avLst/>
          </a:prstGeom>
          <a:solidFill>
            <a:schemeClr val="accent4">
              <a:lumMod val="50000"/>
              <a:lumOff val="50000"/>
            </a:schemeClr>
          </a:solidFill>
          <a:ln w="9525">
            <a:solidFill>
              <a:srgbClr val="002060"/>
            </a:solidFill>
            <a:miter lim="800000"/>
            <a:headEnd/>
            <a:tailEnd/>
          </a:ln>
        </p:spPr>
        <p:txBody>
          <a:bodyPr wrap="square">
            <a:spAutoFit/>
          </a:bodyPr>
          <a:lstStyle/>
          <a:p>
            <a:pPr>
              <a:defRPr/>
            </a:pPr>
            <a:r>
              <a:rPr lang="en-US" sz="3600" b="1" dirty="0">
                <a:solidFill>
                  <a:schemeClr val="bg1"/>
                </a:solidFill>
                <a:latin typeface="+mn-lt"/>
              </a:rPr>
              <a:t>Ad-supported media companies degrade content</a:t>
            </a:r>
          </a:p>
        </p:txBody>
      </p:sp>
      <p:sp>
        <p:nvSpPr>
          <p:cNvPr id="11" name="Text Box 5"/>
          <p:cNvSpPr txBox="1">
            <a:spLocks noChangeArrowheads="1"/>
          </p:cNvSpPr>
          <p:nvPr/>
        </p:nvSpPr>
        <p:spPr bwMode="auto">
          <a:xfrm>
            <a:off x="3552498" y="1951375"/>
            <a:ext cx="8468052" cy="1754326"/>
          </a:xfrm>
          <a:prstGeom prst="rect">
            <a:avLst/>
          </a:prstGeom>
          <a:solidFill>
            <a:schemeClr val="accent4">
              <a:lumMod val="50000"/>
              <a:lumOff val="50000"/>
            </a:schemeClr>
          </a:solidFill>
          <a:ln w="9525">
            <a:solidFill>
              <a:srgbClr val="002060"/>
            </a:solidFill>
            <a:miter lim="800000"/>
            <a:headEnd/>
            <a:tailEnd/>
          </a:ln>
        </p:spPr>
        <p:txBody>
          <a:bodyPr wrap="square">
            <a:spAutoFit/>
          </a:bodyPr>
          <a:lstStyle/>
          <a:p>
            <a:pPr>
              <a:defRPr/>
            </a:pPr>
            <a:r>
              <a:rPr lang="en-US" sz="3600" b="1" dirty="0">
                <a:solidFill>
                  <a:schemeClr val="bg1"/>
                </a:solidFill>
                <a:latin typeface="+mn-lt"/>
              </a:rPr>
              <a:t>For a media company with market </a:t>
            </a:r>
            <a:r>
              <a:rPr lang="en-US" sz="3600" b="1" dirty="0" smtClean="0">
                <a:solidFill>
                  <a:schemeClr val="bg1"/>
                </a:solidFill>
                <a:latin typeface="+mn-lt"/>
              </a:rPr>
              <a:t>power with viewers: </a:t>
            </a:r>
            <a:r>
              <a:rPr lang="en-US" sz="3600" b="1" dirty="0">
                <a:solidFill>
                  <a:schemeClr val="bg1"/>
                </a:solidFill>
                <a:latin typeface="+mn-lt"/>
              </a:rPr>
              <a:t>have lots of ads a legitimate exercise of market power </a:t>
            </a:r>
          </a:p>
        </p:txBody>
      </p:sp>
      <p:sp>
        <p:nvSpPr>
          <p:cNvPr id="12" name="Text Box 5"/>
          <p:cNvSpPr txBox="1">
            <a:spLocks noChangeArrowheads="1"/>
          </p:cNvSpPr>
          <p:nvPr/>
        </p:nvSpPr>
        <p:spPr bwMode="auto">
          <a:xfrm>
            <a:off x="3550089" y="4052716"/>
            <a:ext cx="8468873" cy="1754326"/>
          </a:xfrm>
          <a:prstGeom prst="rect">
            <a:avLst/>
          </a:prstGeom>
          <a:solidFill>
            <a:schemeClr val="accent4">
              <a:lumMod val="50000"/>
              <a:lumOff val="50000"/>
            </a:schemeClr>
          </a:solidFill>
          <a:ln w="9525">
            <a:solidFill>
              <a:srgbClr val="002060"/>
            </a:solidFill>
            <a:miter lim="800000"/>
            <a:headEnd/>
            <a:tailEnd/>
          </a:ln>
        </p:spPr>
        <p:txBody>
          <a:bodyPr wrap="square">
            <a:spAutoFit/>
          </a:bodyPr>
          <a:lstStyle/>
          <a:p>
            <a:pPr>
              <a:defRPr/>
            </a:pPr>
            <a:r>
              <a:rPr lang="en-US" sz="3600" b="1" dirty="0">
                <a:solidFill>
                  <a:schemeClr val="bg1"/>
                </a:solidFill>
                <a:latin typeface="+mn-lt"/>
              </a:rPr>
              <a:t>Antitrust will bar media company with market power from using that power to maintain power or increase it</a:t>
            </a:r>
          </a:p>
        </p:txBody>
      </p:sp>
      <p:sp>
        <p:nvSpPr>
          <p:cNvPr id="15" name="Text Box 5"/>
          <p:cNvSpPr txBox="1">
            <a:spLocks noChangeArrowheads="1"/>
          </p:cNvSpPr>
          <p:nvPr/>
        </p:nvSpPr>
        <p:spPr bwMode="auto">
          <a:xfrm>
            <a:off x="6451042" y="0"/>
            <a:ext cx="574095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Media Companies and Market Power</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40590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0245"/>
                                        </p:tgtEl>
                                        <p:attrNameLst>
                                          <p:attrName>style.opacity</p:attrName>
                                        </p:attrNameLst>
                                      </p:cBhvr>
                                      <p:to>
                                        <p:strVal val="0.5"/>
                                      </p:to>
                                    </p:set>
                                    <p:animEffect filter="image" prLst="opacity: 0.5">
                                      <p:cBhvr rctx="IE">
                                        <p:cTn id="7" dur="indefinite"/>
                                        <p:tgtEl>
                                          <p:spTgt spid="102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P spid="1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107</a:t>
            </a:fld>
            <a:endParaRPr lang="en-US" altLang="en-US" dirty="0"/>
          </a:p>
        </p:txBody>
      </p:sp>
      <p:graphicFrame>
        <p:nvGraphicFramePr>
          <p:cNvPr id="3" name="Chart 2"/>
          <p:cNvGraphicFramePr>
            <a:graphicFrameLocks/>
          </p:cNvGraphicFramePr>
          <p:nvPr>
            <p:extLst/>
          </p:nvPr>
        </p:nvGraphicFramePr>
        <p:xfrm>
          <a:off x="1245997" y="552659"/>
          <a:ext cx="9706706" cy="573046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Box 5"/>
          <p:cNvSpPr txBox="1">
            <a:spLocks noChangeArrowheads="1"/>
          </p:cNvSpPr>
          <p:nvPr/>
        </p:nvSpPr>
        <p:spPr bwMode="auto">
          <a:xfrm>
            <a:off x="7807569" y="0"/>
            <a:ext cx="438443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Google as a Media Company</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26348800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9A9F721-C29C-4725-9A2A-599F6F476D36}" type="slidenum">
              <a:rPr lang="en-US" altLang="en-US" smtClean="0"/>
              <a:pPr>
                <a:defRPr/>
              </a:pPr>
              <a:t>108</a:t>
            </a:fld>
            <a:endParaRPr lang="en-US" altLang="en-US"/>
          </a:p>
        </p:txBody>
      </p:sp>
      <p:sp>
        <p:nvSpPr>
          <p:cNvPr id="5" name="Rectangle 4"/>
          <p:cNvSpPr/>
          <p:nvPr/>
        </p:nvSpPr>
        <p:spPr bwMode="auto">
          <a:xfrm>
            <a:off x="5050221" y="3118754"/>
            <a:ext cx="5148942" cy="1665515"/>
          </a:xfrm>
          <a:prstGeom prst="rect">
            <a:avLst/>
          </a:prstGeom>
          <a:solidFill>
            <a:srgbClr val="CC00CC"/>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6000" dirty="0">
                <a:solidFill>
                  <a:schemeClr val="bg1"/>
                </a:solidFill>
                <a:latin typeface="+mn-lt"/>
              </a:rPr>
              <a:t>Google</a:t>
            </a:r>
          </a:p>
        </p:txBody>
      </p:sp>
      <p:sp>
        <p:nvSpPr>
          <p:cNvPr id="7" name="Rectangle 6"/>
          <p:cNvSpPr/>
          <p:nvPr/>
        </p:nvSpPr>
        <p:spPr bwMode="auto">
          <a:xfrm>
            <a:off x="5556405" y="5524498"/>
            <a:ext cx="3962400" cy="881741"/>
          </a:xfrm>
          <a:prstGeom prst="rect">
            <a:avLst/>
          </a:prstGeom>
          <a:solidFill>
            <a:srgbClr val="FF66FF"/>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5400" dirty="0">
                <a:solidFill>
                  <a:schemeClr val="bg1"/>
                </a:solidFill>
                <a:latin typeface="+mn-lt"/>
              </a:rPr>
              <a:t>Consumers</a:t>
            </a:r>
          </a:p>
        </p:txBody>
      </p:sp>
      <p:sp>
        <p:nvSpPr>
          <p:cNvPr id="9" name="Rectangle 8"/>
          <p:cNvSpPr/>
          <p:nvPr/>
        </p:nvSpPr>
        <p:spPr bwMode="auto">
          <a:xfrm>
            <a:off x="5708805" y="1328053"/>
            <a:ext cx="3962400" cy="881741"/>
          </a:xfrm>
          <a:prstGeom prst="rect">
            <a:avLst/>
          </a:prstGeom>
          <a:solidFill>
            <a:srgbClr val="6600FF"/>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5400" dirty="0">
                <a:solidFill>
                  <a:schemeClr val="bg1"/>
                </a:solidFill>
                <a:latin typeface="+mn-lt"/>
              </a:rPr>
              <a:t>Advertisers</a:t>
            </a:r>
          </a:p>
        </p:txBody>
      </p:sp>
      <p:cxnSp>
        <p:nvCxnSpPr>
          <p:cNvPr id="12" name="Straight Arrow Connector 11"/>
          <p:cNvCxnSpPr/>
          <p:nvPr/>
        </p:nvCxnSpPr>
        <p:spPr bwMode="auto">
          <a:xfrm flipH="1">
            <a:off x="7537605" y="2209793"/>
            <a:ext cx="2" cy="908960"/>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cxnSp>
        <p:nvCxnSpPr>
          <p:cNvPr id="14" name="Straight Arrow Connector 13"/>
          <p:cNvCxnSpPr/>
          <p:nvPr/>
        </p:nvCxnSpPr>
        <p:spPr bwMode="auto">
          <a:xfrm>
            <a:off x="7537606" y="4735281"/>
            <a:ext cx="0" cy="908960"/>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pic>
        <p:nvPicPr>
          <p:cNvPr id="18" name="Picture 17" descr="Medici on 57th - Restaurant | Bakery | Delicatessen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0652" y="2704059"/>
            <a:ext cx="3335711" cy="2820439"/>
          </a:xfrm>
          <a:prstGeom prst="rect">
            <a:avLst/>
          </a:prstGeom>
        </p:spPr>
      </p:pic>
      <p:cxnSp>
        <p:nvCxnSpPr>
          <p:cNvPr id="20" name="Straight Connector 19"/>
          <p:cNvCxnSpPr/>
          <p:nvPr/>
        </p:nvCxnSpPr>
        <p:spPr bwMode="auto">
          <a:xfrm>
            <a:off x="7537608" y="3118753"/>
            <a:ext cx="0" cy="1665515"/>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21" name="Rectangle 20"/>
          <p:cNvSpPr/>
          <p:nvPr/>
        </p:nvSpPr>
        <p:spPr bwMode="auto">
          <a:xfrm>
            <a:off x="8413905" y="3118754"/>
            <a:ext cx="1785258" cy="881741"/>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4000" dirty="0">
                <a:solidFill>
                  <a:schemeClr val="bg1"/>
                </a:solidFill>
                <a:latin typeface="+mn-lt"/>
              </a:rPr>
              <a:t>Local</a:t>
            </a:r>
          </a:p>
        </p:txBody>
      </p:sp>
      <p:sp>
        <p:nvSpPr>
          <p:cNvPr id="22" name="Rectangle 21"/>
          <p:cNvSpPr/>
          <p:nvPr/>
        </p:nvSpPr>
        <p:spPr bwMode="auto">
          <a:xfrm>
            <a:off x="5050222" y="3118752"/>
            <a:ext cx="1469569" cy="1132116"/>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4000" dirty="0">
                <a:solidFill>
                  <a:schemeClr val="bg1"/>
                </a:solidFill>
                <a:latin typeface="+mn-lt"/>
              </a:rPr>
              <a:t>Non-Local</a:t>
            </a:r>
          </a:p>
        </p:txBody>
      </p:sp>
      <p:sp>
        <p:nvSpPr>
          <p:cNvPr id="23" name="Rectangle 22"/>
          <p:cNvSpPr>
            <a:spLocks noChangeArrowheads="1"/>
          </p:cNvSpPr>
          <p:nvPr/>
        </p:nvSpPr>
        <p:spPr bwMode="auto">
          <a:xfrm>
            <a:off x="12002244" y="6700838"/>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24" name="Text Box 5"/>
          <p:cNvSpPr txBox="1">
            <a:spLocks noChangeArrowheads="1"/>
          </p:cNvSpPr>
          <p:nvPr/>
        </p:nvSpPr>
        <p:spPr bwMode="auto">
          <a:xfrm>
            <a:off x="427420" y="1385022"/>
            <a:ext cx="4855259" cy="1200329"/>
          </a:xfrm>
          <a:prstGeom prst="rect">
            <a:avLst/>
          </a:prstGeom>
          <a:solidFill>
            <a:schemeClr val="accent4">
              <a:lumMod val="50000"/>
              <a:lumOff val="50000"/>
            </a:schemeClr>
          </a:solidFill>
          <a:ln w="9525">
            <a:solidFill>
              <a:srgbClr val="002060"/>
            </a:solidFill>
            <a:miter lim="800000"/>
            <a:headEnd/>
            <a:tailEnd/>
          </a:ln>
        </p:spPr>
        <p:txBody>
          <a:bodyPr wrap="square">
            <a:spAutoFit/>
          </a:bodyPr>
          <a:lstStyle/>
          <a:p>
            <a:pPr>
              <a:defRPr/>
            </a:pPr>
            <a:r>
              <a:rPr lang="en-US" sz="3600" b="1" dirty="0">
                <a:solidFill>
                  <a:schemeClr val="bg1"/>
                </a:solidFill>
                <a:latin typeface="+mn-lt"/>
              </a:rPr>
              <a:t>What the restaurant says about itself</a:t>
            </a:r>
          </a:p>
        </p:txBody>
      </p:sp>
      <p:sp>
        <p:nvSpPr>
          <p:cNvPr id="15" name="Text Box 5"/>
          <p:cNvSpPr txBox="1">
            <a:spLocks noChangeArrowheads="1"/>
          </p:cNvSpPr>
          <p:nvPr/>
        </p:nvSpPr>
        <p:spPr bwMode="auto">
          <a:xfrm>
            <a:off x="8500905" y="0"/>
            <a:ext cx="3691094"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Google’s Search Model: 1</a:t>
            </a:r>
            <a:r>
              <a:rPr lang="en-US" b="1" i="0" baseline="30000" dirty="0" smtClean="0">
                <a:solidFill>
                  <a:schemeClr val="accent4">
                    <a:lumMod val="75000"/>
                    <a:lumOff val="25000"/>
                  </a:schemeClr>
                </a:solidFill>
                <a:latin typeface="+mn-lt"/>
                <a:cs typeface="Times New Roman" panose="02020603050405020304" pitchFamily="18" charset="0"/>
              </a:rPr>
              <a:t>st</a:t>
            </a:r>
            <a:r>
              <a:rPr lang="en-US" b="1" i="0" dirty="0" smtClean="0">
                <a:solidFill>
                  <a:schemeClr val="accent4">
                    <a:lumMod val="75000"/>
                    <a:lumOff val="25000"/>
                  </a:schemeClr>
                </a:solidFill>
                <a:latin typeface="+mn-lt"/>
                <a:cs typeface="Times New Roman" panose="02020603050405020304" pitchFamily="18" charset="0"/>
              </a:rPr>
              <a:t> Party Content</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61445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hidden"/>
                                      </p:to>
                                    </p:set>
                                  </p:childTnLst>
                                </p:cTn>
                              </p:par>
                            </p:childTnLst>
                          </p:cTn>
                        </p:par>
                        <p:par>
                          <p:cTn id="16" fill="hold">
                            <p:stCondLst>
                              <p:cond delay="0"/>
                            </p:stCondLst>
                            <p:childTnLst>
                              <p:par>
                                <p:cTn id="17" presetID="9"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par>
                          <p:cTn id="20" fill="hold">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9A9F721-C29C-4725-9A2A-599F6F476D36}" type="slidenum">
              <a:rPr lang="en-US" altLang="en-US" smtClean="0"/>
              <a:pPr>
                <a:defRPr/>
              </a:pPr>
              <a:t>109</a:t>
            </a:fld>
            <a:endParaRPr lang="en-US" altLang="en-US"/>
          </a:p>
        </p:txBody>
      </p:sp>
      <p:sp>
        <p:nvSpPr>
          <p:cNvPr id="15" name="Rectangle 14"/>
          <p:cNvSpPr/>
          <p:nvPr/>
        </p:nvSpPr>
        <p:spPr bwMode="auto">
          <a:xfrm>
            <a:off x="2242459" y="2362190"/>
            <a:ext cx="2699657" cy="1665515"/>
          </a:xfrm>
          <a:prstGeom prst="rect">
            <a:avLst/>
          </a:prstGeom>
          <a:solidFill>
            <a:srgbClr val="CC00CC"/>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6000" dirty="0">
                <a:solidFill>
                  <a:schemeClr val="bg1"/>
                </a:solidFill>
                <a:latin typeface="+mn-lt"/>
              </a:rPr>
              <a:t>Yelp</a:t>
            </a:r>
          </a:p>
        </p:txBody>
      </p:sp>
      <p:sp>
        <p:nvSpPr>
          <p:cNvPr id="16" name="Rectangle 15"/>
          <p:cNvSpPr/>
          <p:nvPr/>
        </p:nvSpPr>
        <p:spPr bwMode="auto">
          <a:xfrm>
            <a:off x="1763486" y="4976136"/>
            <a:ext cx="3962400" cy="1197430"/>
          </a:xfrm>
          <a:prstGeom prst="rect">
            <a:avLst/>
          </a:prstGeom>
          <a:solidFill>
            <a:srgbClr val="FF66FF"/>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4000" dirty="0">
                <a:solidFill>
                  <a:schemeClr val="bg1"/>
                </a:solidFill>
                <a:latin typeface="+mn-lt"/>
              </a:rPr>
              <a:t>Consumers as Users</a:t>
            </a:r>
          </a:p>
        </p:txBody>
      </p:sp>
      <p:sp>
        <p:nvSpPr>
          <p:cNvPr id="17" name="Rectangle 16"/>
          <p:cNvSpPr/>
          <p:nvPr/>
        </p:nvSpPr>
        <p:spPr bwMode="auto">
          <a:xfrm>
            <a:off x="1915885" y="318401"/>
            <a:ext cx="3962400" cy="1115789"/>
          </a:xfrm>
          <a:prstGeom prst="rect">
            <a:avLst/>
          </a:prstGeom>
          <a:solidFill>
            <a:srgbClr val="FF66FF"/>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4000" dirty="0">
                <a:solidFill>
                  <a:schemeClr val="bg1"/>
                </a:solidFill>
                <a:latin typeface="+mn-lt"/>
              </a:rPr>
              <a:t>Consumers as Producers</a:t>
            </a:r>
          </a:p>
        </p:txBody>
      </p:sp>
      <p:pic>
        <p:nvPicPr>
          <p:cNvPr id="10" name="Picture 9" descr="Medici On 57th - Hyde Park - Chicago, IL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8585" y="1927843"/>
            <a:ext cx="2966852" cy="2439845"/>
          </a:xfrm>
          <a:prstGeom prst="rect">
            <a:avLst/>
          </a:prstGeom>
        </p:spPr>
      </p:pic>
      <p:cxnSp>
        <p:nvCxnSpPr>
          <p:cNvPr id="21" name="Straight Arrow Connector 20"/>
          <p:cNvCxnSpPr/>
          <p:nvPr/>
        </p:nvCxnSpPr>
        <p:spPr bwMode="auto">
          <a:xfrm flipH="1">
            <a:off x="3744685" y="1453229"/>
            <a:ext cx="2" cy="908960"/>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cxnSp>
        <p:nvCxnSpPr>
          <p:cNvPr id="22" name="Straight Arrow Connector 21"/>
          <p:cNvCxnSpPr/>
          <p:nvPr/>
        </p:nvCxnSpPr>
        <p:spPr bwMode="auto">
          <a:xfrm>
            <a:off x="3744685" y="4027704"/>
            <a:ext cx="0" cy="908960"/>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sp>
        <p:nvSpPr>
          <p:cNvPr id="23" name="Rectangle 4"/>
          <p:cNvSpPr>
            <a:spLocks noChangeArrowheads="1"/>
          </p:cNvSpPr>
          <p:nvPr/>
        </p:nvSpPr>
        <p:spPr bwMode="auto">
          <a:xfrm>
            <a:off x="6215745" y="4377247"/>
            <a:ext cx="5782548" cy="2308324"/>
          </a:xfrm>
          <a:prstGeom prst="rect">
            <a:avLst/>
          </a:prstGeom>
          <a:solidFill>
            <a:srgbClr val="FF0000"/>
          </a:solidFill>
          <a:ln w="9525">
            <a:solidFill>
              <a:schemeClr val="tx1"/>
            </a:solidFill>
            <a:miter lim="800000"/>
            <a:headEnd/>
            <a:tailEnd/>
          </a:ln>
        </p:spPr>
        <p:txBody>
          <a:bodyPr wrap="square" anchor="ctr">
            <a:spAutoFit/>
          </a:bodyPr>
          <a:lstStyle/>
          <a:p>
            <a:r>
              <a:rPr lang="en-US" sz="3600" b="1" dirty="0">
                <a:solidFill>
                  <a:schemeClr val="bg1"/>
                </a:solidFill>
                <a:latin typeface="Arial" charset="0"/>
              </a:rPr>
              <a:t>How should we let an incumbent with a large market share (a dominant firm?) respond to entry?</a:t>
            </a:r>
          </a:p>
        </p:txBody>
      </p:sp>
      <p:sp>
        <p:nvSpPr>
          <p:cNvPr id="24" name="Text Box 5"/>
          <p:cNvSpPr txBox="1">
            <a:spLocks noChangeArrowheads="1"/>
          </p:cNvSpPr>
          <p:nvPr/>
        </p:nvSpPr>
        <p:spPr bwMode="auto">
          <a:xfrm>
            <a:off x="6547689" y="635115"/>
            <a:ext cx="5189040" cy="1200329"/>
          </a:xfrm>
          <a:prstGeom prst="rect">
            <a:avLst/>
          </a:prstGeom>
          <a:solidFill>
            <a:schemeClr val="accent4">
              <a:lumMod val="50000"/>
              <a:lumOff val="50000"/>
            </a:schemeClr>
          </a:solidFill>
          <a:ln w="9525">
            <a:solidFill>
              <a:srgbClr val="002060"/>
            </a:solidFill>
            <a:miter lim="800000"/>
            <a:headEnd/>
            <a:tailEnd/>
          </a:ln>
        </p:spPr>
        <p:txBody>
          <a:bodyPr wrap="square">
            <a:spAutoFit/>
          </a:bodyPr>
          <a:lstStyle/>
          <a:p>
            <a:pPr>
              <a:defRPr/>
            </a:pPr>
            <a:r>
              <a:rPr lang="en-US" sz="3600" b="1" dirty="0">
                <a:solidFill>
                  <a:schemeClr val="bg1"/>
                </a:solidFill>
                <a:latin typeface="+mn-lt"/>
              </a:rPr>
              <a:t>What consumers say about the restaurant</a:t>
            </a:r>
          </a:p>
        </p:txBody>
      </p:sp>
      <p:sp>
        <p:nvSpPr>
          <p:cNvPr id="25" name="Rectangle 24"/>
          <p:cNvSpPr>
            <a:spLocks noChangeArrowheads="1"/>
          </p:cNvSpPr>
          <p:nvPr/>
        </p:nvSpPr>
        <p:spPr bwMode="auto">
          <a:xfrm>
            <a:off x="11998293" y="6685571"/>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13" name="Text Box 5"/>
          <p:cNvSpPr txBox="1">
            <a:spLocks noChangeArrowheads="1"/>
          </p:cNvSpPr>
          <p:nvPr/>
        </p:nvSpPr>
        <p:spPr bwMode="auto">
          <a:xfrm>
            <a:off x="5881635" y="0"/>
            <a:ext cx="631036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Evolution of Local: 3d Party Review Sites</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86647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11</a:t>
            </a:fld>
            <a:endParaRPr lang="en-US" altLang="en-US" dirty="0"/>
          </a:p>
        </p:txBody>
      </p:sp>
      <p:pic>
        <p:nvPicPr>
          <p:cNvPr id="3" name="Picture 2" descr="Internet History of 1960s | Internet History | Computer History Museum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552" y="638715"/>
            <a:ext cx="9599746" cy="5438865"/>
          </a:xfrm>
          <a:prstGeom prst="rect">
            <a:avLst/>
          </a:prstGeom>
        </p:spPr>
      </p:pic>
      <p:sp>
        <p:nvSpPr>
          <p:cNvPr id="4" name="Text Box 5"/>
          <p:cNvSpPr txBox="1">
            <a:spLocks noChangeArrowheads="1"/>
          </p:cNvSpPr>
          <p:nvPr/>
        </p:nvSpPr>
        <p:spPr bwMode="auto">
          <a:xfrm>
            <a:off x="8273143" y="6488668"/>
            <a:ext cx="391885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Source: </a:t>
            </a:r>
            <a:r>
              <a:rPr lang="en-US" sz="1800" i="0" dirty="0" smtClean="0">
                <a:solidFill>
                  <a:schemeClr val="accent4">
                    <a:lumMod val="75000"/>
                    <a:lumOff val="25000"/>
                  </a:schemeClr>
                </a:solidFill>
                <a:latin typeface="+mn-lt"/>
                <a:cs typeface="Times New Roman" panose="02020603050405020304" pitchFamily="18" charset="0"/>
              </a:rPr>
              <a:t>Computer History Museum</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8721969" y="0"/>
            <a:ext cx="347003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JCR </a:t>
            </a:r>
            <a:r>
              <a:rPr lang="en-US" b="1" i="0" dirty="0" err="1" smtClean="0">
                <a:solidFill>
                  <a:schemeClr val="accent4">
                    <a:lumMod val="75000"/>
                    <a:lumOff val="25000"/>
                  </a:schemeClr>
                </a:solidFill>
                <a:latin typeface="+mn-lt"/>
                <a:cs typeface="Times New Roman" panose="02020603050405020304" pitchFamily="18" charset="0"/>
              </a:rPr>
              <a:t>Licklider</a:t>
            </a:r>
            <a:r>
              <a:rPr lang="en-US" b="1" i="0" dirty="0" smtClean="0">
                <a:solidFill>
                  <a:schemeClr val="accent4">
                    <a:lumMod val="75000"/>
                    <a:lumOff val="25000"/>
                  </a:schemeClr>
                </a:solidFill>
                <a:latin typeface="+mn-lt"/>
                <a:cs typeface="Times New Roman" panose="02020603050405020304" pitchFamily="18" charset="0"/>
              </a:rPr>
              <a:t> at ARPA</a:t>
            </a:r>
            <a:endParaRPr lang="en-US" b="1" i="0" dirty="0">
              <a:solidFill>
                <a:schemeClr val="accent4">
                  <a:lumMod val="75000"/>
                  <a:lumOff val="25000"/>
                </a:schemeClr>
              </a:solidFill>
              <a:latin typeface="+mn-lt"/>
              <a:cs typeface="Times New Roman" panose="02020603050405020304" pitchFamily="18" charset="0"/>
            </a:endParaRPr>
          </a:p>
        </p:txBody>
      </p:sp>
      <p:pic>
        <p:nvPicPr>
          <p:cNvPr id="7" name="Picture 6" descr="Internet History of 1960s | Internet History | Computer History Museum - Google Chrome"/>
          <p:cNvPicPr>
            <a:picLocks noChangeAspect="1"/>
          </p:cNvPicPr>
          <p:nvPr/>
        </p:nvPicPr>
        <p:blipFill rotWithShape="1">
          <a:blip r:embed="rId2">
            <a:extLst>
              <a:ext uri="{28A0092B-C50C-407E-A947-70E740481C1C}">
                <a14:useLocalDpi xmlns:a14="http://schemas.microsoft.com/office/drawing/2010/main" val="0"/>
              </a:ext>
            </a:extLst>
          </a:blip>
          <a:srcRect l="53594" t="40306" r="21872" b="30515"/>
          <a:stretch/>
        </p:blipFill>
        <p:spPr>
          <a:xfrm>
            <a:off x="1865867" y="494261"/>
            <a:ext cx="8591117" cy="5788863"/>
          </a:xfrm>
          <a:prstGeom prst="rect">
            <a:avLst/>
          </a:prstGeom>
        </p:spPr>
      </p:pic>
    </p:spTree>
    <p:extLst>
      <p:ext uri="{BB962C8B-B14F-4D97-AF65-F5344CB8AC3E}">
        <p14:creationId xmlns:p14="http://schemas.microsoft.com/office/powerpoint/2010/main" val="274037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9A9F721-C29C-4725-9A2A-599F6F476D36}" type="slidenum">
              <a:rPr lang="en-US" altLang="en-US" smtClean="0"/>
              <a:pPr>
                <a:defRPr/>
              </a:pPr>
              <a:t>110</a:t>
            </a:fld>
            <a:endParaRPr lang="en-US" altLang="en-US"/>
          </a:p>
        </p:txBody>
      </p:sp>
      <p:pic>
        <p:nvPicPr>
          <p:cNvPr id="1026" name="Picture 8" descr="Description: restaurants hyde park chicago il - Google Search - Mozilla Firef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056" y="-21512"/>
            <a:ext cx="8577944" cy="68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5"/>
          <p:cNvSpPr>
            <a:spLocks noChangeArrowheads="1"/>
          </p:cNvSpPr>
          <p:nvPr/>
        </p:nvSpPr>
        <p:spPr bwMode="auto">
          <a:xfrm>
            <a:off x="1731394" y="370114"/>
            <a:ext cx="5322548" cy="373046"/>
          </a:xfrm>
          <a:prstGeom prst="flowChartAlternateProcess">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Rectangle 7"/>
          <p:cNvSpPr>
            <a:spLocks noChangeArrowheads="1"/>
          </p:cNvSpPr>
          <p:nvPr/>
        </p:nvSpPr>
        <p:spPr bwMode="auto">
          <a:xfrm>
            <a:off x="12007388" y="6698240"/>
            <a:ext cx="173037" cy="157162"/>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 name="AutoShape 5"/>
          <p:cNvSpPr>
            <a:spLocks noChangeArrowheads="1"/>
          </p:cNvSpPr>
          <p:nvPr/>
        </p:nvSpPr>
        <p:spPr bwMode="auto">
          <a:xfrm>
            <a:off x="6542314" y="1469702"/>
            <a:ext cx="2819400" cy="2329412"/>
          </a:xfrm>
          <a:prstGeom prst="flowChartAlternateProcess">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AutoShape 5"/>
          <p:cNvSpPr>
            <a:spLocks noChangeArrowheads="1"/>
          </p:cNvSpPr>
          <p:nvPr/>
        </p:nvSpPr>
        <p:spPr bwMode="auto">
          <a:xfrm>
            <a:off x="3012197" y="3200279"/>
            <a:ext cx="3233058" cy="3439459"/>
          </a:xfrm>
          <a:prstGeom prst="flowChartAlternateProcess">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AutoShape 5"/>
          <p:cNvSpPr>
            <a:spLocks noChangeArrowheads="1"/>
          </p:cNvSpPr>
          <p:nvPr/>
        </p:nvSpPr>
        <p:spPr bwMode="auto">
          <a:xfrm>
            <a:off x="3777343" y="4313453"/>
            <a:ext cx="1034143" cy="334662"/>
          </a:xfrm>
          <a:prstGeom prst="flowChartAlternateProcess">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AutoShape 5"/>
          <p:cNvSpPr>
            <a:spLocks noChangeArrowheads="1"/>
          </p:cNvSpPr>
          <p:nvPr/>
        </p:nvSpPr>
        <p:spPr bwMode="auto">
          <a:xfrm>
            <a:off x="2907620" y="1622102"/>
            <a:ext cx="3634695" cy="1948542"/>
          </a:xfrm>
          <a:prstGeom prst="flowChartAlternateProcess">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Text Box 5"/>
          <p:cNvSpPr txBox="1">
            <a:spLocks noChangeArrowheads="1"/>
          </p:cNvSpPr>
          <p:nvPr/>
        </p:nvSpPr>
        <p:spPr bwMode="auto">
          <a:xfrm>
            <a:off x="621452" y="2119320"/>
            <a:ext cx="4331549" cy="1200329"/>
          </a:xfrm>
          <a:prstGeom prst="rect">
            <a:avLst/>
          </a:prstGeom>
          <a:solidFill>
            <a:schemeClr val="accent4">
              <a:lumMod val="50000"/>
              <a:lumOff val="50000"/>
            </a:schemeClr>
          </a:solidFill>
          <a:ln w="9525">
            <a:solidFill>
              <a:srgbClr val="002060"/>
            </a:solidFill>
            <a:miter lim="800000"/>
            <a:headEnd/>
            <a:tailEnd/>
          </a:ln>
        </p:spPr>
        <p:txBody>
          <a:bodyPr wrap="square">
            <a:spAutoFit/>
          </a:bodyPr>
          <a:lstStyle/>
          <a:p>
            <a:pPr>
              <a:defRPr/>
            </a:pPr>
            <a:r>
              <a:rPr lang="en-US" sz="3600" b="1" dirty="0">
                <a:solidFill>
                  <a:schemeClr val="bg1"/>
                </a:solidFill>
                <a:latin typeface="+mn-lt"/>
              </a:rPr>
              <a:t>1. Organic Search Competition (no $)</a:t>
            </a:r>
          </a:p>
        </p:txBody>
      </p:sp>
      <p:sp>
        <p:nvSpPr>
          <p:cNvPr id="15" name="AutoShape 5"/>
          <p:cNvSpPr>
            <a:spLocks noChangeArrowheads="1"/>
          </p:cNvSpPr>
          <p:nvPr/>
        </p:nvSpPr>
        <p:spPr bwMode="auto">
          <a:xfrm>
            <a:off x="6389915" y="3799115"/>
            <a:ext cx="2177143" cy="1208315"/>
          </a:xfrm>
          <a:prstGeom prst="flowChartAlternateProcess">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Text Box 5"/>
          <p:cNvSpPr txBox="1">
            <a:spLocks noChangeArrowheads="1"/>
          </p:cNvSpPr>
          <p:nvPr/>
        </p:nvSpPr>
        <p:spPr bwMode="auto">
          <a:xfrm>
            <a:off x="7478485" y="4899035"/>
            <a:ext cx="3992026" cy="646331"/>
          </a:xfrm>
          <a:prstGeom prst="rect">
            <a:avLst/>
          </a:prstGeom>
          <a:solidFill>
            <a:schemeClr val="accent4">
              <a:lumMod val="50000"/>
              <a:lumOff val="50000"/>
            </a:schemeClr>
          </a:solidFill>
          <a:ln w="9525">
            <a:solidFill>
              <a:srgbClr val="002060"/>
            </a:solidFill>
            <a:miter lim="800000"/>
            <a:headEnd/>
            <a:tailEnd/>
          </a:ln>
        </p:spPr>
        <p:txBody>
          <a:bodyPr wrap="square">
            <a:spAutoFit/>
          </a:bodyPr>
          <a:lstStyle/>
          <a:p>
            <a:pPr>
              <a:defRPr/>
            </a:pPr>
            <a:r>
              <a:rPr lang="en-US" sz="3600" b="1" dirty="0">
                <a:solidFill>
                  <a:schemeClr val="bg1"/>
                </a:solidFill>
                <a:latin typeface="+mn-lt"/>
              </a:rPr>
              <a:t>2. Auctions (all $)</a:t>
            </a:r>
          </a:p>
        </p:txBody>
      </p:sp>
      <p:sp>
        <p:nvSpPr>
          <p:cNvPr id="17" name="Text Box 5"/>
          <p:cNvSpPr txBox="1">
            <a:spLocks noChangeArrowheads="1"/>
          </p:cNvSpPr>
          <p:nvPr/>
        </p:nvSpPr>
        <p:spPr bwMode="auto">
          <a:xfrm>
            <a:off x="5548804" y="670421"/>
            <a:ext cx="6532564" cy="1200329"/>
          </a:xfrm>
          <a:prstGeom prst="rect">
            <a:avLst/>
          </a:prstGeom>
          <a:solidFill>
            <a:schemeClr val="accent4">
              <a:lumMod val="50000"/>
              <a:lumOff val="50000"/>
            </a:schemeClr>
          </a:solidFill>
          <a:ln w="9525">
            <a:solidFill>
              <a:srgbClr val="002060"/>
            </a:solidFill>
            <a:miter lim="800000"/>
            <a:headEnd/>
            <a:tailEnd/>
          </a:ln>
        </p:spPr>
        <p:txBody>
          <a:bodyPr wrap="square">
            <a:spAutoFit/>
          </a:bodyPr>
          <a:lstStyle/>
          <a:p>
            <a:pPr>
              <a:defRPr/>
            </a:pPr>
            <a:r>
              <a:rPr lang="en-US" sz="3600" b="1" dirty="0">
                <a:solidFill>
                  <a:schemeClr val="bg1"/>
                </a:solidFill>
                <a:latin typeface="+mn-lt"/>
              </a:rPr>
              <a:t>3. No Competition: Hardwired in favor of Google</a:t>
            </a:r>
          </a:p>
        </p:txBody>
      </p:sp>
      <p:sp>
        <p:nvSpPr>
          <p:cNvPr id="18" name="Text Box 5"/>
          <p:cNvSpPr txBox="1">
            <a:spLocks noChangeArrowheads="1"/>
          </p:cNvSpPr>
          <p:nvPr/>
        </p:nvSpPr>
        <p:spPr bwMode="auto">
          <a:xfrm>
            <a:off x="178463" y="4168676"/>
            <a:ext cx="4296827" cy="2308324"/>
          </a:xfrm>
          <a:prstGeom prst="rect">
            <a:avLst/>
          </a:prstGeom>
          <a:solidFill>
            <a:schemeClr val="accent4">
              <a:lumMod val="50000"/>
              <a:lumOff val="50000"/>
            </a:schemeClr>
          </a:solidFill>
          <a:ln w="9525">
            <a:solidFill>
              <a:srgbClr val="002060"/>
            </a:solidFill>
            <a:miter lim="800000"/>
            <a:headEnd/>
            <a:tailEnd/>
          </a:ln>
        </p:spPr>
        <p:txBody>
          <a:bodyPr wrap="square">
            <a:spAutoFit/>
          </a:bodyPr>
          <a:lstStyle/>
          <a:p>
            <a:pPr>
              <a:defRPr/>
            </a:pPr>
            <a:r>
              <a:rPr lang="en-US" sz="3600" b="1" dirty="0">
                <a:solidFill>
                  <a:schemeClr val="bg1"/>
                </a:solidFill>
                <a:latin typeface="+mn-lt"/>
              </a:rPr>
              <a:t>4. </a:t>
            </a:r>
            <a:r>
              <a:rPr lang="en-US" sz="3600" b="1" dirty="0" err="1">
                <a:solidFill>
                  <a:schemeClr val="bg1"/>
                </a:solidFill>
                <a:latin typeface="+mn-lt"/>
              </a:rPr>
              <a:t>Onebox</a:t>
            </a:r>
            <a:r>
              <a:rPr lang="en-US" sz="3600" b="1" dirty="0">
                <a:solidFill>
                  <a:schemeClr val="bg1"/>
                </a:solidFill>
                <a:latin typeface="+mn-lt"/>
              </a:rPr>
              <a:t> result: hardwired Google reviews; organic competition?</a:t>
            </a:r>
          </a:p>
        </p:txBody>
      </p:sp>
      <p:sp>
        <p:nvSpPr>
          <p:cNvPr id="19" name="Text Box 5"/>
          <p:cNvSpPr txBox="1">
            <a:spLocks noChangeArrowheads="1"/>
          </p:cNvSpPr>
          <p:nvPr/>
        </p:nvSpPr>
        <p:spPr bwMode="auto">
          <a:xfrm>
            <a:off x="8794476" y="6188558"/>
            <a:ext cx="339752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Hyde Park Restaurants Search, June 25, 2012</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76537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9A9F721-C29C-4725-9A2A-599F6F476D36}" type="slidenum">
              <a:rPr lang="en-US" altLang="en-US" smtClean="0"/>
              <a:pPr>
                <a:defRPr/>
              </a:pPr>
              <a:t>111</a:t>
            </a:fld>
            <a:endParaRPr lang="en-US" altLang="en-US"/>
          </a:p>
        </p:txBody>
      </p:sp>
      <p:pic>
        <p:nvPicPr>
          <p:cNvPr id="1026" name="Picture 8" descr="Description: restaurants hyde park chicago il - Google Search - Mozilla Firef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056" y="-21512"/>
            <a:ext cx="8577944" cy="68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5"/>
          <p:cNvSpPr>
            <a:spLocks noChangeArrowheads="1"/>
          </p:cNvSpPr>
          <p:nvPr/>
        </p:nvSpPr>
        <p:spPr bwMode="auto">
          <a:xfrm>
            <a:off x="1731394" y="370114"/>
            <a:ext cx="5322548" cy="373046"/>
          </a:xfrm>
          <a:prstGeom prst="flowChartAlternateProcess">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Rectangle 7"/>
          <p:cNvSpPr>
            <a:spLocks noChangeArrowheads="1"/>
          </p:cNvSpPr>
          <p:nvPr/>
        </p:nvSpPr>
        <p:spPr bwMode="auto">
          <a:xfrm>
            <a:off x="12001257" y="6696750"/>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9" name="AutoShape 5"/>
          <p:cNvSpPr>
            <a:spLocks noChangeArrowheads="1"/>
          </p:cNvSpPr>
          <p:nvPr/>
        </p:nvSpPr>
        <p:spPr bwMode="auto">
          <a:xfrm>
            <a:off x="6542314" y="1469702"/>
            <a:ext cx="2819400" cy="2329412"/>
          </a:xfrm>
          <a:prstGeom prst="flowChartAlternateProcess">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AutoShape 5"/>
          <p:cNvSpPr>
            <a:spLocks noChangeArrowheads="1"/>
          </p:cNvSpPr>
          <p:nvPr/>
        </p:nvSpPr>
        <p:spPr bwMode="auto">
          <a:xfrm>
            <a:off x="2982685" y="3418244"/>
            <a:ext cx="3233058" cy="3439459"/>
          </a:xfrm>
          <a:prstGeom prst="flowChartAlternateProcess">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AutoShape 5"/>
          <p:cNvSpPr>
            <a:spLocks noChangeArrowheads="1"/>
          </p:cNvSpPr>
          <p:nvPr/>
        </p:nvSpPr>
        <p:spPr bwMode="auto">
          <a:xfrm>
            <a:off x="3777343" y="4313453"/>
            <a:ext cx="1034143" cy="334662"/>
          </a:xfrm>
          <a:prstGeom prst="flowChartAlternateProcess">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AutoShape 5"/>
          <p:cNvSpPr>
            <a:spLocks noChangeArrowheads="1"/>
          </p:cNvSpPr>
          <p:nvPr/>
        </p:nvSpPr>
        <p:spPr bwMode="auto">
          <a:xfrm>
            <a:off x="2907620" y="1622102"/>
            <a:ext cx="3634695" cy="1948542"/>
          </a:xfrm>
          <a:prstGeom prst="flowChartAlternateProcess">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AutoShape 5"/>
          <p:cNvSpPr>
            <a:spLocks noChangeArrowheads="1"/>
          </p:cNvSpPr>
          <p:nvPr/>
        </p:nvSpPr>
        <p:spPr bwMode="auto">
          <a:xfrm>
            <a:off x="6389915" y="3799115"/>
            <a:ext cx="2177143" cy="1208315"/>
          </a:xfrm>
          <a:prstGeom prst="flowChartAlternateProcess">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Rectangle 4"/>
          <p:cNvSpPr>
            <a:spLocks noChangeArrowheads="1"/>
          </p:cNvSpPr>
          <p:nvPr/>
        </p:nvSpPr>
        <p:spPr bwMode="auto">
          <a:xfrm>
            <a:off x="4392667" y="456083"/>
            <a:ext cx="7598737" cy="1200329"/>
          </a:xfrm>
          <a:prstGeom prst="rect">
            <a:avLst/>
          </a:prstGeom>
          <a:solidFill>
            <a:schemeClr val="accent4">
              <a:lumMod val="50000"/>
              <a:lumOff val="50000"/>
            </a:schemeClr>
          </a:solidFill>
          <a:ln w="9525">
            <a:solidFill>
              <a:schemeClr val="tx1"/>
            </a:solidFill>
            <a:miter lim="800000"/>
            <a:headEnd/>
            <a:tailEnd/>
          </a:ln>
        </p:spPr>
        <p:txBody>
          <a:bodyPr wrap="square" anchor="ctr">
            <a:spAutoFit/>
          </a:bodyPr>
          <a:lstStyle/>
          <a:p>
            <a:r>
              <a:rPr lang="en-US" sz="3600" b="1" dirty="0">
                <a:solidFill>
                  <a:schemeClr val="bg1"/>
                </a:solidFill>
                <a:latin typeface="Arial" charset="0"/>
              </a:rPr>
              <a:t>1. Is scraping an act of monopoly maintenance?</a:t>
            </a:r>
          </a:p>
        </p:txBody>
      </p:sp>
      <p:sp>
        <p:nvSpPr>
          <p:cNvPr id="20" name="Rectangle 4"/>
          <p:cNvSpPr>
            <a:spLocks noChangeArrowheads="1"/>
          </p:cNvSpPr>
          <p:nvPr/>
        </p:nvSpPr>
        <p:spPr bwMode="auto">
          <a:xfrm>
            <a:off x="2841172" y="1879599"/>
            <a:ext cx="9150232" cy="2308324"/>
          </a:xfrm>
          <a:prstGeom prst="rect">
            <a:avLst/>
          </a:prstGeom>
          <a:solidFill>
            <a:schemeClr val="accent4">
              <a:lumMod val="50000"/>
              <a:lumOff val="50000"/>
            </a:schemeClr>
          </a:solidFill>
          <a:ln w="9525">
            <a:solidFill>
              <a:schemeClr val="tx1"/>
            </a:solidFill>
            <a:miter lim="800000"/>
            <a:headEnd/>
            <a:tailEnd/>
          </a:ln>
        </p:spPr>
        <p:txBody>
          <a:bodyPr wrap="square" anchor="ctr">
            <a:spAutoFit/>
          </a:bodyPr>
          <a:lstStyle/>
          <a:p>
            <a:r>
              <a:rPr lang="en-US" sz="3600" b="1" dirty="0">
                <a:solidFill>
                  <a:schemeClr val="bg1"/>
                </a:solidFill>
                <a:latin typeface="Arial" charset="0"/>
              </a:rPr>
              <a:t>2. Is Google’s hard-wiring of its results in universal search results an act of tying, monopoly maintenance or EU-style leveraging?</a:t>
            </a:r>
          </a:p>
        </p:txBody>
      </p:sp>
      <p:sp>
        <p:nvSpPr>
          <p:cNvPr id="21" name="Rectangle 4"/>
          <p:cNvSpPr>
            <a:spLocks noChangeArrowheads="1"/>
          </p:cNvSpPr>
          <p:nvPr/>
        </p:nvSpPr>
        <p:spPr bwMode="auto">
          <a:xfrm>
            <a:off x="4014486" y="4378012"/>
            <a:ext cx="7952804" cy="1754326"/>
          </a:xfrm>
          <a:prstGeom prst="rect">
            <a:avLst/>
          </a:prstGeom>
          <a:solidFill>
            <a:schemeClr val="accent4">
              <a:lumMod val="50000"/>
              <a:lumOff val="50000"/>
            </a:schemeClr>
          </a:solidFill>
          <a:ln w="9525">
            <a:solidFill>
              <a:schemeClr val="tx1"/>
            </a:solidFill>
            <a:miter lim="800000"/>
            <a:headEnd/>
            <a:tailEnd/>
          </a:ln>
        </p:spPr>
        <p:txBody>
          <a:bodyPr wrap="square" anchor="ctr">
            <a:spAutoFit/>
          </a:bodyPr>
          <a:lstStyle/>
          <a:p>
            <a:r>
              <a:rPr lang="en-US" sz="3600" b="1" dirty="0">
                <a:solidFill>
                  <a:schemeClr val="bg1"/>
                </a:solidFill>
                <a:latin typeface="Arial" charset="0"/>
              </a:rPr>
              <a:t>3. Question 2 is quite different from asking whether universal search itself is anti-competitive</a:t>
            </a:r>
          </a:p>
        </p:txBody>
      </p:sp>
      <p:sp>
        <p:nvSpPr>
          <p:cNvPr id="16" name="Text Box 5"/>
          <p:cNvSpPr txBox="1">
            <a:spLocks noChangeArrowheads="1"/>
          </p:cNvSpPr>
          <p:nvPr/>
        </p:nvSpPr>
        <p:spPr bwMode="auto">
          <a:xfrm>
            <a:off x="8764947" y="6258309"/>
            <a:ext cx="339752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Hyde Park Restaurants Search, June 25, 2012</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43361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9"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112</a:t>
            </a:fld>
            <a:endParaRPr lang="en-US" altLang="en-US" dirty="0"/>
          </a:p>
        </p:txBody>
      </p:sp>
      <p:sp>
        <p:nvSpPr>
          <p:cNvPr id="3" name="Text Box 5"/>
          <p:cNvSpPr txBox="1">
            <a:spLocks noChangeArrowheads="1"/>
          </p:cNvSpPr>
          <p:nvPr/>
        </p:nvSpPr>
        <p:spPr bwMode="auto">
          <a:xfrm>
            <a:off x="8764947" y="6258309"/>
            <a:ext cx="339752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Hyde Park Restaurants Search, July 6, 2017</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4" name="Picture 3" descr="restaurants hyde park chicago il - Google Search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465" y="401069"/>
            <a:ext cx="10338188" cy="5857240"/>
          </a:xfrm>
          <a:prstGeom prst="rect">
            <a:avLst/>
          </a:prstGeom>
        </p:spPr>
      </p:pic>
      <p:pic>
        <p:nvPicPr>
          <p:cNvPr id="5" name="Picture 4" descr="restaurants hyde park chicago il - Google Search - Google Chrome"/>
          <p:cNvPicPr>
            <a:picLocks noChangeAspect="1"/>
          </p:cNvPicPr>
          <p:nvPr/>
        </p:nvPicPr>
        <p:blipFill rotWithShape="1">
          <a:blip r:embed="rId2">
            <a:extLst>
              <a:ext uri="{28A0092B-C50C-407E-A947-70E740481C1C}">
                <a14:useLocalDpi xmlns:a14="http://schemas.microsoft.com/office/drawing/2010/main" val="0"/>
              </a:ext>
            </a:extLst>
          </a:blip>
          <a:srcRect l="800" t="12171" r="47587" b="15781"/>
          <a:stretch/>
        </p:blipFill>
        <p:spPr>
          <a:xfrm>
            <a:off x="1857750" y="195565"/>
            <a:ext cx="8074527" cy="6385909"/>
          </a:xfrm>
          <a:prstGeom prst="rect">
            <a:avLst/>
          </a:prstGeom>
        </p:spPr>
      </p:pic>
      <p:sp>
        <p:nvSpPr>
          <p:cNvPr id="6" name="Rectangle 5"/>
          <p:cNvSpPr>
            <a:spLocks noChangeArrowheads="1"/>
          </p:cNvSpPr>
          <p:nvPr/>
        </p:nvSpPr>
        <p:spPr bwMode="auto">
          <a:xfrm>
            <a:off x="11987814" y="6678096"/>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65556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113</a:t>
            </a:fld>
            <a:endParaRPr lang="en-US" altLang="en-US" dirty="0"/>
          </a:p>
        </p:txBody>
      </p:sp>
      <p:sp>
        <p:nvSpPr>
          <p:cNvPr id="3" name="Text Box 5"/>
          <p:cNvSpPr txBox="1">
            <a:spLocks noChangeArrowheads="1"/>
          </p:cNvSpPr>
          <p:nvPr/>
        </p:nvSpPr>
        <p:spPr bwMode="auto">
          <a:xfrm>
            <a:off x="8764947" y="6258309"/>
            <a:ext cx="339752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Hyde Park Restaurants Search, July 6, 2017</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restaurants hyde park chicago il - Google Search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924" y="354429"/>
            <a:ext cx="10338188" cy="5857240"/>
          </a:xfrm>
          <a:prstGeom prst="rect">
            <a:avLst/>
          </a:prstGeom>
        </p:spPr>
      </p:pic>
      <p:pic>
        <p:nvPicPr>
          <p:cNvPr id="6" name="Picture 5" descr="restaurants hyde park chicago il - Google Search - Google Chrome"/>
          <p:cNvPicPr>
            <a:picLocks noChangeAspect="1"/>
          </p:cNvPicPr>
          <p:nvPr/>
        </p:nvPicPr>
        <p:blipFill rotWithShape="1">
          <a:blip r:embed="rId2">
            <a:extLst>
              <a:ext uri="{28A0092B-C50C-407E-A947-70E740481C1C}">
                <a14:useLocalDpi xmlns:a14="http://schemas.microsoft.com/office/drawing/2010/main" val="0"/>
              </a:ext>
            </a:extLst>
          </a:blip>
          <a:srcRect l="8247" t="8703" r="48850" b="12343"/>
          <a:stretch/>
        </p:blipFill>
        <p:spPr>
          <a:xfrm>
            <a:off x="2416700" y="238975"/>
            <a:ext cx="6348247" cy="6619025"/>
          </a:xfrm>
          <a:prstGeom prst="rect">
            <a:avLst/>
          </a:prstGeom>
        </p:spPr>
      </p:pic>
      <p:sp>
        <p:nvSpPr>
          <p:cNvPr id="7" name="Rectangle 6"/>
          <p:cNvSpPr>
            <a:spLocks noChangeArrowheads="1"/>
          </p:cNvSpPr>
          <p:nvPr/>
        </p:nvSpPr>
        <p:spPr bwMode="auto">
          <a:xfrm>
            <a:off x="11987814" y="6678096"/>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97332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114</a:t>
            </a:fld>
            <a:endParaRPr lang="en-US" altLang="en-US" dirty="0"/>
          </a:p>
        </p:txBody>
      </p:sp>
      <p:sp>
        <p:nvSpPr>
          <p:cNvPr id="3" name="Text Box 5"/>
          <p:cNvSpPr txBox="1">
            <a:spLocks noChangeArrowheads="1"/>
          </p:cNvSpPr>
          <p:nvPr/>
        </p:nvSpPr>
        <p:spPr bwMode="auto">
          <a:xfrm>
            <a:off x="8764947" y="6258309"/>
            <a:ext cx="339752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Hyde Park Restaurants Search, July 6, 2017</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4" name="Picture 3" descr="restaurants hyde park chicago il - Google Search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978" y="401069"/>
            <a:ext cx="10338188" cy="5857240"/>
          </a:xfrm>
          <a:prstGeom prst="rect">
            <a:avLst/>
          </a:prstGeom>
        </p:spPr>
      </p:pic>
      <p:pic>
        <p:nvPicPr>
          <p:cNvPr id="5" name="Picture 4" descr="restaurants hyde park chicago il - Google Search - Google Chrome"/>
          <p:cNvPicPr>
            <a:picLocks noChangeAspect="1"/>
          </p:cNvPicPr>
          <p:nvPr/>
        </p:nvPicPr>
        <p:blipFill rotWithShape="1">
          <a:blip r:embed="rId2">
            <a:extLst>
              <a:ext uri="{28A0092B-C50C-407E-A947-70E740481C1C}">
                <a14:useLocalDpi xmlns:a14="http://schemas.microsoft.com/office/drawing/2010/main" val="0"/>
              </a:ext>
            </a:extLst>
          </a:blip>
          <a:srcRect l="27550" t="27336" r="38494" b="1784"/>
          <a:stretch/>
        </p:blipFill>
        <p:spPr>
          <a:xfrm>
            <a:off x="3223082" y="126013"/>
            <a:ext cx="5540245" cy="6552083"/>
          </a:xfrm>
          <a:prstGeom prst="rect">
            <a:avLst/>
          </a:prstGeom>
        </p:spPr>
      </p:pic>
      <p:sp>
        <p:nvSpPr>
          <p:cNvPr id="6" name="Rectangle 5"/>
          <p:cNvSpPr>
            <a:spLocks noChangeArrowheads="1"/>
          </p:cNvSpPr>
          <p:nvPr/>
        </p:nvSpPr>
        <p:spPr bwMode="auto">
          <a:xfrm>
            <a:off x="11987814" y="6678096"/>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15215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115</a:t>
            </a:fld>
            <a:endParaRPr lang="en-US" altLang="en-US" dirty="0"/>
          </a:p>
        </p:txBody>
      </p:sp>
      <p:sp>
        <p:nvSpPr>
          <p:cNvPr id="3" name="Text Box 5"/>
          <p:cNvSpPr txBox="1">
            <a:spLocks noChangeArrowheads="1"/>
          </p:cNvSpPr>
          <p:nvPr/>
        </p:nvSpPr>
        <p:spPr bwMode="auto">
          <a:xfrm>
            <a:off x="8764947" y="6258309"/>
            <a:ext cx="339752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Hyde Park Restaurants Search, July 6, 2017</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restaurants hyde park chicago il - Google Search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465" y="401069"/>
            <a:ext cx="10338188" cy="5857240"/>
          </a:xfrm>
          <a:prstGeom prst="rect">
            <a:avLst/>
          </a:prstGeom>
        </p:spPr>
      </p:pic>
      <p:pic>
        <p:nvPicPr>
          <p:cNvPr id="6" name="Picture 5" descr="restaurants hyde park chicago il - Google Search - Google Chrome"/>
          <p:cNvPicPr>
            <a:picLocks noChangeAspect="1"/>
          </p:cNvPicPr>
          <p:nvPr/>
        </p:nvPicPr>
        <p:blipFill rotWithShape="1">
          <a:blip r:embed="rId2">
            <a:extLst>
              <a:ext uri="{28A0092B-C50C-407E-A947-70E740481C1C}">
                <a14:useLocalDpi xmlns:a14="http://schemas.microsoft.com/office/drawing/2010/main" val="0"/>
              </a:ext>
            </a:extLst>
          </a:blip>
          <a:srcRect l="25050" t="18185" r="26049" b="9320"/>
          <a:stretch/>
        </p:blipFill>
        <p:spPr>
          <a:xfrm>
            <a:off x="2128272" y="210207"/>
            <a:ext cx="7420539" cy="6232635"/>
          </a:xfrm>
          <a:prstGeom prst="rect">
            <a:avLst/>
          </a:prstGeom>
        </p:spPr>
      </p:pic>
      <p:sp>
        <p:nvSpPr>
          <p:cNvPr id="7" name="Rectangle 6"/>
          <p:cNvSpPr>
            <a:spLocks noChangeArrowheads="1"/>
          </p:cNvSpPr>
          <p:nvPr/>
        </p:nvSpPr>
        <p:spPr bwMode="auto">
          <a:xfrm>
            <a:off x="11987814" y="6678096"/>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51648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AC6DAA2-37D6-468A-8938-064814B71F4D}" type="slidenum">
              <a:rPr lang="en-US" altLang="en-US"/>
              <a:pPr>
                <a:defRPr/>
              </a:pPr>
              <a:t>116</a:t>
            </a:fld>
            <a:endParaRPr lang="en-US" altLang="en-US"/>
          </a:p>
        </p:txBody>
      </p:sp>
      <p:sp>
        <p:nvSpPr>
          <p:cNvPr id="14343" name="Rectangle 4"/>
          <p:cNvSpPr>
            <a:spLocks noChangeArrowheads="1"/>
          </p:cNvSpPr>
          <p:nvPr/>
        </p:nvSpPr>
        <p:spPr bwMode="auto">
          <a:xfrm>
            <a:off x="512467" y="2878179"/>
            <a:ext cx="11294346" cy="1107996"/>
          </a:xfrm>
          <a:prstGeom prst="rect">
            <a:avLst/>
          </a:prstGeom>
          <a:solidFill>
            <a:srgbClr val="FFFFFF"/>
          </a:solidFill>
          <a:ln w="63500">
            <a:solidFill>
              <a:schemeClr val="accent4">
                <a:lumMod val="50000"/>
                <a:lumOff val="50000"/>
              </a:schemeClr>
            </a:solidFill>
            <a:miter lim="800000"/>
            <a:headEnd/>
            <a:tailEnd/>
          </a:ln>
        </p:spPr>
        <p:txBody>
          <a:bodyPr wrap="square" anchor="ctr">
            <a:spAutoFit/>
          </a:bodyPr>
          <a:lstStyle/>
          <a:p>
            <a:pPr algn="ctr"/>
            <a:r>
              <a:rPr lang="en-US" sz="6600" b="1" dirty="0" smtClean="0">
                <a:solidFill>
                  <a:schemeClr val="accent4">
                    <a:lumMod val="50000"/>
                    <a:lumOff val="50000"/>
                  </a:schemeClr>
                </a:solidFill>
                <a:latin typeface="Arial" charset="0"/>
              </a:rPr>
              <a:t>Competition Issues 2010-14</a:t>
            </a:r>
          </a:p>
        </p:txBody>
      </p:sp>
    </p:spTree>
    <p:extLst>
      <p:ext uri="{BB962C8B-B14F-4D97-AF65-F5344CB8AC3E}">
        <p14:creationId xmlns:p14="http://schemas.microsoft.com/office/powerpoint/2010/main" val="3813352779"/>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AC6DAA2-37D6-468A-8938-064814B71F4D}" type="slidenum">
              <a:rPr lang="en-US" altLang="en-US"/>
              <a:pPr>
                <a:defRPr/>
              </a:pPr>
              <a:t>117</a:t>
            </a:fld>
            <a:endParaRPr lang="en-US" altLang="en-US"/>
          </a:p>
        </p:txBody>
      </p:sp>
      <p:sp>
        <p:nvSpPr>
          <p:cNvPr id="14343" name="Rectangle 4"/>
          <p:cNvSpPr>
            <a:spLocks noChangeArrowheads="1"/>
          </p:cNvSpPr>
          <p:nvPr/>
        </p:nvSpPr>
        <p:spPr bwMode="auto">
          <a:xfrm>
            <a:off x="691978" y="1862517"/>
            <a:ext cx="10762735" cy="3139321"/>
          </a:xfrm>
          <a:prstGeom prst="rect">
            <a:avLst/>
          </a:prstGeom>
          <a:solidFill>
            <a:srgbClr val="FFFFFF"/>
          </a:solidFill>
          <a:ln w="9525">
            <a:noFill/>
            <a:miter lim="800000"/>
            <a:headEnd/>
            <a:tailEnd/>
          </a:ln>
        </p:spPr>
        <p:txBody>
          <a:bodyPr wrap="square" anchor="ctr">
            <a:spAutoFit/>
          </a:bodyPr>
          <a:lstStyle/>
          <a:p>
            <a:pPr algn="ctr"/>
            <a:r>
              <a:rPr lang="en-US" sz="6600" b="1" dirty="0" smtClean="0">
                <a:solidFill>
                  <a:schemeClr val="accent4">
                    <a:lumMod val="50000"/>
                    <a:lumOff val="50000"/>
                  </a:schemeClr>
                </a:solidFill>
                <a:latin typeface="Arial" charset="0"/>
              </a:rPr>
              <a:t>The European Competition Investigation of Google </a:t>
            </a:r>
            <a:endParaRPr lang="en-US" sz="6600" b="1" dirty="0">
              <a:solidFill>
                <a:schemeClr val="accent4">
                  <a:lumMod val="50000"/>
                  <a:lumOff val="50000"/>
                </a:schemeClr>
              </a:solidFill>
              <a:latin typeface="Arial" charset="0"/>
            </a:endParaRPr>
          </a:p>
        </p:txBody>
      </p:sp>
    </p:spTree>
    <p:extLst>
      <p:ext uri="{BB962C8B-B14F-4D97-AF65-F5344CB8AC3E}">
        <p14:creationId xmlns:p14="http://schemas.microsoft.com/office/powerpoint/2010/main" val="1804245249"/>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118</a:t>
            </a:fld>
            <a:endParaRPr lang="en-US" altLang="en-US" dirty="0"/>
          </a:p>
        </p:txBody>
      </p:sp>
      <p:sp>
        <p:nvSpPr>
          <p:cNvPr id="3" name="Text Box 5"/>
          <p:cNvSpPr txBox="1">
            <a:spLocks noChangeArrowheads="1"/>
          </p:cNvSpPr>
          <p:nvPr/>
        </p:nvSpPr>
        <p:spPr bwMode="auto">
          <a:xfrm>
            <a:off x="8520545" y="6488668"/>
            <a:ext cx="36714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 Announcement, 30 May 2010</a:t>
            </a:r>
            <a:endParaRPr lang="en-US" sz="1800" i="0" dirty="0">
              <a:solidFill>
                <a:schemeClr val="accent4">
                  <a:lumMod val="75000"/>
                  <a:lumOff val="25000"/>
                </a:schemeClr>
              </a:solidFill>
              <a:latin typeface="+mn-lt"/>
              <a:cs typeface="Times New Roman" panose="02020603050405020304" pitchFamily="18" charset="0"/>
            </a:endParaRPr>
          </a:p>
        </p:txBody>
      </p:sp>
      <p:sp>
        <p:nvSpPr>
          <p:cNvPr id="4"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040249" y="404598"/>
            <a:ext cx="3761315" cy="6084070"/>
          </a:xfrm>
          <a:prstGeom prst="rect">
            <a:avLst/>
          </a:prstGeom>
        </p:spPr>
      </p:pic>
      <p:sp>
        <p:nvSpPr>
          <p:cNvPr id="6" name="Rectangle 5"/>
          <p:cNvSpPr/>
          <p:nvPr/>
        </p:nvSpPr>
        <p:spPr bwMode="auto">
          <a:xfrm>
            <a:off x="637066" y="1246030"/>
            <a:ext cx="10972799"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The Commission will </a:t>
            </a:r>
            <a:r>
              <a:rPr lang="en-US" sz="4000" b="1" dirty="0">
                <a:solidFill>
                  <a:schemeClr val="accent4">
                    <a:lumMod val="50000"/>
                    <a:lumOff val="50000"/>
                  </a:schemeClr>
                </a:solidFill>
              </a:rPr>
              <a:t>investigate whether Google has abused a dominant market position in online search</a:t>
            </a:r>
            <a:r>
              <a:rPr lang="en-US" sz="4000" dirty="0">
                <a:solidFill>
                  <a:schemeClr val="bg2"/>
                </a:solidFill>
              </a:rPr>
              <a:t> by allegedly </a:t>
            </a:r>
            <a:r>
              <a:rPr lang="en-US" sz="4000" b="1" dirty="0">
                <a:solidFill>
                  <a:schemeClr val="accent4">
                    <a:lumMod val="50000"/>
                    <a:lumOff val="50000"/>
                  </a:schemeClr>
                </a:solidFill>
              </a:rPr>
              <a:t>lowering the ranking </a:t>
            </a:r>
            <a:r>
              <a:rPr lang="en-US" sz="4000" dirty="0">
                <a:solidFill>
                  <a:schemeClr val="bg2"/>
                </a:solidFill>
              </a:rPr>
              <a:t>of unpaid search results of competing services which are </a:t>
            </a:r>
            <a:r>
              <a:rPr lang="en-US" sz="4000" dirty="0" err="1">
                <a:solidFill>
                  <a:schemeClr val="bg2"/>
                </a:solidFill>
              </a:rPr>
              <a:t>specialised</a:t>
            </a:r>
            <a:r>
              <a:rPr lang="en-US" sz="4000" dirty="0">
                <a:solidFill>
                  <a:schemeClr val="bg2"/>
                </a:solidFill>
              </a:rPr>
              <a:t> in providing users with specific online content such as price comparisons (</a:t>
            </a:r>
            <a:r>
              <a:rPr lang="en-US" sz="4000" b="1" dirty="0">
                <a:solidFill>
                  <a:schemeClr val="accent4">
                    <a:lumMod val="50000"/>
                    <a:lumOff val="50000"/>
                  </a:schemeClr>
                </a:solidFill>
              </a:rPr>
              <a:t>so-called vertical search services</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8" name="Text Box 5"/>
          <p:cNvSpPr txBox="1">
            <a:spLocks noChangeArrowheads="1"/>
          </p:cNvSpPr>
          <p:nvPr/>
        </p:nvSpPr>
        <p:spPr bwMode="auto">
          <a:xfrm>
            <a:off x="9562011" y="0"/>
            <a:ext cx="262998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Vertical Search</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16075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119</a:t>
            </a:fld>
            <a:endParaRPr lang="en-US" altLang="en-US" dirty="0"/>
          </a:p>
        </p:txBody>
      </p:sp>
      <p:sp>
        <p:nvSpPr>
          <p:cNvPr id="3" name="Text Box 5"/>
          <p:cNvSpPr txBox="1">
            <a:spLocks noChangeArrowheads="1"/>
          </p:cNvSpPr>
          <p:nvPr/>
        </p:nvSpPr>
        <p:spPr bwMode="auto">
          <a:xfrm>
            <a:off x="8520545" y="6488668"/>
            <a:ext cx="36714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 Announcement, 30 May 2010</a:t>
            </a:r>
            <a:endParaRPr lang="en-US" sz="1800" i="0" dirty="0">
              <a:solidFill>
                <a:schemeClr val="accent4">
                  <a:lumMod val="75000"/>
                  <a:lumOff val="25000"/>
                </a:schemeClr>
              </a:solidFill>
              <a:latin typeface="+mn-lt"/>
              <a:cs typeface="Times New Roman" panose="02020603050405020304" pitchFamily="18" charset="0"/>
            </a:endParaRPr>
          </a:p>
        </p:txBody>
      </p:sp>
      <p:sp>
        <p:nvSpPr>
          <p:cNvPr id="4"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854897" y="230832"/>
            <a:ext cx="3761315" cy="6084070"/>
          </a:xfrm>
          <a:prstGeom prst="rect">
            <a:avLst/>
          </a:prstGeom>
        </p:spPr>
      </p:pic>
      <p:sp>
        <p:nvSpPr>
          <p:cNvPr id="6" name="Rectangle 5"/>
          <p:cNvSpPr/>
          <p:nvPr/>
        </p:nvSpPr>
        <p:spPr bwMode="auto">
          <a:xfrm>
            <a:off x="754632" y="2584116"/>
            <a:ext cx="10428233" cy="19389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smtClean="0">
                <a:solidFill>
                  <a:schemeClr val="bg2"/>
                </a:solidFill>
              </a:rPr>
              <a:t>and </a:t>
            </a:r>
            <a:r>
              <a:rPr lang="en-US" sz="4000" dirty="0">
                <a:solidFill>
                  <a:schemeClr val="bg2"/>
                </a:solidFill>
              </a:rPr>
              <a:t>by </a:t>
            </a:r>
            <a:r>
              <a:rPr lang="en-US" sz="4000" b="1" dirty="0">
                <a:solidFill>
                  <a:schemeClr val="accent4">
                    <a:lumMod val="50000"/>
                    <a:lumOff val="50000"/>
                  </a:schemeClr>
                </a:solidFill>
              </a:rPr>
              <a:t>according preferential placement to the results of its own vertical search services</a:t>
            </a:r>
            <a:r>
              <a:rPr lang="en-US" sz="4000" dirty="0">
                <a:solidFill>
                  <a:schemeClr val="bg2"/>
                </a:solidFill>
              </a:rPr>
              <a:t> in order to shut out competing </a:t>
            </a:r>
            <a:r>
              <a:rPr lang="en-US" sz="4000" dirty="0" smtClean="0">
                <a:solidFill>
                  <a:schemeClr val="bg2"/>
                </a:solidFill>
              </a:rPr>
              <a:t>services.”</a:t>
            </a:r>
            <a:endParaRPr kumimoji="1" lang="en-US" sz="4000" i="0" u="none" strike="noStrike" cap="none" normalizeH="0" baseline="0" dirty="0" smtClean="0">
              <a:ln>
                <a:noFill/>
              </a:ln>
              <a:solidFill>
                <a:schemeClr val="bg2"/>
              </a:solidFill>
              <a:effectLst/>
            </a:endParaRPr>
          </a:p>
        </p:txBody>
      </p:sp>
      <p:sp>
        <p:nvSpPr>
          <p:cNvPr id="7" name="Text Box 5"/>
          <p:cNvSpPr txBox="1">
            <a:spLocks noChangeArrowheads="1"/>
          </p:cNvSpPr>
          <p:nvPr/>
        </p:nvSpPr>
        <p:spPr bwMode="auto">
          <a:xfrm>
            <a:off x="9562011" y="0"/>
            <a:ext cx="262998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Vertical Search</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2048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12</a:t>
            </a:fld>
            <a:endParaRPr lang="en-US" altLang="en-US" dirty="0"/>
          </a:p>
        </p:txBody>
      </p:sp>
      <p:pic>
        <p:nvPicPr>
          <p:cNvPr id="3" name="Picture 2"/>
          <p:cNvPicPr>
            <a:picLocks noChangeAspect="1"/>
          </p:cNvPicPr>
          <p:nvPr/>
        </p:nvPicPr>
        <p:blipFill>
          <a:blip r:embed="rId2"/>
          <a:stretch>
            <a:fillRect/>
          </a:stretch>
        </p:blipFill>
        <p:spPr>
          <a:xfrm>
            <a:off x="3641881" y="324756"/>
            <a:ext cx="4432658" cy="6320790"/>
          </a:xfrm>
          <a:prstGeom prst="rect">
            <a:avLst/>
          </a:prstGeom>
        </p:spPr>
      </p:pic>
      <p:sp>
        <p:nvSpPr>
          <p:cNvPr id="5"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8752113" y="0"/>
            <a:ext cx="3439885"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err="1" smtClean="0">
                <a:solidFill>
                  <a:schemeClr val="accent4">
                    <a:lumMod val="75000"/>
                    <a:lumOff val="25000"/>
                  </a:schemeClr>
                </a:solidFill>
                <a:latin typeface="+mn-lt"/>
                <a:cs typeface="Times New Roman" panose="02020603050405020304" pitchFamily="18" charset="0"/>
              </a:rPr>
              <a:t>Licklider</a:t>
            </a:r>
            <a:r>
              <a:rPr lang="en-US" b="1" i="0" dirty="0" smtClean="0">
                <a:solidFill>
                  <a:schemeClr val="accent4">
                    <a:lumMod val="75000"/>
                    <a:lumOff val="25000"/>
                  </a:schemeClr>
                </a:solidFill>
                <a:latin typeface="+mn-lt"/>
                <a:cs typeface="Times New Roman" panose="02020603050405020304" pitchFamily="18" charset="0"/>
              </a:rPr>
              <a:t> Intergalactic Computer Memo</a:t>
            </a:r>
            <a:endParaRPr lang="en-US" b="1" i="0" dirty="0">
              <a:solidFill>
                <a:schemeClr val="accent4">
                  <a:lumMod val="75000"/>
                  <a:lumOff val="25000"/>
                </a:schemeClr>
              </a:solidFill>
              <a:latin typeface="+mn-lt"/>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473755" y="1678214"/>
            <a:ext cx="10768909" cy="3884386"/>
          </a:xfrm>
          <a:prstGeom prst="rect">
            <a:avLst/>
          </a:prstGeom>
        </p:spPr>
      </p:pic>
    </p:spTree>
    <p:extLst>
      <p:ext uri="{BB962C8B-B14F-4D97-AF65-F5344CB8AC3E}">
        <p14:creationId xmlns:p14="http://schemas.microsoft.com/office/powerpoint/2010/main" val="216896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120</a:t>
            </a:fld>
            <a:endParaRPr lang="en-US" altLang="en-US" dirty="0"/>
          </a:p>
        </p:txBody>
      </p:sp>
      <p:sp>
        <p:nvSpPr>
          <p:cNvPr id="3" name="Text Box 5"/>
          <p:cNvSpPr txBox="1">
            <a:spLocks noChangeArrowheads="1"/>
          </p:cNvSpPr>
          <p:nvPr/>
        </p:nvSpPr>
        <p:spPr bwMode="auto">
          <a:xfrm>
            <a:off x="8520545" y="6488668"/>
            <a:ext cx="36714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 Announcement, 30 May 2010</a:t>
            </a:r>
            <a:endParaRPr lang="en-US" sz="1800" i="0" dirty="0">
              <a:solidFill>
                <a:schemeClr val="accent4">
                  <a:lumMod val="75000"/>
                  <a:lumOff val="25000"/>
                </a:schemeClr>
              </a:solidFill>
              <a:latin typeface="+mn-lt"/>
              <a:cs typeface="Times New Roman" panose="02020603050405020304" pitchFamily="18" charset="0"/>
            </a:endParaRPr>
          </a:p>
        </p:txBody>
      </p:sp>
      <p:sp>
        <p:nvSpPr>
          <p:cNvPr id="4"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040249" y="404598"/>
            <a:ext cx="3761315" cy="6084070"/>
          </a:xfrm>
          <a:prstGeom prst="rect">
            <a:avLst/>
          </a:prstGeom>
        </p:spPr>
      </p:pic>
      <p:sp>
        <p:nvSpPr>
          <p:cNvPr id="6" name="Rectangle 5"/>
          <p:cNvSpPr/>
          <p:nvPr/>
        </p:nvSpPr>
        <p:spPr bwMode="auto">
          <a:xfrm>
            <a:off x="779319" y="1246030"/>
            <a:ext cx="10230552"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The </a:t>
            </a:r>
            <a:r>
              <a:rPr lang="en-US" sz="4000" dirty="0" smtClean="0">
                <a:solidFill>
                  <a:schemeClr val="bg2"/>
                </a:solidFill>
              </a:rPr>
              <a:t>Commission’s </a:t>
            </a:r>
            <a:r>
              <a:rPr lang="en-US" sz="4000" dirty="0">
                <a:solidFill>
                  <a:schemeClr val="bg2"/>
                </a:solidFill>
              </a:rPr>
              <a:t>probe will additionally focus on allegations that Google imposes </a:t>
            </a:r>
            <a:r>
              <a:rPr lang="en-US" sz="4000" b="1" dirty="0">
                <a:solidFill>
                  <a:schemeClr val="accent4">
                    <a:lumMod val="50000"/>
                    <a:lumOff val="50000"/>
                  </a:schemeClr>
                </a:solidFill>
              </a:rPr>
              <a:t>exclusivity obligations on advertising partners</a:t>
            </a:r>
            <a:r>
              <a:rPr lang="en-US" sz="4000" dirty="0">
                <a:solidFill>
                  <a:schemeClr val="bg2"/>
                </a:solidFill>
              </a:rPr>
              <a:t>, preventing them from placing certain types of competing ads on their web sites, as well as on computer and software vendors, with the aim of shutting out competing search </a:t>
            </a:r>
            <a:r>
              <a:rPr lang="en-US" sz="4000" dirty="0" smtClean="0">
                <a:solidFill>
                  <a:schemeClr val="bg2"/>
                </a:solidFill>
              </a:rPr>
              <a:t>tools.”</a:t>
            </a:r>
            <a:endParaRPr kumimoji="1" lang="en-US" sz="4000" i="0" u="none" strike="noStrike" cap="none" normalizeH="0" baseline="0" dirty="0" smtClean="0">
              <a:ln>
                <a:noFill/>
              </a:ln>
              <a:solidFill>
                <a:schemeClr val="bg2"/>
              </a:solidFill>
              <a:effectLst/>
            </a:endParaRPr>
          </a:p>
        </p:txBody>
      </p:sp>
      <p:sp>
        <p:nvSpPr>
          <p:cNvPr id="7" name="Text Box 5"/>
          <p:cNvSpPr txBox="1">
            <a:spLocks noChangeArrowheads="1"/>
          </p:cNvSpPr>
          <p:nvPr/>
        </p:nvSpPr>
        <p:spPr bwMode="auto">
          <a:xfrm>
            <a:off x="8520545" y="0"/>
            <a:ext cx="367145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Advertising Exclusivity</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67477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121</a:t>
            </a:fld>
            <a:endParaRPr lang="en-US" altLang="en-US" dirty="0"/>
          </a:p>
        </p:txBody>
      </p:sp>
      <p:sp>
        <p:nvSpPr>
          <p:cNvPr id="3" name="Text Box 5"/>
          <p:cNvSpPr txBox="1">
            <a:spLocks noChangeArrowheads="1"/>
          </p:cNvSpPr>
          <p:nvPr/>
        </p:nvSpPr>
        <p:spPr bwMode="auto">
          <a:xfrm>
            <a:off x="8520545" y="6488668"/>
            <a:ext cx="36714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 Announcement, 30 May 2010</a:t>
            </a:r>
            <a:endParaRPr lang="en-US" sz="1800" i="0" dirty="0">
              <a:solidFill>
                <a:schemeClr val="accent4">
                  <a:lumMod val="75000"/>
                  <a:lumOff val="25000"/>
                </a:schemeClr>
              </a:solidFill>
              <a:latin typeface="+mn-lt"/>
              <a:cs typeface="Times New Roman" panose="02020603050405020304" pitchFamily="18" charset="0"/>
            </a:endParaRPr>
          </a:p>
        </p:txBody>
      </p:sp>
      <p:sp>
        <p:nvSpPr>
          <p:cNvPr id="4"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731330" y="404598"/>
            <a:ext cx="3761315" cy="6084070"/>
          </a:xfrm>
          <a:prstGeom prst="rect">
            <a:avLst/>
          </a:prstGeom>
        </p:spPr>
      </p:pic>
      <p:sp>
        <p:nvSpPr>
          <p:cNvPr id="6" name="Rectangle 5"/>
          <p:cNvSpPr/>
          <p:nvPr/>
        </p:nvSpPr>
        <p:spPr bwMode="auto">
          <a:xfrm>
            <a:off x="737246" y="2505670"/>
            <a:ext cx="10827836" cy="19389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smtClean="0">
                <a:solidFill>
                  <a:schemeClr val="bg2"/>
                </a:solidFill>
              </a:rPr>
              <a:t>Finally</a:t>
            </a:r>
            <a:r>
              <a:rPr lang="en-US" sz="4000" dirty="0">
                <a:solidFill>
                  <a:schemeClr val="bg2"/>
                </a:solidFill>
              </a:rPr>
              <a:t>, it will </a:t>
            </a:r>
            <a:r>
              <a:rPr lang="en-US" sz="4000" b="1" dirty="0">
                <a:solidFill>
                  <a:schemeClr val="accent4">
                    <a:lumMod val="50000"/>
                    <a:lumOff val="50000"/>
                  </a:schemeClr>
                </a:solidFill>
              </a:rPr>
              <a:t>investigate suspected restrictions on the portability of online advertising campaign data to competing online advertising </a:t>
            </a:r>
            <a:r>
              <a:rPr lang="en-US" sz="4000" b="1" dirty="0" smtClean="0">
                <a:solidFill>
                  <a:schemeClr val="accent4">
                    <a:lumMod val="50000"/>
                    <a:lumOff val="50000"/>
                  </a:schemeClr>
                </a:solidFill>
              </a:rPr>
              <a:t>platforms</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7" name="Text Box 5"/>
          <p:cNvSpPr txBox="1">
            <a:spLocks noChangeArrowheads="1"/>
          </p:cNvSpPr>
          <p:nvPr/>
        </p:nvSpPr>
        <p:spPr bwMode="auto">
          <a:xfrm>
            <a:off x="8520545" y="0"/>
            <a:ext cx="367145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Advertising Portability</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60814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AC6DAA2-37D6-468A-8938-064814B71F4D}" type="slidenum">
              <a:rPr lang="en-US" altLang="en-US"/>
              <a:pPr>
                <a:defRPr/>
              </a:pPr>
              <a:t>122</a:t>
            </a:fld>
            <a:endParaRPr lang="en-US" altLang="en-US"/>
          </a:p>
        </p:txBody>
      </p:sp>
      <p:sp>
        <p:nvSpPr>
          <p:cNvPr id="14343" name="Rectangle 4"/>
          <p:cNvSpPr>
            <a:spLocks noChangeArrowheads="1"/>
          </p:cNvSpPr>
          <p:nvPr/>
        </p:nvSpPr>
        <p:spPr bwMode="auto">
          <a:xfrm>
            <a:off x="1306286" y="2878179"/>
            <a:ext cx="9555678" cy="1107996"/>
          </a:xfrm>
          <a:prstGeom prst="rect">
            <a:avLst/>
          </a:prstGeom>
          <a:solidFill>
            <a:srgbClr val="FFFFFF"/>
          </a:solidFill>
          <a:ln w="9525">
            <a:noFill/>
            <a:miter lim="800000"/>
            <a:headEnd/>
            <a:tailEnd/>
          </a:ln>
        </p:spPr>
        <p:txBody>
          <a:bodyPr wrap="square" anchor="ctr">
            <a:spAutoFit/>
          </a:bodyPr>
          <a:lstStyle/>
          <a:p>
            <a:pPr algn="ctr"/>
            <a:r>
              <a:rPr lang="en-US" sz="6600" b="1" dirty="0" smtClean="0">
                <a:solidFill>
                  <a:schemeClr val="accent4">
                    <a:lumMod val="50000"/>
                    <a:lumOff val="50000"/>
                  </a:schemeClr>
                </a:solidFill>
                <a:latin typeface="Arial" charset="0"/>
              </a:rPr>
              <a:t>The FTC and Google</a:t>
            </a:r>
            <a:endParaRPr lang="en-US" sz="6600" b="1" dirty="0">
              <a:solidFill>
                <a:schemeClr val="accent4">
                  <a:lumMod val="50000"/>
                  <a:lumOff val="50000"/>
                </a:schemeClr>
              </a:solidFill>
              <a:latin typeface="Arial" charset="0"/>
            </a:endParaRPr>
          </a:p>
        </p:txBody>
      </p:sp>
    </p:spTree>
    <p:extLst>
      <p:ext uri="{BB962C8B-B14F-4D97-AF65-F5344CB8AC3E}">
        <p14:creationId xmlns:p14="http://schemas.microsoft.com/office/powerpoint/2010/main" val="3733944538"/>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123</a:t>
            </a:fld>
            <a:endParaRPr lang="en-US" altLang="en-US" dirty="0"/>
          </a:p>
        </p:txBody>
      </p:sp>
      <p:pic>
        <p:nvPicPr>
          <p:cNvPr id="3" name="Picture 2" descr="Google Agrees to Change Its Business Practices to Resolve FTC Competition Concerns In the Markets for Devices Like Smart Phones, Games and Tablets, and in Online Search | Federal Trade Commission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465" y="522514"/>
            <a:ext cx="10338188" cy="5857240"/>
          </a:xfrm>
          <a:prstGeom prst="rect">
            <a:avLst/>
          </a:prstGeom>
        </p:spPr>
      </p:pic>
      <p:sp>
        <p:nvSpPr>
          <p:cNvPr id="4" name="Text Box 5"/>
          <p:cNvSpPr txBox="1">
            <a:spLocks noChangeArrowheads="1"/>
          </p:cNvSpPr>
          <p:nvPr/>
        </p:nvSpPr>
        <p:spPr bwMode="auto">
          <a:xfrm>
            <a:off x="9644742" y="6488668"/>
            <a:ext cx="25472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FTC, Jan 3, 2013</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7222715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124</a:t>
            </a:fld>
            <a:endParaRPr lang="en-US" altLang="en-US" dirty="0"/>
          </a:p>
        </p:txBody>
      </p:sp>
      <p:sp>
        <p:nvSpPr>
          <p:cNvPr id="3" name="Text Box 5"/>
          <p:cNvSpPr txBox="1">
            <a:spLocks noChangeArrowheads="1"/>
          </p:cNvSpPr>
          <p:nvPr/>
        </p:nvSpPr>
        <p:spPr bwMode="auto">
          <a:xfrm>
            <a:off x="9644742" y="6488668"/>
            <a:ext cx="25472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FTC, Jan 3, 2013</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452702" y="181093"/>
            <a:ext cx="4775390" cy="6492241"/>
          </a:xfrm>
          <a:prstGeom prst="rect">
            <a:avLst/>
          </a:prstGeom>
        </p:spPr>
      </p:pic>
      <p:sp>
        <p:nvSpPr>
          <p:cNvPr id="5" name="Rectangle 4"/>
          <p:cNvSpPr/>
          <p:nvPr/>
        </p:nvSpPr>
        <p:spPr bwMode="auto">
          <a:xfrm>
            <a:off x="351693" y="1226610"/>
            <a:ext cx="11347937"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We issue this Statement to explain the Commission’s </a:t>
            </a:r>
            <a:r>
              <a:rPr lang="en-US" sz="4000" b="1" dirty="0">
                <a:solidFill>
                  <a:schemeClr val="accent4">
                    <a:lumMod val="50000"/>
                    <a:lumOff val="50000"/>
                  </a:schemeClr>
                </a:solidFill>
              </a:rPr>
              <a:t>unanimous decision to close the portion of its investigation relating to allegations that Google unfairly preferences its own content </a:t>
            </a:r>
            <a:r>
              <a:rPr lang="en-US" sz="4000" dirty="0">
                <a:solidFill>
                  <a:schemeClr val="bg2"/>
                </a:solidFill>
              </a:rPr>
              <a:t>on the Google search results page and selectively demotes its competitors’ content from those results. Some parties refer to this alleged practice as </a:t>
            </a:r>
            <a:r>
              <a:rPr lang="en-US" sz="4000" dirty="0" smtClean="0">
                <a:solidFill>
                  <a:schemeClr val="bg2"/>
                </a:solidFill>
              </a:rPr>
              <a:t>‘search </a:t>
            </a:r>
            <a:r>
              <a:rPr lang="en-US" sz="4000" dirty="0">
                <a:solidFill>
                  <a:schemeClr val="bg2"/>
                </a:solidFill>
              </a:rPr>
              <a:t>bias</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6" name="Text Box 5"/>
          <p:cNvSpPr txBox="1">
            <a:spLocks noChangeArrowheads="1"/>
          </p:cNvSpPr>
          <p:nvPr/>
        </p:nvSpPr>
        <p:spPr bwMode="auto">
          <a:xfrm>
            <a:off x="8601389" y="0"/>
            <a:ext cx="3590610"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Closing of Search Bias Investigation</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86145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125</a:t>
            </a:fld>
            <a:endParaRPr lang="en-US" altLang="en-US" dirty="0"/>
          </a:p>
        </p:txBody>
      </p:sp>
      <p:sp>
        <p:nvSpPr>
          <p:cNvPr id="3" name="Text Box 5"/>
          <p:cNvSpPr txBox="1">
            <a:spLocks noChangeArrowheads="1"/>
          </p:cNvSpPr>
          <p:nvPr/>
        </p:nvSpPr>
        <p:spPr bwMode="auto">
          <a:xfrm>
            <a:off x="9644742" y="6488668"/>
            <a:ext cx="25472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FTC, Jan 3, 2013</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452702" y="181093"/>
            <a:ext cx="4775390" cy="6492241"/>
          </a:xfrm>
          <a:prstGeom prst="rect">
            <a:avLst/>
          </a:prstGeom>
        </p:spPr>
      </p:pic>
      <p:sp>
        <p:nvSpPr>
          <p:cNvPr id="5" name="Rectangle 4"/>
          <p:cNvSpPr/>
          <p:nvPr/>
        </p:nvSpPr>
        <p:spPr bwMode="auto">
          <a:xfrm>
            <a:off x="1138164" y="2399866"/>
            <a:ext cx="9971270" cy="255454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b="1" dirty="0">
                <a:solidFill>
                  <a:schemeClr val="accent4">
                    <a:lumMod val="50000"/>
                    <a:lumOff val="50000"/>
                  </a:schemeClr>
                </a:solidFill>
              </a:rPr>
              <a:t>Google is a </a:t>
            </a:r>
            <a:r>
              <a:rPr lang="en-US" sz="4000" b="1" dirty="0" smtClean="0">
                <a:solidFill>
                  <a:schemeClr val="accent4">
                    <a:lumMod val="50000"/>
                    <a:lumOff val="50000"/>
                  </a:schemeClr>
                </a:solidFill>
              </a:rPr>
              <a:t>‘horizontal,’ </a:t>
            </a:r>
            <a:r>
              <a:rPr lang="en-US" sz="4000" b="1" dirty="0">
                <a:solidFill>
                  <a:schemeClr val="accent4">
                    <a:lumMod val="50000"/>
                    <a:lumOff val="50000"/>
                  </a:schemeClr>
                </a:solidFill>
              </a:rPr>
              <a:t>or general purpose, search engine </a:t>
            </a:r>
            <a:r>
              <a:rPr lang="en-US" sz="4000" dirty="0">
                <a:solidFill>
                  <a:schemeClr val="bg2"/>
                </a:solidFill>
              </a:rPr>
              <a:t>because it seeks to cover the Internet as completely as possible, delivering a comprehensive list of results to any </a:t>
            </a:r>
            <a:r>
              <a:rPr lang="en-US" sz="4000" dirty="0" smtClean="0">
                <a:solidFill>
                  <a:schemeClr val="bg2"/>
                </a:solidFill>
              </a:rPr>
              <a:t>query.”</a:t>
            </a:r>
            <a:endParaRPr kumimoji="1" lang="en-US" sz="4000" i="0" u="none" strike="noStrike" cap="none" normalizeH="0" baseline="0" dirty="0" smtClean="0">
              <a:ln>
                <a:noFill/>
              </a:ln>
              <a:solidFill>
                <a:schemeClr val="bg2"/>
              </a:solidFill>
              <a:effectLst/>
            </a:endParaRPr>
          </a:p>
        </p:txBody>
      </p:sp>
      <p:sp>
        <p:nvSpPr>
          <p:cNvPr id="6" name="Text Box 5"/>
          <p:cNvSpPr txBox="1">
            <a:spLocks noChangeArrowheads="1"/>
          </p:cNvSpPr>
          <p:nvPr/>
        </p:nvSpPr>
        <p:spPr bwMode="auto">
          <a:xfrm>
            <a:off x="8862646" y="0"/>
            <a:ext cx="3329353"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Horizontal v. Vertical Search</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89950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126</a:t>
            </a:fld>
            <a:endParaRPr lang="en-US" altLang="en-US" dirty="0"/>
          </a:p>
        </p:txBody>
      </p:sp>
      <p:sp>
        <p:nvSpPr>
          <p:cNvPr id="3" name="Text Box 5"/>
          <p:cNvSpPr txBox="1">
            <a:spLocks noChangeArrowheads="1"/>
          </p:cNvSpPr>
          <p:nvPr/>
        </p:nvSpPr>
        <p:spPr bwMode="auto">
          <a:xfrm>
            <a:off x="9644742" y="6488668"/>
            <a:ext cx="25472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FTC, Jan 3, 2013</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452702" y="181093"/>
            <a:ext cx="4775390" cy="6492241"/>
          </a:xfrm>
          <a:prstGeom prst="rect">
            <a:avLst/>
          </a:prstGeom>
        </p:spPr>
      </p:pic>
      <p:sp>
        <p:nvSpPr>
          <p:cNvPr id="5" name="Rectangle 4"/>
          <p:cNvSpPr/>
          <p:nvPr/>
        </p:nvSpPr>
        <p:spPr bwMode="auto">
          <a:xfrm>
            <a:off x="1307276" y="2382560"/>
            <a:ext cx="9404466" cy="255454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smtClean="0">
                <a:solidFill>
                  <a:schemeClr val="bg2"/>
                </a:solidFill>
              </a:rPr>
              <a:t>General </a:t>
            </a:r>
            <a:r>
              <a:rPr lang="en-US" sz="4000" dirty="0">
                <a:solidFill>
                  <a:schemeClr val="bg2"/>
                </a:solidFill>
              </a:rPr>
              <a:t>purpose search engines are </a:t>
            </a:r>
            <a:r>
              <a:rPr lang="en-US" sz="4000" b="1" dirty="0">
                <a:solidFill>
                  <a:schemeClr val="accent4">
                    <a:lumMod val="50000"/>
                    <a:lumOff val="50000"/>
                  </a:schemeClr>
                </a:solidFill>
              </a:rPr>
              <a:t>distinct from </a:t>
            </a:r>
            <a:r>
              <a:rPr lang="en-US" sz="4000" b="1" dirty="0" smtClean="0">
                <a:solidFill>
                  <a:schemeClr val="accent4">
                    <a:lumMod val="50000"/>
                    <a:lumOff val="50000"/>
                  </a:schemeClr>
                </a:solidFill>
              </a:rPr>
              <a:t>‘vertical’ </a:t>
            </a:r>
            <a:r>
              <a:rPr lang="en-US" sz="4000" b="1" dirty="0">
                <a:solidFill>
                  <a:schemeClr val="accent4">
                    <a:lumMod val="50000"/>
                    <a:lumOff val="50000"/>
                  </a:schemeClr>
                </a:solidFill>
              </a:rPr>
              <a:t>search engines</a:t>
            </a:r>
            <a:r>
              <a:rPr lang="en-US" sz="4000" dirty="0">
                <a:solidFill>
                  <a:schemeClr val="bg2"/>
                </a:solidFill>
              </a:rPr>
              <a:t>, which focus on narrowly defined categories of content such as shopping or </a:t>
            </a:r>
            <a:r>
              <a:rPr lang="en-US" sz="4000" dirty="0" smtClean="0">
                <a:solidFill>
                  <a:schemeClr val="bg2"/>
                </a:solidFill>
              </a:rPr>
              <a:t>travel.”</a:t>
            </a:r>
            <a:endParaRPr kumimoji="1" lang="en-US" sz="4000" i="0" u="none" strike="noStrike" cap="none" normalizeH="0" baseline="0" dirty="0" smtClean="0">
              <a:ln>
                <a:noFill/>
              </a:ln>
              <a:solidFill>
                <a:schemeClr val="bg2"/>
              </a:solidFill>
              <a:effectLst/>
            </a:endParaRPr>
          </a:p>
        </p:txBody>
      </p:sp>
      <p:sp>
        <p:nvSpPr>
          <p:cNvPr id="6" name="Text Box 5"/>
          <p:cNvSpPr txBox="1">
            <a:spLocks noChangeArrowheads="1"/>
          </p:cNvSpPr>
          <p:nvPr/>
        </p:nvSpPr>
        <p:spPr bwMode="auto">
          <a:xfrm>
            <a:off x="8691824" y="0"/>
            <a:ext cx="3500175"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Horizontal v. Vertical Search</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35071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127</a:t>
            </a:fld>
            <a:endParaRPr lang="en-US" altLang="en-US" dirty="0"/>
          </a:p>
        </p:txBody>
      </p:sp>
      <p:sp>
        <p:nvSpPr>
          <p:cNvPr id="3" name="Text Box 5"/>
          <p:cNvSpPr txBox="1">
            <a:spLocks noChangeArrowheads="1"/>
          </p:cNvSpPr>
          <p:nvPr/>
        </p:nvSpPr>
        <p:spPr bwMode="auto">
          <a:xfrm>
            <a:off x="9644742" y="6488668"/>
            <a:ext cx="25472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FTC, Jan 3, 2013</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452702" y="181093"/>
            <a:ext cx="4775390" cy="6492241"/>
          </a:xfrm>
          <a:prstGeom prst="rect">
            <a:avLst/>
          </a:prstGeom>
        </p:spPr>
      </p:pic>
      <p:sp>
        <p:nvSpPr>
          <p:cNvPr id="5" name="Rectangle 4"/>
          <p:cNvSpPr/>
          <p:nvPr/>
        </p:nvSpPr>
        <p:spPr bwMode="auto">
          <a:xfrm>
            <a:off x="894465" y="2074783"/>
            <a:ext cx="10103445" cy="317009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smtClean="0">
                <a:solidFill>
                  <a:schemeClr val="bg2"/>
                </a:solidFill>
              </a:rPr>
              <a:t>Although </a:t>
            </a:r>
            <a:r>
              <a:rPr lang="en-US" sz="4000" dirty="0">
                <a:solidFill>
                  <a:schemeClr val="bg2"/>
                </a:solidFill>
              </a:rPr>
              <a:t>vertical search engines are </a:t>
            </a:r>
            <a:r>
              <a:rPr lang="en-US" sz="4000" b="1" dirty="0">
                <a:solidFill>
                  <a:schemeClr val="accent4">
                    <a:lumMod val="50000"/>
                    <a:lumOff val="50000"/>
                  </a:schemeClr>
                </a:solidFill>
              </a:rPr>
              <a:t>not wholesale substitutes for general purpose search engines, they present consumers with an alternative to Google for specific categories of </a:t>
            </a:r>
            <a:r>
              <a:rPr lang="en-US" sz="4000" b="1" dirty="0" smtClean="0">
                <a:solidFill>
                  <a:schemeClr val="accent4">
                    <a:lumMod val="50000"/>
                    <a:lumOff val="50000"/>
                  </a:schemeClr>
                </a:solidFill>
              </a:rPr>
              <a:t>searches</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6" name="Text Box 5"/>
          <p:cNvSpPr txBox="1">
            <a:spLocks noChangeArrowheads="1"/>
          </p:cNvSpPr>
          <p:nvPr/>
        </p:nvSpPr>
        <p:spPr bwMode="auto">
          <a:xfrm>
            <a:off x="8691824" y="0"/>
            <a:ext cx="3500175"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Horizontal v. Vertical Search</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29610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128</a:t>
            </a:fld>
            <a:endParaRPr lang="en-US" altLang="en-US" dirty="0"/>
          </a:p>
        </p:txBody>
      </p:sp>
      <p:sp>
        <p:nvSpPr>
          <p:cNvPr id="3" name="Text Box 5"/>
          <p:cNvSpPr txBox="1">
            <a:spLocks noChangeArrowheads="1"/>
          </p:cNvSpPr>
          <p:nvPr/>
        </p:nvSpPr>
        <p:spPr bwMode="auto">
          <a:xfrm>
            <a:off x="9644742" y="6488668"/>
            <a:ext cx="25472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FTC, Jan 3, 2013</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452702" y="181093"/>
            <a:ext cx="4775390" cy="6492241"/>
          </a:xfrm>
          <a:prstGeom prst="rect">
            <a:avLst/>
          </a:prstGeom>
        </p:spPr>
      </p:pic>
      <p:sp>
        <p:nvSpPr>
          <p:cNvPr id="5" name="Rectangle 4"/>
          <p:cNvSpPr/>
          <p:nvPr/>
        </p:nvSpPr>
        <p:spPr bwMode="auto">
          <a:xfrm>
            <a:off x="1061545" y="1194064"/>
            <a:ext cx="10068910"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Some </a:t>
            </a:r>
            <a:r>
              <a:rPr lang="en-US" sz="4000" b="1" dirty="0">
                <a:solidFill>
                  <a:schemeClr val="accent4">
                    <a:lumMod val="50000"/>
                    <a:lumOff val="50000"/>
                  </a:schemeClr>
                </a:solidFill>
              </a:rPr>
              <a:t>vertical websites alleged </a:t>
            </a:r>
            <a:r>
              <a:rPr lang="en-US" sz="4000" dirty="0">
                <a:solidFill>
                  <a:schemeClr val="bg2"/>
                </a:solidFill>
              </a:rPr>
              <a:t>that Google </a:t>
            </a:r>
            <a:r>
              <a:rPr lang="en-US" sz="4000" b="1" dirty="0">
                <a:solidFill>
                  <a:schemeClr val="accent4">
                    <a:lumMod val="50000"/>
                    <a:lumOff val="50000"/>
                  </a:schemeClr>
                </a:solidFill>
              </a:rPr>
              <a:t>unfairly promoted its own vertical properties </a:t>
            </a:r>
            <a:r>
              <a:rPr lang="en-US" sz="4000" dirty="0">
                <a:solidFill>
                  <a:schemeClr val="bg2"/>
                </a:solidFill>
              </a:rPr>
              <a:t>through changes in its search results page, such as the introduction of the “</a:t>
            </a:r>
            <a:r>
              <a:rPr lang="en-US" sz="4000" b="1" dirty="0">
                <a:solidFill>
                  <a:schemeClr val="accent4">
                    <a:lumMod val="50000"/>
                    <a:lumOff val="50000"/>
                  </a:schemeClr>
                </a:solidFill>
              </a:rPr>
              <a:t>Universal Search” box</a:t>
            </a:r>
            <a:r>
              <a:rPr lang="en-US" sz="4000" dirty="0">
                <a:solidFill>
                  <a:schemeClr val="bg2"/>
                </a:solidFill>
              </a:rPr>
              <a:t>, which prominently displayed Google vertical search results in response to certain types of queries, including shopping and local</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6" name="Text Box 5"/>
          <p:cNvSpPr txBox="1">
            <a:spLocks noChangeArrowheads="1"/>
          </p:cNvSpPr>
          <p:nvPr/>
        </p:nvSpPr>
        <p:spPr bwMode="auto">
          <a:xfrm>
            <a:off x="8228092" y="0"/>
            <a:ext cx="3963907"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Switch from Ten Blue Links to Universal Search</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78754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129</a:t>
            </a:fld>
            <a:endParaRPr lang="en-US" altLang="en-US" dirty="0"/>
          </a:p>
        </p:txBody>
      </p:sp>
      <p:sp>
        <p:nvSpPr>
          <p:cNvPr id="3" name="Text Box 5"/>
          <p:cNvSpPr txBox="1">
            <a:spLocks noChangeArrowheads="1"/>
          </p:cNvSpPr>
          <p:nvPr/>
        </p:nvSpPr>
        <p:spPr bwMode="auto">
          <a:xfrm>
            <a:off x="9644742" y="6488668"/>
            <a:ext cx="25472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FTC, Jan 3, 2013</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452702" y="181093"/>
            <a:ext cx="4775390" cy="6492241"/>
          </a:xfrm>
          <a:prstGeom prst="rect">
            <a:avLst/>
          </a:prstGeom>
        </p:spPr>
      </p:pic>
      <p:sp>
        <p:nvSpPr>
          <p:cNvPr id="5" name="Rectangle 4"/>
          <p:cNvSpPr/>
          <p:nvPr/>
        </p:nvSpPr>
        <p:spPr bwMode="auto">
          <a:xfrm>
            <a:off x="1277131" y="1842163"/>
            <a:ext cx="9905734" cy="317009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b="1" dirty="0" smtClean="0">
                <a:solidFill>
                  <a:schemeClr val="accent4">
                    <a:lumMod val="50000"/>
                    <a:lumOff val="50000"/>
                  </a:schemeClr>
                </a:solidFill>
              </a:rPr>
              <a:t>Prominent </a:t>
            </a:r>
            <a:r>
              <a:rPr lang="en-US" sz="4000" b="1" dirty="0">
                <a:solidFill>
                  <a:schemeClr val="accent4">
                    <a:lumMod val="50000"/>
                    <a:lumOff val="50000"/>
                  </a:schemeClr>
                </a:solidFill>
              </a:rPr>
              <a:t>display of Google’s proprietary content </a:t>
            </a:r>
            <a:r>
              <a:rPr lang="en-US" sz="4000" dirty="0">
                <a:solidFill>
                  <a:schemeClr val="bg2"/>
                </a:solidFill>
              </a:rPr>
              <a:t>had the collateral effect of </a:t>
            </a:r>
            <a:r>
              <a:rPr lang="en-US" sz="4000" b="1" dirty="0">
                <a:solidFill>
                  <a:schemeClr val="accent4">
                    <a:lumMod val="50000"/>
                    <a:lumOff val="50000"/>
                  </a:schemeClr>
                </a:solidFill>
              </a:rPr>
              <a:t>pushing the “ten blue links” of organic search results </a:t>
            </a:r>
            <a:r>
              <a:rPr lang="en-US" sz="4000" dirty="0">
                <a:solidFill>
                  <a:schemeClr val="bg2"/>
                </a:solidFill>
              </a:rPr>
              <a:t>that Google had traditionally displayed </a:t>
            </a:r>
            <a:r>
              <a:rPr lang="en-US" sz="4000" b="1" dirty="0">
                <a:solidFill>
                  <a:schemeClr val="accent4">
                    <a:lumMod val="50000"/>
                    <a:lumOff val="50000"/>
                  </a:schemeClr>
                </a:solidFill>
              </a:rPr>
              <a:t>farther down the search results </a:t>
            </a:r>
            <a:r>
              <a:rPr lang="en-US" sz="4000" b="1" dirty="0" smtClean="0">
                <a:solidFill>
                  <a:schemeClr val="accent4">
                    <a:lumMod val="50000"/>
                    <a:lumOff val="50000"/>
                  </a:schemeClr>
                </a:solidFill>
              </a:rPr>
              <a:t>page</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6" name="Text Box 5"/>
          <p:cNvSpPr txBox="1">
            <a:spLocks noChangeArrowheads="1"/>
          </p:cNvSpPr>
          <p:nvPr/>
        </p:nvSpPr>
        <p:spPr bwMode="auto">
          <a:xfrm>
            <a:off x="8228092" y="0"/>
            <a:ext cx="3963907"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Switch from Ten Blue Links to Universal Search</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404004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9415305" y="6215464"/>
            <a:ext cx="2776693"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Licklider</a:t>
            </a:r>
            <a:r>
              <a:rPr lang="en-US" sz="1800" i="0" dirty="0" smtClean="0">
                <a:solidFill>
                  <a:schemeClr val="accent4">
                    <a:lumMod val="75000"/>
                    <a:lumOff val="25000"/>
                  </a:schemeClr>
                </a:solidFill>
                <a:latin typeface="+mn-lt"/>
                <a:cs typeface="Times New Roman" panose="02020603050405020304" pitchFamily="18" charset="0"/>
              </a:rPr>
              <a:t> </a:t>
            </a:r>
            <a:r>
              <a:rPr lang="en-US" sz="1800" i="0" dirty="0">
                <a:solidFill>
                  <a:schemeClr val="accent4">
                    <a:lumMod val="75000"/>
                    <a:lumOff val="25000"/>
                  </a:schemeClr>
                </a:solidFill>
                <a:latin typeface="+mn-lt"/>
                <a:cs typeface="Times New Roman" panose="02020603050405020304" pitchFamily="18" charset="0"/>
              </a:rPr>
              <a:t>Intergalactic Computer </a:t>
            </a:r>
            <a:r>
              <a:rPr lang="en-US" sz="1800" i="0" dirty="0" smtClean="0">
                <a:solidFill>
                  <a:schemeClr val="accent4">
                    <a:lumMod val="75000"/>
                    <a:lumOff val="25000"/>
                  </a:schemeClr>
                </a:solidFill>
                <a:latin typeface="+mn-lt"/>
                <a:cs typeface="Times New Roman" panose="02020603050405020304" pitchFamily="18" charset="0"/>
              </a:rPr>
              <a:t>Memo (1963)</a:t>
            </a:r>
            <a:endParaRPr lang="en-US" sz="1800" i="0" dirty="0">
              <a:solidFill>
                <a:schemeClr val="accent4">
                  <a:lumMod val="75000"/>
                  <a:lumOff val="25000"/>
                </a:schemeClr>
              </a:solidFill>
              <a:latin typeface="+mn-lt"/>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C491F945-C11D-423F-9A26-A89AB4A0FF39}" type="slidenum">
              <a:rPr lang="en-US" altLang="en-US" smtClean="0"/>
              <a:pPr/>
              <a:t>13</a:t>
            </a:fld>
            <a:endParaRPr lang="en-US" altLang="en-US" dirty="0"/>
          </a:p>
        </p:txBody>
      </p:sp>
      <p:sp>
        <p:nvSpPr>
          <p:cNvPr id="5"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8460713" y="0"/>
            <a:ext cx="3731286"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How to Control a Network of Computers</a:t>
            </a:r>
            <a:endParaRPr lang="en-US" b="1" i="0" dirty="0">
              <a:solidFill>
                <a:schemeClr val="accent4">
                  <a:lumMod val="75000"/>
                  <a:lumOff val="25000"/>
                </a:schemeClr>
              </a:solidFill>
              <a:latin typeface="+mn-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830553" y="300037"/>
            <a:ext cx="4409810" cy="6400801"/>
          </a:xfrm>
          <a:prstGeom prst="rect">
            <a:avLst/>
          </a:prstGeom>
        </p:spPr>
      </p:pic>
      <p:pic>
        <p:nvPicPr>
          <p:cNvPr id="8" name="Picture 7"/>
          <p:cNvPicPr>
            <a:picLocks noChangeAspect="1"/>
          </p:cNvPicPr>
          <p:nvPr/>
        </p:nvPicPr>
        <p:blipFill>
          <a:blip r:embed="rId3"/>
          <a:stretch>
            <a:fillRect/>
          </a:stretch>
        </p:blipFill>
        <p:spPr>
          <a:xfrm>
            <a:off x="894465" y="1567542"/>
            <a:ext cx="10522366" cy="4234543"/>
          </a:xfrm>
          <a:prstGeom prst="rect">
            <a:avLst/>
          </a:prstGeom>
        </p:spPr>
      </p:pic>
    </p:spTree>
    <p:extLst>
      <p:ext uri="{BB962C8B-B14F-4D97-AF65-F5344CB8AC3E}">
        <p14:creationId xmlns:p14="http://schemas.microsoft.com/office/powerpoint/2010/main" val="56822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130</a:t>
            </a:fld>
            <a:endParaRPr lang="en-US" altLang="en-US" dirty="0"/>
          </a:p>
        </p:txBody>
      </p:sp>
      <p:sp>
        <p:nvSpPr>
          <p:cNvPr id="3" name="Text Box 5"/>
          <p:cNvSpPr txBox="1">
            <a:spLocks noChangeArrowheads="1"/>
          </p:cNvSpPr>
          <p:nvPr/>
        </p:nvSpPr>
        <p:spPr bwMode="auto">
          <a:xfrm>
            <a:off x="9644742" y="6488668"/>
            <a:ext cx="25472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FTC, Jan 3, 2013</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3326421" y="208597"/>
            <a:ext cx="4843936" cy="6492241"/>
          </a:xfrm>
          <a:prstGeom prst="rect">
            <a:avLst/>
          </a:prstGeom>
        </p:spPr>
      </p:pic>
      <p:sp>
        <p:nvSpPr>
          <p:cNvPr id="5" name="Rectangle 4"/>
          <p:cNvSpPr/>
          <p:nvPr/>
        </p:nvSpPr>
        <p:spPr bwMode="auto">
          <a:xfrm>
            <a:off x="703385" y="1073484"/>
            <a:ext cx="9938019" cy="501675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While Google’s prominent display of its own vertical search results on its search results page had the effect in some cases of pushing other results </a:t>
            </a:r>
            <a:r>
              <a:rPr lang="en-US" sz="4000" dirty="0" smtClean="0">
                <a:solidFill>
                  <a:schemeClr val="bg2"/>
                </a:solidFill>
              </a:rPr>
              <a:t>‘below </a:t>
            </a:r>
            <a:r>
              <a:rPr lang="en-US" sz="4000" dirty="0">
                <a:solidFill>
                  <a:schemeClr val="bg2"/>
                </a:solidFill>
              </a:rPr>
              <a:t>the fold</a:t>
            </a:r>
            <a:r>
              <a:rPr lang="en-US" sz="4000" dirty="0" smtClean="0">
                <a:solidFill>
                  <a:schemeClr val="bg2"/>
                </a:solidFill>
              </a:rPr>
              <a:t>,’ </a:t>
            </a:r>
            <a:r>
              <a:rPr lang="en-US" sz="4000" b="1" dirty="0">
                <a:solidFill>
                  <a:schemeClr val="accent4">
                    <a:lumMod val="50000"/>
                    <a:lumOff val="50000"/>
                  </a:schemeClr>
                </a:solidFill>
              </a:rPr>
              <a:t>the evidence suggests that Google’s primary goal in introducing this content was to quickly answer, and better satisfy, its users’ search queries by providing directly relevant </a:t>
            </a:r>
            <a:r>
              <a:rPr lang="en-US" sz="4000" b="1" dirty="0" smtClean="0">
                <a:solidFill>
                  <a:schemeClr val="accent4">
                    <a:lumMod val="50000"/>
                    <a:lumOff val="50000"/>
                  </a:schemeClr>
                </a:solidFill>
              </a:rPr>
              <a:t>information</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6" name="Text Box 5"/>
          <p:cNvSpPr txBox="1">
            <a:spLocks noChangeArrowheads="1"/>
          </p:cNvSpPr>
          <p:nvPr/>
        </p:nvSpPr>
        <p:spPr bwMode="auto">
          <a:xfrm>
            <a:off x="8302336" y="0"/>
            <a:ext cx="3889663"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Better Answers Aren’t a Violation of Sec 5</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93220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96689" y="118228"/>
            <a:ext cx="4729692" cy="6555106"/>
          </a:xfrm>
          <a:prstGeom prst="rect">
            <a:avLst/>
          </a:prstGeom>
        </p:spPr>
      </p:pic>
      <p:sp>
        <p:nvSpPr>
          <p:cNvPr id="2" name="Slide Number Placeholder 1"/>
          <p:cNvSpPr>
            <a:spLocks noGrp="1"/>
          </p:cNvSpPr>
          <p:nvPr>
            <p:ph type="sldNum" sz="quarter" idx="12"/>
          </p:nvPr>
        </p:nvSpPr>
        <p:spPr/>
        <p:txBody>
          <a:bodyPr/>
          <a:lstStyle/>
          <a:p>
            <a:fld id="{C491F945-C11D-423F-9A26-A89AB4A0FF39}" type="slidenum">
              <a:rPr lang="en-US" altLang="en-US" smtClean="0"/>
              <a:pPr/>
              <a:t>131</a:t>
            </a:fld>
            <a:endParaRPr lang="en-US" altLang="en-US" dirty="0"/>
          </a:p>
        </p:txBody>
      </p:sp>
      <p:sp>
        <p:nvSpPr>
          <p:cNvPr id="3" name="Text Box 5"/>
          <p:cNvSpPr txBox="1">
            <a:spLocks noChangeArrowheads="1"/>
          </p:cNvSpPr>
          <p:nvPr/>
        </p:nvSpPr>
        <p:spPr bwMode="auto">
          <a:xfrm>
            <a:off x="9644742" y="6488668"/>
            <a:ext cx="25472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FTC, Jan 3, 2013</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4"/>
          <p:cNvSpPr/>
          <p:nvPr/>
        </p:nvSpPr>
        <p:spPr bwMode="auto">
          <a:xfrm>
            <a:off x="1337421" y="1194064"/>
            <a:ext cx="9404466" cy="378565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Based on this evidence, </a:t>
            </a:r>
            <a:r>
              <a:rPr lang="en-US" sz="4000" b="1" dirty="0">
                <a:solidFill>
                  <a:schemeClr val="accent4">
                    <a:lumMod val="50000"/>
                    <a:lumOff val="50000"/>
                  </a:schemeClr>
                </a:solidFill>
              </a:rPr>
              <a:t>we do not find Google’s business practices with respect to the claimed search bias to be, on balance, demonstrably anticompetitive</a:t>
            </a:r>
            <a:r>
              <a:rPr lang="en-US" sz="4000" dirty="0">
                <a:solidFill>
                  <a:schemeClr val="bg2"/>
                </a:solidFill>
              </a:rPr>
              <a:t>, and do not at this time have reason to believe that these practices violate Section </a:t>
            </a:r>
            <a:r>
              <a:rPr lang="en-US" sz="4000" dirty="0" smtClean="0">
                <a:solidFill>
                  <a:schemeClr val="bg2"/>
                </a:solidFill>
              </a:rPr>
              <a:t>5.”</a:t>
            </a:r>
            <a:endParaRPr kumimoji="1" lang="en-US" sz="4000" i="0" u="none" strike="noStrike" cap="none" normalizeH="0" baseline="0" dirty="0" smtClean="0">
              <a:ln>
                <a:noFill/>
              </a:ln>
              <a:solidFill>
                <a:schemeClr val="bg2"/>
              </a:solidFill>
              <a:effectLst/>
            </a:endParaRPr>
          </a:p>
        </p:txBody>
      </p:sp>
      <p:sp>
        <p:nvSpPr>
          <p:cNvPr id="6" name="Text Box 5"/>
          <p:cNvSpPr txBox="1">
            <a:spLocks noChangeArrowheads="1"/>
          </p:cNvSpPr>
          <p:nvPr/>
        </p:nvSpPr>
        <p:spPr bwMode="auto">
          <a:xfrm>
            <a:off x="9165771" y="0"/>
            <a:ext cx="302622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No Sec 5 Violation</a:t>
            </a:r>
            <a:endParaRPr lang="en-US" b="1" i="0" dirty="0">
              <a:solidFill>
                <a:schemeClr val="accent4">
                  <a:lumMod val="75000"/>
                  <a:lumOff val="25000"/>
                </a:schemeClr>
              </a:solidFill>
              <a:latin typeface="+mn-lt"/>
              <a:cs typeface="Times New Roman" panose="02020603050405020304" pitchFamily="18" charset="0"/>
            </a:endParaRPr>
          </a:p>
        </p:txBody>
      </p:sp>
      <p:sp>
        <p:nvSpPr>
          <p:cNvPr id="9" name="Rectangle 7"/>
          <p:cNvSpPr>
            <a:spLocks noChangeArrowheads="1"/>
          </p:cNvSpPr>
          <p:nvPr/>
        </p:nvSpPr>
        <p:spPr bwMode="auto">
          <a:xfrm>
            <a:off x="12018963" y="6700838"/>
            <a:ext cx="173037" cy="157162"/>
          </a:xfrm>
          <a:prstGeom prst="rect">
            <a:avLst/>
          </a:prstGeom>
          <a:solidFill>
            <a:schemeClr val="bg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00481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9A9F721-C29C-4725-9A2A-599F6F476D36}" type="slidenum">
              <a:rPr lang="en-US" altLang="en-US" smtClean="0"/>
              <a:pPr>
                <a:defRPr/>
              </a:pPr>
              <a:t>132</a:t>
            </a:fld>
            <a:endParaRPr lang="en-US" altLang="en-US"/>
          </a:p>
        </p:txBody>
      </p:sp>
      <p:pic>
        <p:nvPicPr>
          <p:cNvPr id="1026" name="Picture 8" descr="Description: restaurants hyde park chicago il - Google Search - Mozilla Firef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056" y="-21512"/>
            <a:ext cx="8577944" cy="68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5"/>
          <p:cNvSpPr>
            <a:spLocks noChangeArrowheads="1"/>
          </p:cNvSpPr>
          <p:nvPr/>
        </p:nvSpPr>
        <p:spPr bwMode="auto">
          <a:xfrm>
            <a:off x="3777343" y="4313453"/>
            <a:ext cx="1034143" cy="334662"/>
          </a:xfrm>
          <a:prstGeom prst="flowChartAlternateProcess">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Text Box 5"/>
          <p:cNvSpPr txBox="1">
            <a:spLocks noChangeArrowheads="1"/>
          </p:cNvSpPr>
          <p:nvPr/>
        </p:nvSpPr>
        <p:spPr bwMode="auto">
          <a:xfrm>
            <a:off x="4939862" y="670421"/>
            <a:ext cx="7141506" cy="1200329"/>
          </a:xfrm>
          <a:prstGeom prst="rect">
            <a:avLst/>
          </a:prstGeom>
          <a:solidFill>
            <a:schemeClr val="accent4">
              <a:lumMod val="50000"/>
              <a:lumOff val="50000"/>
            </a:schemeClr>
          </a:solidFill>
          <a:ln w="9525">
            <a:solidFill>
              <a:srgbClr val="002060"/>
            </a:solidFill>
            <a:miter lim="800000"/>
            <a:headEnd/>
            <a:tailEnd/>
          </a:ln>
        </p:spPr>
        <p:txBody>
          <a:bodyPr wrap="square">
            <a:spAutoFit/>
          </a:bodyPr>
          <a:lstStyle/>
          <a:p>
            <a:pPr>
              <a:defRPr/>
            </a:pPr>
            <a:r>
              <a:rPr lang="en-US" sz="3600" b="1" dirty="0" smtClean="0">
                <a:solidFill>
                  <a:schemeClr val="bg1"/>
                </a:solidFill>
                <a:latin typeface="+mn-lt"/>
              </a:rPr>
              <a:t>The issue here wasn’t universal search or the </a:t>
            </a:r>
            <a:r>
              <a:rPr lang="en-US" sz="3600" b="1" dirty="0" err="1" smtClean="0">
                <a:solidFill>
                  <a:schemeClr val="bg1"/>
                </a:solidFill>
                <a:latin typeface="+mn-lt"/>
              </a:rPr>
              <a:t>onebox</a:t>
            </a:r>
            <a:r>
              <a:rPr lang="en-US" sz="3600" b="1" dirty="0" smtClean="0">
                <a:solidFill>
                  <a:schemeClr val="bg1"/>
                </a:solidFill>
                <a:latin typeface="+mn-lt"/>
              </a:rPr>
              <a:t>.</a:t>
            </a:r>
            <a:endParaRPr lang="en-US" sz="3600" b="1" dirty="0">
              <a:solidFill>
                <a:schemeClr val="bg1"/>
              </a:solidFill>
              <a:latin typeface="+mn-lt"/>
            </a:endParaRPr>
          </a:p>
        </p:txBody>
      </p:sp>
      <p:sp>
        <p:nvSpPr>
          <p:cNvPr id="19" name="Text Box 5"/>
          <p:cNvSpPr txBox="1">
            <a:spLocks noChangeArrowheads="1"/>
          </p:cNvSpPr>
          <p:nvPr/>
        </p:nvSpPr>
        <p:spPr bwMode="auto">
          <a:xfrm>
            <a:off x="8767272" y="6211669"/>
            <a:ext cx="339752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Hyde Park Restaurants Search, June 25, 2012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20" name="Text Box 5"/>
          <p:cNvSpPr txBox="1">
            <a:spLocks noChangeArrowheads="1"/>
          </p:cNvSpPr>
          <p:nvPr/>
        </p:nvSpPr>
        <p:spPr bwMode="auto">
          <a:xfrm>
            <a:off x="4419327" y="2217915"/>
            <a:ext cx="7662041" cy="1200329"/>
          </a:xfrm>
          <a:prstGeom prst="rect">
            <a:avLst/>
          </a:prstGeom>
          <a:solidFill>
            <a:schemeClr val="accent4">
              <a:lumMod val="50000"/>
              <a:lumOff val="50000"/>
            </a:schemeClr>
          </a:solidFill>
          <a:ln w="9525">
            <a:solidFill>
              <a:srgbClr val="002060"/>
            </a:solidFill>
            <a:miter lim="800000"/>
            <a:headEnd/>
            <a:tailEnd/>
          </a:ln>
        </p:spPr>
        <p:txBody>
          <a:bodyPr wrap="square">
            <a:spAutoFit/>
          </a:bodyPr>
          <a:lstStyle/>
          <a:p>
            <a:pPr>
              <a:defRPr/>
            </a:pPr>
            <a:r>
              <a:rPr lang="en-US" sz="3600" b="1" dirty="0" smtClean="0">
                <a:solidFill>
                  <a:schemeClr val="bg1"/>
                </a:solidFill>
                <a:latin typeface="+mn-lt"/>
              </a:rPr>
              <a:t>The issue was the hard-wired linking of the Google review sites.</a:t>
            </a:r>
            <a:endParaRPr lang="en-US" sz="3600" b="1" dirty="0">
              <a:solidFill>
                <a:schemeClr val="bg1"/>
              </a:solidFill>
              <a:latin typeface="+mn-lt"/>
            </a:endParaRPr>
          </a:p>
        </p:txBody>
      </p:sp>
      <p:sp>
        <p:nvSpPr>
          <p:cNvPr id="21"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25131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fld id="{194BE30C-2BB8-4343-B1A2-CE38D4600EC6}" type="slidenum">
              <a:rPr lang="en-US" altLang="en-US" sz="1400">
                <a:solidFill>
                  <a:srgbClr val="000066"/>
                </a:solidFill>
              </a:rPr>
              <a:pPr>
                <a:spcBef>
                  <a:spcPct val="0"/>
                </a:spcBef>
                <a:buClrTx/>
                <a:buSzTx/>
                <a:buFontTx/>
                <a:buNone/>
              </a:pPr>
              <a:t>133</a:t>
            </a:fld>
            <a:endParaRPr lang="en-US" altLang="en-US" sz="1400">
              <a:solidFill>
                <a:srgbClr val="000066"/>
              </a:solidFill>
            </a:endParaRPr>
          </a:p>
        </p:txBody>
      </p:sp>
      <p:pic>
        <p:nvPicPr>
          <p:cNvPr id="1894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682" y="0"/>
            <a:ext cx="7989887"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2699514" y="1062483"/>
            <a:ext cx="9492486" cy="1754326"/>
          </a:xfrm>
          <a:prstGeom prst="rect">
            <a:avLst/>
          </a:prstGeom>
          <a:solidFill>
            <a:schemeClr val="accent4">
              <a:lumMod val="50000"/>
              <a:lumOff val="50000"/>
            </a:schemeClr>
          </a:solidFill>
          <a:ln w="9525">
            <a:solidFill>
              <a:srgbClr val="002060"/>
            </a:solidFill>
            <a:miter lim="800000"/>
            <a:headEnd/>
            <a:tailEnd/>
          </a:ln>
        </p:spPr>
        <p:txBody>
          <a:bodyPr wrap="square">
            <a:spAutoFit/>
          </a:bodyPr>
          <a:lstStyle/>
          <a:p>
            <a:pPr>
              <a:defRPr/>
            </a:pPr>
            <a:r>
              <a:rPr lang="en-US" sz="3600" b="1" dirty="0">
                <a:solidFill>
                  <a:schemeClr val="bg1"/>
                </a:solidFill>
                <a:latin typeface="+mn-lt"/>
              </a:rPr>
              <a:t>Visiting as IE6 shows design possibilities: alternate third-party homepage sites presented on first page of search results. </a:t>
            </a:r>
          </a:p>
        </p:txBody>
      </p:sp>
      <p:pic>
        <p:nvPicPr>
          <p:cNvPr id="12"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12338" t="68246" r="34386" b="8625"/>
          <a:stretch/>
        </p:blipFill>
        <p:spPr bwMode="auto">
          <a:xfrm>
            <a:off x="270083" y="3076265"/>
            <a:ext cx="8957083" cy="336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8769022" y="6211669"/>
            <a:ext cx="339752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Hyde Park Restaurants Search, June 25, 2012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13"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31505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89445"/>
                                        </p:tgtEl>
                                        <p:attrNameLst>
                                          <p:attrName>style.opacity</p:attrName>
                                        </p:attrNameLst>
                                      </p:cBhvr>
                                      <p:to>
                                        <p:strVal val="0.5"/>
                                      </p:to>
                                    </p:set>
                                    <p:animEffect filter="image" prLst="opacity: 0.5">
                                      <p:cBhvr rctx="IE">
                                        <p:cTn id="7" dur="indefinite"/>
                                        <p:tgtEl>
                                          <p:spTgt spid="189445"/>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96689" y="118228"/>
            <a:ext cx="4729692" cy="6555106"/>
          </a:xfrm>
          <a:prstGeom prst="rect">
            <a:avLst/>
          </a:prstGeom>
        </p:spPr>
      </p:pic>
      <p:sp>
        <p:nvSpPr>
          <p:cNvPr id="2" name="Slide Number Placeholder 1"/>
          <p:cNvSpPr>
            <a:spLocks noGrp="1"/>
          </p:cNvSpPr>
          <p:nvPr>
            <p:ph type="sldNum" sz="quarter" idx="12"/>
          </p:nvPr>
        </p:nvSpPr>
        <p:spPr/>
        <p:txBody>
          <a:bodyPr/>
          <a:lstStyle/>
          <a:p>
            <a:fld id="{C491F945-C11D-423F-9A26-A89AB4A0FF39}" type="slidenum">
              <a:rPr lang="en-US" altLang="en-US" smtClean="0"/>
              <a:pPr/>
              <a:t>134</a:t>
            </a:fld>
            <a:endParaRPr lang="en-US" altLang="en-US" dirty="0"/>
          </a:p>
        </p:txBody>
      </p:sp>
      <p:sp>
        <p:nvSpPr>
          <p:cNvPr id="3" name="Text Box 5"/>
          <p:cNvSpPr txBox="1">
            <a:spLocks noChangeArrowheads="1"/>
          </p:cNvSpPr>
          <p:nvPr/>
        </p:nvSpPr>
        <p:spPr bwMode="auto">
          <a:xfrm>
            <a:off x="9644742" y="6488668"/>
            <a:ext cx="25472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FTC, Jan 3, 2013</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4"/>
          <p:cNvSpPr/>
          <p:nvPr/>
        </p:nvSpPr>
        <p:spPr bwMode="auto">
          <a:xfrm>
            <a:off x="515006" y="1194064"/>
            <a:ext cx="10815146"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The Commission also investigated allegations that Google had </a:t>
            </a:r>
            <a:r>
              <a:rPr lang="en-US" sz="4000" b="1" dirty="0">
                <a:solidFill>
                  <a:schemeClr val="accent4">
                    <a:lumMod val="50000"/>
                    <a:lumOff val="50000"/>
                  </a:schemeClr>
                </a:solidFill>
              </a:rPr>
              <a:t>unfairly </a:t>
            </a:r>
            <a:r>
              <a:rPr lang="en-US" sz="4000" b="1" dirty="0" smtClean="0">
                <a:solidFill>
                  <a:schemeClr val="accent4">
                    <a:lumMod val="50000"/>
                    <a:lumOff val="50000"/>
                  </a:schemeClr>
                </a:solidFill>
              </a:rPr>
              <a:t>‘scraped,’ </a:t>
            </a:r>
            <a:r>
              <a:rPr lang="en-US" sz="4000" dirty="0">
                <a:solidFill>
                  <a:schemeClr val="bg2"/>
                </a:solidFill>
              </a:rPr>
              <a:t>or misappropriated, the content of certain competing websites, passed this content off as its own, and then threatened to delist these rivals entirely from Google’s search results when they protested the misappropriation of their </a:t>
            </a:r>
            <a:r>
              <a:rPr lang="en-US" sz="4000" dirty="0" smtClean="0">
                <a:solidFill>
                  <a:schemeClr val="bg2"/>
                </a:solidFill>
              </a:rPr>
              <a:t>content.”</a:t>
            </a:r>
            <a:endParaRPr kumimoji="1" lang="en-US" sz="4000" i="0" u="none" strike="noStrike" cap="none" normalizeH="0" baseline="0" dirty="0" smtClean="0">
              <a:ln>
                <a:noFill/>
              </a:ln>
              <a:solidFill>
                <a:schemeClr val="bg2"/>
              </a:solidFill>
              <a:effectLst/>
            </a:endParaRPr>
          </a:p>
        </p:txBody>
      </p:sp>
      <p:sp>
        <p:nvSpPr>
          <p:cNvPr id="6" name="Text Box 5"/>
          <p:cNvSpPr txBox="1">
            <a:spLocks noChangeArrowheads="1"/>
          </p:cNvSpPr>
          <p:nvPr/>
        </p:nvSpPr>
        <p:spPr bwMode="auto">
          <a:xfrm>
            <a:off x="9165771" y="0"/>
            <a:ext cx="3026228"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FN2: Scraping as Violation of Sec 5?</a:t>
            </a:r>
            <a:endParaRPr lang="en-US" b="1" i="0" dirty="0">
              <a:solidFill>
                <a:schemeClr val="accent4">
                  <a:lumMod val="75000"/>
                  <a:lumOff val="25000"/>
                </a:schemeClr>
              </a:solidFill>
              <a:latin typeface="+mn-lt"/>
              <a:cs typeface="Times New Roman" panose="02020603050405020304" pitchFamily="18" charset="0"/>
            </a:endParaRPr>
          </a:p>
        </p:txBody>
      </p:sp>
      <p:sp>
        <p:nvSpPr>
          <p:cNvPr id="8"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49555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96689" y="118228"/>
            <a:ext cx="4729692" cy="6555106"/>
          </a:xfrm>
          <a:prstGeom prst="rect">
            <a:avLst/>
          </a:prstGeom>
        </p:spPr>
      </p:pic>
      <p:sp>
        <p:nvSpPr>
          <p:cNvPr id="2" name="Slide Number Placeholder 1"/>
          <p:cNvSpPr>
            <a:spLocks noGrp="1"/>
          </p:cNvSpPr>
          <p:nvPr>
            <p:ph type="sldNum" sz="quarter" idx="12"/>
          </p:nvPr>
        </p:nvSpPr>
        <p:spPr/>
        <p:txBody>
          <a:bodyPr/>
          <a:lstStyle/>
          <a:p>
            <a:fld id="{C491F945-C11D-423F-9A26-A89AB4A0FF39}" type="slidenum">
              <a:rPr lang="en-US" altLang="en-US" smtClean="0"/>
              <a:pPr/>
              <a:t>135</a:t>
            </a:fld>
            <a:endParaRPr lang="en-US" altLang="en-US" dirty="0"/>
          </a:p>
        </p:txBody>
      </p:sp>
      <p:sp>
        <p:nvSpPr>
          <p:cNvPr id="3" name="Text Box 5"/>
          <p:cNvSpPr txBox="1">
            <a:spLocks noChangeArrowheads="1"/>
          </p:cNvSpPr>
          <p:nvPr/>
        </p:nvSpPr>
        <p:spPr bwMode="auto">
          <a:xfrm>
            <a:off x="9644742" y="6488668"/>
            <a:ext cx="25472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FTC, Jan 3, 2013</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4"/>
          <p:cNvSpPr/>
          <p:nvPr/>
        </p:nvSpPr>
        <p:spPr bwMode="auto">
          <a:xfrm>
            <a:off x="1053641" y="830997"/>
            <a:ext cx="10297531" cy="5632311"/>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smtClean="0">
                <a:solidFill>
                  <a:schemeClr val="bg2"/>
                </a:solidFill>
              </a:rPr>
              <a:t>The </a:t>
            </a:r>
            <a:r>
              <a:rPr lang="en-US" sz="4000" dirty="0">
                <a:solidFill>
                  <a:schemeClr val="bg2"/>
                </a:solidFill>
              </a:rPr>
              <a:t>Commission considered whether this conduct </a:t>
            </a:r>
            <a:r>
              <a:rPr lang="en-US" sz="4000" b="1" dirty="0">
                <a:solidFill>
                  <a:schemeClr val="accent4">
                    <a:lumMod val="50000"/>
                    <a:lumOff val="50000"/>
                  </a:schemeClr>
                </a:solidFill>
              </a:rPr>
              <a:t>could have diminished the incentive of Google’s rivals to invest in bringing new and innovative content and services to the Internet </a:t>
            </a:r>
            <a:r>
              <a:rPr lang="en-US" sz="4000" dirty="0">
                <a:solidFill>
                  <a:schemeClr val="bg2"/>
                </a:solidFill>
              </a:rPr>
              <a:t>in the future or reduced Google’s own incentive to innovate in the relevant markets, and if so whether this conduct was actionable as an unfair method of competition within the meaning of Section 5 of the FTC Act, 15 U.S.C. § </a:t>
            </a:r>
            <a:r>
              <a:rPr lang="en-US" sz="4000" dirty="0" smtClean="0">
                <a:solidFill>
                  <a:schemeClr val="bg2"/>
                </a:solidFill>
              </a:rPr>
              <a:t>45.”</a:t>
            </a:r>
            <a:endParaRPr kumimoji="1" lang="en-US" sz="4000" i="0" u="none" strike="noStrike" cap="none" normalizeH="0" baseline="0" dirty="0" smtClean="0">
              <a:ln>
                <a:noFill/>
              </a:ln>
              <a:solidFill>
                <a:schemeClr val="bg2"/>
              </a:solidFill>
              <a:effectLst/>
            </a:endParaRPr>
          </a:p>
        </p:txBody>
      </p:sp>
      <p:sp>
        <p:nvSpPr>
          <p:cNvPr id="6" name="Text Box 5"/>
          <p:cNvSpPr txBox="1">
            <a:spLocks noChangeArrowheads="1"/>
          </p:cNvSpPr>
          <p:nvPr/>
        </p:nvSpPr>
        <p:spPr bwMode="auto">
          <a:xfrm>
            <a:off x="9165771" y="0"/>
            <a:ext cx="3026228"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FN2: Scraping as Violation of Sec 5?</a:t>
            </a:r>
            <a:endParaRPr lang="en-US" b="1" i="0" dirty="0">
              <a:solidFill>
                <a:schemeClr val="accent4">
                  <a:lumMod val="75000"/>
                  <a:lumOff val="25000"/>
                </a:schemeClr>
              </a:solidFill>
              <a:latin typeface="+mn-lt"/>
              <a:cs typeface="Times New Roman" panose="02020603050405020304" pitchFamily="18" charset="0"/>
            </a:endParaRPr>
          </a:p>
        </p:txBody>
      </p:sp>
      <p:sp>
        <p:nvSpPr>
          <p:cNvPr id="8" name="Rectangle 7"/>
          <p:cNvSpPr>
            <a:spLocks noChangeArrowheads="1"/>
          </p:cNvSpPr>
          <p:nvPr/>
        </p:nvSpPr>
        <p:spPr bwMode="auto">
          <a:xfrm>
            <a:off x="11995205" y="6710366"/>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57934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96689" y="118228"/>
            <a:ext cx="4729692" cy="6555106"/>
          </a:xfrm>
          <a:prstGeom prst="rect">
            <a:avLst/>
          </a:prstGeom>
        </p:spPr>
      </p:pic>
      <p:sp>
        <p:nvSpPr>
          <p:cNvPr id="2" name="Slide Number Placeholder 1"/>
          <p:cNvSpPr>
            <a:spLocks noGrp="1"/>
          </p:cNvSpPr>
          <p:nvPr>
            <p:ph type="sldNum" sz="quarter" idx="12"/>
          </p:nvPr>
        </p:nvSpPr>
        <p:spPr/>
        <p:txBody>
          <a:bodyPr/>
          <a:lstStyle/>
          <a:p>
            <a:fld id="{C491F945-C11D-423F-9A26-A89AB4A0FF39}" type="slidenum">
              <a:rPr lang="en-US" altLang="en-US" smtClean="0"/>
              <a:pPr/>
              <a:t>136</a:t>
            </a:fld>
            <a:endParaRPr lang="en-US" altLang="en-US" dirty="0"/>
          </a:p>
        </p:txBody>
      </p:sp>
      <p:sp>
        <p:nvSpPr>
          <p:cNvPr id="3" name="Text Box 5"/>
          <p:cNvSpPr txBox="1">
            <a:spLocks noChangeArrowheads="1"/>
          </p:cNvSpPr>
          <p:nvPr/>
        </p:nvSpPr>
        <p:spPr bwMode="auto">
          <a:xfrm>
            <a:off x="9644742" y="6488668"/>
            <a:ext cx="25472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FTC, Jan 3, 2013</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4"/>
          <p:cNvSpPr/>
          <p:nvPr/>
        </p:nvSpPr>
        <p:spPr bwMode="auto">
          <a:xfrm>
            <a:off x="1053641" y="830997"/>
            <a:ext cx="10297531" cy="5632311"/>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Chairman </a:t>
            </a:r>
            <a:r>
              <a:rPr lang="en-US" sz="4000" dirty="0" err="1">
                <a:solidFill>
                  <a:schemeClr val="bg2"/>
                </a:solidFill>
              </a:rPr>
              <a:t>Leibowitz</a:t>
            </a:r>
            <a:r>
              <a:rPr lang="en-US" sz="4000" dirty="0">
                <a:solidFill>
                  <a:schemeClr val="bg2"/>
                </a:solidFill>
              </a:rPr>
              <a:t>, Commissioner Brill and Commissioner Ramirez found the record evidence to support strong concerns about Google’s conduct in this regard, and </a:t>
            </a:r>
            <a:r>
              <a:rPr lang="en-US" sz="4000" b="1" dirty="0">
                <a:solidFill>
                  <a:schemeClr val="accent4">
                    <a:lumMod val="50000"/>
                    <a:lumOff val="50000"/>
                  </a:schemeClr>
                </a:solidFill>
              </a:rPr>
              <a:t>Google has committed to refrain from this conduct in the future</a:t>
            </a:r>
            <a:r>
              <a:rPr lang="en-US" sz="4000" dirty="0">
                <a:solidFill>
                  <a:schemeClr val="bg2"/>
                </a:solidFill>
              </a:rPr>
              <a:t>. … While Commissioner Ramirez is pleased that Google has decided to change certain of its practices, she objects to the form of the commitments made by </a:t>
            </a:r>
            <a:r>
              <a:rPr lang="en-US" sz="4000" dirty="0" smtClean="0">
                <a:solidFill>
                  <a:schemeClr val="bg2"/>
                </a:solidFill>
              </a:rPr>
              <a:t>Google.”</a:t>
            </a:r>
            <a:endParaRPr kumimoji="1" lang="en-US" sz="4000" i="0" u="none" strike="noStrike" cap="none" normalizeH="0" baseline="0" dirty="0" smtClean="0">
              <a:ln>
                <a:noFill/>
              </a:ln>
              <a:solidFill>
                <a:schemeClr val="bg2"/>
              </a:solidFill>
              <a:effectLst/>
            </a:endParaRPr>
          </a:p>
        </p:txBody>
      </p:sp>
      <p:sp>
        <p:nvSpPr>
          <p:cNvPr id="6" name="Text Box 5"/>
          <p:cNvSpPr txBox="1">
            <a:spLocks noChangeArrowheads="1"/>
          </p:cNvSpPr>
          <p:nvPr/>
        </p:nvSpPr>
        <p:spPr bwMode="auto">
          <a:xfrm>
            <a:off x="9259613" y="0"/>
            <a:ext cx="2932385"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FN2: 3 Votes Say Violation But …</a:t>
            </a:r>
            <a:endParaRPr lang="en-US" b="1" i="0" dirty="0">
              <a:solidFill>
                <a:schemeClr val="accent4">
                  <a:lumMod val="75000"/>
                  <a:lumOff val="25000"/>
                </a:schemeClr>
              </a:solidFill>
              <a:latin typeface="+mn-lt"/>
              <a:cs typeface="Times New Roman" panose="02020603050405020304" pitchFamily="18" charset="0"/>
            </a:endParaRPr>
          </a:p>
        </p:txBody>
      </p:sp>
      <p:sp>
        <p:nvSpPr>
          <p:cNvPr id="8" name="Rectangle 7"/>
          <p:cNvSpPr>
            <a:spLocks noChangeArrowheads="1"/>
          </p:cNvSpPr>
          <p:nvPr/>
        </p:nvSpPr>
        <p:spPr bwMode="auto">
          <a:xfrm>
            <a:off x="11995205" y="6710366"/>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47588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00498" y="118228"/>
            <a:ext cx="4729692" cy="6555106"/>
          </a:xfrm>
          <a:prstGeom prst="rect">
            <a:avLst/>
          </a:prstGeom>
        </p:spPr>
      </p:pic>
      <p:sp>
        <p:nvSpPr>
          <p:cNvPr id="2" name="Slide Number Placeholder 1"/>
          <p:cNvSpPr>
            <a:spLocks noGrp="1"/>
          </p:cNvSpPr>
          <p:nvPr>
            <p:ph type="sldNum" sz="quarter" idx="12"/>
          </p:nvPr>
        </p:nvSpPr>
        <p:spPr/>
        <p:txBody>
          <a:bodyPr/>
          <a:lstStyle/>
          <a:p>
            <a:fld id="{C491F945-C11D-423F-9A26-A89AB4A0FF39}" type="slidenum">
              <a:rPr lang="en-US" altLang="en-US" smtClean="0"/>
              <a:pPr/>
              <a:t>137</a:t>
            </a:fld>
            <a:endParaRPr lang="en-US" altLang="en-US" dirty="0"/>
          </a:p>
        </p:txBody>
      </p:sp>
      <p:sp>
        <p:nvSpPr>
          <p:cNvPr id="3" name="Text Box 5"/>
          <p:cNvSpPr txBox="1">
            <a:spLocks noChangeArrowheads="1"/>
          </p:cNvSpPr>
          <p:nvPr/>
        </p:nvSpPr>
        <p:spPr bwMode="auto">
          <a:xfrm>
            <a:off x="9644742" y="6488668"/>
            <a:ext cx="25472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FTC, Jan 3, 2013</a:t>
            </a:r>
            <a:endParaRPr lang="en-US" sz="1800" i="0" dirty="0">
              <a:solidFill>
                <a:schemeClr val="accent4">
                  <a:lumMod val="75000"/>
                  <a:lumOff val="25000"/>
                </a:schemeClr>
              </a:solidFill>
              <a:latin typeface="+mn-lt"/>
              <a:cs typeface="Times New Roman" panose="02020603050405020304" pitchFamily="18" charset="0"/>
            </a:endParaRPr>
          </a:p>
        </p:txBody>
      </p:sp>
      <p:sp>
        <p:nvSpPr>
          <p:cNvPr id="6" name="Text Box 5"/>
          <p:cNvSpPr txBox="1">
            <a:spLocks noChangeArrowheads="1"/>
          </p:cNvSpPr>
          <p:nvPr/>
        </p:nvSpPr>
        <p:spPr bwMode="auto">
          <a:xfrm>
            <a:off x="9259613" y="0"/>
            <a:ext cx="2932385"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FN2: 3 Votes Say Violation But …</a:t>
            </a:r>
            <a:endParaRPr lang="en-US" b="1" i="0" dirty="0">
              <a:solidFill>
                <a:schemeClr val="accent4">
                  <a:lumMod val="75000"/>
                  <a:lumOff val="25000"/>
                </a:schemeClr>
              </a:solidFill>
              <a:latin typeface="+mn-lt"/>
              <a:cs typeface="Times New Roman" panose="02020603050405020304" pitchFamily="18" charset="0"/>
            </a:endParaRPr>
          </a:p>
        </p:txBody>
      </p:sp>
      <p:sp>
        <p:nvSpPr>
          <p:cNvPr id="8" name="Rectangle 7"/>
          <p:cNvSpPr>
            <a:spLocks noChangeArrowheads="1"/>
          </p:cNvSpPr>
          <p:nvPr/>
        </p:nvSpPr>
        <p:spPr bwMode="auto">
          <a:xfrm>
            <a:off x="11995205" y="6710366"/>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9" name="Rectangle 4"/>
          <p:cNvSpPr>
            <a:spLocks noChangeArrowheads="1"/>
          </p:cNvSpPr>
          <p:nvPr/>
        </p:nvSpPr>
        <p:spPr bwMode="auto">
          <a:xfrm>
            <a:off x="3309851" y="1553618"/>
            <a:ext cx="8895311" cy="3416320"/>
          </a:xfrm>
          <a:prstGeom prst="rect">
            <a:avLst/>
          </a:prstGeom>
          <a:solidFill>
            <a:srgbClr val="FF0000"/>
          </a:solidFill>
          <a:ln w="9525">
            <a:solidFill>
              <a:schemeClr val="tx1"/>
            </a:solidFill>
            <a:miter lim="800000"/>
            <a:headEnd/>
            <a:tailEnd/>
          </a:ln>
        </p:spPr>
        <p:txBody>
          <a:bodyPr wrap="square" anchor="ctr">
            <a:spAutoFit/>
          </a:bodyPr>
          <a:lstStyle/>
          <a:p>
            <a:r>
              <a:rPr lang="en-US" sz="3600" b="1" dirty="0" smtClean="0">
                <a:solidFill>
                  <a:schemeClr val="bg1"/>
                </a:solidFill>
                <a:latin typeface="Arial" charset="0"/>
              </a:rPr>
              <a:t>Important to understand that scraping is a type of portability and portability can be critical to competition</a:t>
            </a:r>
          </a:p>
          <a:p>
            <a:endParaRPr lang="en-US" sz="3600" b="1" dirty="0" smtClean="0">
              <a:solidFill>
                <a:schemeClr val="bg1"/>
              </a:solidFill>
              <a:latin typeface="Arial" charset="0"/>
            </a:endParaRPr>
          </a:p>
          <a:p>
            <a:r>
              <a:rPr lang="en-US" sz="3600" b="1" dirty="0" smtClean="0">
                <a:solidFill>
                  <a:schemeClr val="bg1"/>
                </a:solidFill>
                <a:latin typeface="Arial" charset="0"/>
              </a:rPr>
              <a:t>Scraping solves coordination problem faced by users of sites like Yelp</a:t>
            </a:r>
            <a:endParaRPr lang="en-US" sz="3600" b="1" dirty="0">
              <a:solidFill>
                <a:schemeClr val="bg1"/>
              </a:solidFill>
              <a:latin typeface="Arial" charset="0"/>
            </a:endParaRPr>
          </a:p>
        </p:txBody>
      </p:sp>
    </p:spTree>
    <p:extLst>
      <p:ext uri="{BB962C8B-B14F-4D97-AF65-F5344CB8AC3E}">
        <p14:creationId xmlns:p14="http://schemas.microsoft.com/office/powerpoint/2010/main" val="334107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AC6DAA2-37D6-468A-8938-064814B71F4D}" type="slidenum">
              <a:rPr lang="en-US" altLang="en-US"/>
              <a:pPr>
                <a:defRPr/>
              </a:pPr>
              <a:t>138</a:t>
            </a:fld>
            <a:endParaRPr lang="en-US" altLang="en-US"/>
          </a:p>
        </p:txBody>
      </p:sp>
      <p:sp>
        <p:nvSpPr>
          <p:cNvPr id="14343" name="Rectangle 4"/>
          <p:cNvSpPr>
            <a:spLocks noChangeArrowheads="1"/>
          </p:cNvSpPr>
          <p:nvPr/>
        </p:nvSpPr>
        <p:spPr bwMode="auto">
          <a:xfrm>
            <a:off x="1306286" y="2878179"/>
            <a:ext cx="9555678" cy="1107996"/>
          </a:xfrm>
          <a:prstGeom prst="rect">
            <a:avLst/>
          </a:prstGeom>
          <a:solidFill>
            <a:srgbClr val="FFFFFF"/>
          </a:solidFill>
          <a:ln w="9525">
            <a:noFill/>
            <a:miter lim="800000"/>
            <a:headEnd/>
            <a:tailEnd/>
          </a:ln>
        </p:spPr>
        <p:txBody>
          <a:bodyPr wrap="square" anchor="ctr">
            <a:spAutoFit/>
          </a:bodyPr>
          <a:lstStyle/>
          <a:p>
            <a:pPr algn="ctr"/>
            <a:r>
              <a:rPr lang="en-US" sz="6600" b="1" dirty="0" smtClean="0">
                <a:solidFill>
                  <a:schemeClr val="accent4">
                    <a:lumMod val="50000"/>
                    <a:lumOff val="50000"/>
                  </a:schemeClr>
                </a:solidFill>
                <a:latin typeface="Arial" charset="0"/>
              </a:rPr>
              <a:t>Back to Europe</a:t>
            </a:r>
            <a:endParaRPr lang="en-US" sz="6600" b="1" dirty="0">
              <a:solidFill>
                <a:schemeClr val="accent4">
                  <a:lumMod val="50000"/>
                  <a:lumOff val="50000"/>
                </a:schemeClr>
              </a:solidFill>
              <a:latin typeface="Arial" charset="0"/>
            </a:endParaRPr>
          </a:p>
        </p:txBody>
      </p:sp>
    </p:spTree>
    <p:extLst>
      <p:ext uri="{BB962C8B-B14F-4D97-AF65-F5344CB8AC3E}">
        <p14:creationId xmlns:p14="http://schemas.microsoft.com/office/powerpoint/2010/main" val="3233777994"/>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6634716" y="6456052"/>
            <a:ext cx="55572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Google’s Proposed Commitment to EU, Apr 3, 2013</a:t>
            </a:r>
            <a:endParaRPr lang="en-US" sz="1800" i="0" dirty="0">
              <a:solidFill>
                <a:schemeClr val="accent4">
                  <a:lumMod val="75000"/>
                  <a:lumOff val="25000"/>
                </a:schemeClr>
              </a:solidFill>
              <a:latin typeface="+mn-lt"/>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09A9F721-C29C-4725-9A2A-599F6F476D36}" type="slidenum">
              <a:rPr lang="en-US" altLang="en-US" smtClean="0"/>
              <a:pPr>
                <a:defRPr/>
              </a:pPr>
              <a:t>139</a:t>
            </a:fld>
            <a:endParaRPr lang="en-US" altLang="en-US"/>
          </a:p>
        </p:txBody>
      </p:sp>
      <p:pic>
        <p:nvPicPr>
          <p:cNvPr id="5" name="Picture 4" descr="EU Google Commitments.pdf - Adobe Acrobat Pro"/>
          <p:cNvPicPr>
            <a:picLocks noChangeAspect="1"/>
          </p:cNvPicPr>
          <p:nvPr/>
        </p:nvPicPr>
        <p:blipFill rotWithShape="1">
          <a:blip r:embed="rId2">
            <a:extLst>
              <a:ext uri="{28A0092B-C50C-407E-A947-70E740481C1C}">
                <a14:useLocalDpi xmlns:a14="http://schemas.microsoft.com/office/drawing/2010/main" val="0"/>
              </a:ext>
            </a:extLst>
          </a:blip>
          <a:srcRect l="4380" t="13900" r="3527"/>
          <a:stretch/>
        </p:blipFill>
        <p:spPr>
          <a:xfrm>
            <a:off x="1892594" y="590060"/>
            <a:ext cx="8420987" cy="5693064"/>
          </a:xfrm>
          <a:prstGeom prst="rect">
            <a:avLst/>
          </a:prstGeom>
        </p:spPr>
      </p:pic>
      <p:pic>
        <p:nvPicPr>
          <p:cNvPr id="11" name="Picture 10" descr="EU Google Commitments.pdf - Adobe Acrobat Pro"/>
          <p:cNvPicPr>
            <a:picLocks noChangeAspect="1"/>
          </p:cNvPicPr>
          <p:nvPr/>
        </p:nvPicPr>
        <p:blipFill rotWithShape="1">
          <a:blip r:embed="rId2">
            <a:extLst>
              <a:ext uri="{28A0092B-C50C-407E-A947-70E740481C1C}">
                <a14:useLocalDpi xmlns:a14="http://schemas.microsoft.com/office/drawing/2010/main" val="0"/>
              </a:ext>
            </a:extLst>
          </a:blip>
          <a:srcRect l="9806" t="25505" r="36938" b="33169"/>
          <a:stretch/>
        </p:blipFill>
        <p:spPr>
          <a:xfrm>
            <a:off x="2038678" y="1155907"/>
            <a:ext cx="8128817" cy="4561369"/>
          </a:xfrm>
          <a:prstGeom prst="rect">
            <a:avLst/>
          </a:prstGeom>
        </p:spPr>
      </p:pic>
      <p:sp>
        <p:nvSpPr>
          <p:cNvPr id="6" name="AutoShape 5"/>
          <p:cNvSpPr>
            <a:spLocks noChangeArrowheads="1"/>
          </p:cNvSpPr>
          <p:nvPr/>
        </p:nvSpPr>
        <p:spPr bwMode="auto">
          <a:xfrm>
            <a:off x="2711425" y="4466435"/>
            <a:ext cx="2466631" cy="478972"/>
          </a:xfrm>
          <a:prstGeom prst="flowChartAlternateProcess">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Rectangle 7"/>
          <p:cNvSpPr>
            <a:spLocks noChangeArrowheads="1"/>
          </p:cNvSpPr>
          <p:nvPr/>
        </p:nvSpPr>
        <p:spPr bwMode="auto">
          <a:xfrm>
            <a:off x="12018963" y="6699427"/>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56045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2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14</a:t>
            </a:fld>
            <a:endParaRPr lang="en-US" altLang="en-US" dirty="0"/>
          </a:p>
        </p:txBody>
      </p:sp>
      <p:sp>
        <p:nvSpPr>
          <p:cNvPr id="3" name="Text Box 5"/>
          <p:cNvSpPr txBox="1">
            <a:spLocks noChangeArrowheads="1"/>
          </p:cNvSpPr>
          <p:nvPr/>
        </p:nvSpPr>
        <p:spPr bwMode="auto">
          <a:xfrm>
            <a:off x="8077200" y="0"/>
            <a:ext cx="4114799"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err="1" smtClean="0">
                <a:solidFill>
                  <a:schemeClr val="accent4">
                    <a:lumMod val="75000"/>
                    <a:lumOff val="25000"/>
                  </a:schemeClr>
                </a:solidFill>
                <a:latin typeface="+mn-lt"/>
                <a:cs typeface="Times New Roman" panose="02020603050405020304" pitchFamily="18" charset="0"/>
              </a:rPr>
              <a:t>Baran</a:t>
            </a:r>
            <a:r>
              <a:rPr lang="en-US" b="1" i="0" dirty="0" smtClean="0">
                <a:solidFill>
                  <a:schemeClr val="accent4">
                    <a:lumMod val="75000"/>
                    <a:lumOff val="25000"/>
                  </a:schemeClr>
                </a:solidFill>
                <a:latin typeface="+mn-lt"/>
                <a:cs typeface="Times New Roman" panose="02020603050405020304" pitchFamily="18" charset="0"/>
              </a:rPr>
              <a:t>, On Distributed Communication Networks</a:t>
            </a:r>
            <a:endParaRPr lang="en-US" b="1" i="0" dirty="0">
              <a:solidFill>
                <a:schemeClr val="accent4">
                  <a:lumMod val="75000"/>
                  <a:lumOff val="25000"/>
                </a:schemeClr>
              </a:solidFill>
              <a:latin typeface="+mn-lt"/>
              <a:cs typeface="Times New Roman" panose="02020603050405020304" pitchFamily="18" charset="0"/>
            </a:endParaRPr>
          </a:p>
        </p:txBody>
      </p:sp>
      <p:sp>
        <p:nvSpPr>
          <p:cNvPr id="4" name="Text Box 5"/>
          <p:cNvSpPr txBox="1">
            <a:spLocks noChangeArrowheads="1"/>
          </p:cNvSpPr>
          <p:nvPr/>
        </p:nvSpPr>
        <p:spPr bwMode="auto">
          <a:xfrm>
            <a:off x="10112829" y="6215464"/>
            <a:ext cx="2079169"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IEEE Publication, March, 1964</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6" name="Picture 5"/>
          <p:cNvPicPr>
            <a:picLocks noChangeAspect="1"/>
          </p:cNvPicPr>
          <p:nvPr/>
        </p:nvPicPr>
        <p:blipFill>
          <a:blip r:embed="rId2"/>
          <a:stretch>
            <a:fillRect/>
          </a:stretch>
        </p:blipFill>
        <p:spPr>
          <a:xfrm>
            <a:off x="3416748" y="360997"/>
            <a:ext cx="4793161" cy="6339841"/>
          </a:xfrm>
          <a:prstGeom prst="rect">
            <a:avLst/>
          </a:prstGeom>
        </p:spPr>
      </p:pic>
      <p:pic>
        <p:nvPicPr>
          <p:cNvPr id="7" name="Picture 6"/>
          <p:cNvPicPr>
            <a:picLocks noChangeAspect="1"/>
          </p:cNvPicPr>
          <p:nvPr/>
        </p:nvPicPr>
        <p:blipFill>
          <a:blip r:embed="rId3"/>
          <a:stretch>
            <a:fillRect/>
          </a:stretch>
        </p:blipFill>
        <p:spPr>
          <a:xfrm>
            <a:off x="831338" y="1393700"/>
            <a:ext cx="10050251" cy="4348194"/>
          </a:xfrm>
          <a:prstGeom prst="rect">
            <a:avLst/>
          </a:prstGeom>
        </p:spPr>
      </p:pic>
    </p:spTree>
    <p:extLst>
      <p:ext uri="{BB962C8B-B14F-4D97-AF65-F5344CB8AC3E}">
        <p14:creationId xmlns:p14="http://schemas.microsoft.com/office/powerpoint/2010/main" val="178579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par>
                                <p:cTn id="10" presetID="2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9A9F721-C29C-4725-9A2A-599F6F476D36}" type="slidenum">
              <a:rPr lang="en-US" altLang="en-US" smtClean="0"/>
              <a:pPr>
                <a:defRPr/>
              </a:pPr>
              <a:t>140</a:t>
            </a:fld>
            <a:endParaRPr lang="en-US" altLang="en-US"/>
          </a:p>
        </p:txBody>
      </p:sp>
      <p:pic>
        <p:nvPicPr>
          <p:cNvPr id="5" name="Picture 4" descr="EU Google Commitments.pdf - Adobe Acrobat Pro"/>
          <p:cNvPicPr>
            <a:picLocks noChangeAspect="1"/>
          </p:cNvPicPr>
          <p:nvPr/>
        </p:nvPicPr>
        <p:blipFill rotWithShape="1">
          <a:blip r:embed="rId2">
            <a:extLst>
              <a:ext uri="{28A0092B-C50C-407E-A947-70E740481C1C}">
                <a14:useLocalDpi xmlns:a14="http://schemas.microsoft.com/office/drawing/2010/main" val="0"/>
              </a:ext>
            </a:extLst>
          </a:blip>
          <a:srcRect l="4955" t="6364" r="4234" b="4308"/>
          <a:stretch/>
        </p:blipFill>
        <p:spPr>
          <a:xfrm>
            <a:off x="2001795" y="413667"/>
            <a:ext cx="8303742" cy="5906530"/>
          </a:xfrm>
          <a:prstGeom prst="rect">
            <a:avLst/>
          </a:prstGeom>
        </p:spPr>
      </p:pic>
      <p:pic>
        <p:nvPicPr>
          <p:cNvPr id="12" name="Picture 11" descr="EU Google Commitments.pdf - Adobe Acrobat Pro"/>
          <p:cNvPicPr>
            <a:picLocks noChangeAspect="1"/>
          </p:cNvPicPr>
          <p:nvPr/>
        </p:nvPicPr>
        <p:blipFill rotWithShape="1">
          <a:blip r:embed="rId2">
            <a:extLst>
              <a:ext uri="{28A0092B-C50C-407E-A947-70E740481C1C}">
                <a14:useLocalDpi xmlns:a14="http://schemas.microsoft.com/office/drawing/2010/main" val="0"/>
              </a:ext>
            </a:extLst>
          </a:blip>
          <a:srcRect l="4955" t="16926" r="37928" b="27758"/>
          <a:stretch/>
        </p:blipFill>
        <p:spPr>
          <a:xfrm>
            <a:off x="2263517" y="735607"/>
            <a:ext cx="7780298" cy="5448663"/>
          </a:xfrm>
          <a:prstGeom prst="rect">
            <a:avLst/>
          </a:prstGeom>
        </p:spPr>
      </p:pic>
      <p:sp>
        <p:nvSpPr>
          <p:cNvPr id="6" name="AutoShape 5"/>
          <p:cNvSpPr>
            <a:spLocks noChangeArrowheads="1"/>
          </p:cNvSpPr>
          <p:nvPr/>
        </p:nvSpPr>
        <p:spPr bwMode="auto">
          <a:xfrm>
            <a:off x="3517472" y="4826787"/>
            <a:ext cx="5577101" cy="478972"/>
          </a:xfrm>
          <a:prstGeom prst="flowChartAlternateProcess">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Text Box 5"/>
          <p:cNvSpPr txBox="1">
            <a:spLocks noChangeArrowheads="1"/>
          </p:cNvSpPr>
          <p:nvPr/>
        </p:nvSpPr>
        <p:spPr bwMode="auto">
          <a:xfrm>
            <a:off x="6634716" y="6456052"/>
            <a:ext cx="55572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Google’s Proposed Commitment to EU, Apr 3, 2013</a:t>
            </a:r>
            <a:endParaRPr lang="en-US" sz="1800" i="0" dirty="0">
              <a:solidFill>
                <a:schemeClr val="accent4">
                  <a:lumMod val="75000"/>
                  <a:lumOff val="25000"/>
                </a:schemeClr>
              </a:solidFill>
              <a:latin typeface="+mn-lt"/>
              <a:cs typeface="Times New Roman" panose="02020603050405020304" pitchFamily="18" charset="0"/>
            </a:endParaRPr>
          </a:p>
        </p:txBody>
      </p:sp>
      <p:sp>
        <p:nvSpPr>
          <p:cNvPr id="11" name="Rectangle 10"/>
          <p:cNvSpPr>
            <a:spLocks noChangeArrowheads="1"/>
          </p:cNvSpPr>
          <p:nvPr/>
        </p:nvSpPr>
        <p:spPr bwMode="auto">
          <a:xfrm>
            <a:off x="12018963" y="6699427"/>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96220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2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91F945-C11D-423F-9A26-A89AB4A0FF39}" type="slidenum">
              <a:rPr lang="en-US" altLang="en-US" smtClean="0"/>
              <a:pPr/>
              <a:t>141</a:t>
            </a:fld>
            <a:endParaRPr lang="en-US" altLang="en-US"/>
          </a:p>
        </p:txBody>
      </p:sp>
      <p:pic>
        <p:nvPicPr>
          <p:cNvPr id="4" name="Picture 3"/>
          <p:cNvPicPr>
            <a:picLocks noChangeAspect="1"/>
          </p:cNvPicPr>
          <p:nvPr/>
        </p:nvPicPr>
        <p:blipFill>
          <a:blip r:embed="rId2"/>
          <a:stretch>
            <a:fillRect/>
          </a:stretch>
        </p:blipFill>
        <p:spPr>
          <a:xfrm>
            <a:off x="1013142" y="416142"/>
            <a:ext cx="10165716" cy="6025715"/>
          </a:xfrm>
          <a:prstGeom prst="rect">
            <a:avLst/>
          </a:prstGeom>
        </p:spPr>
      </p:pic>
      <p:sp>
        <p:nvSpPr>
          <p:cNvPr id="6" name="Text Box 5"/>
          <p:cNvSpPr txBox="1">
            <a:spLocks noChangeArrowheads="1"/>
          </p:cNvSpPr>
          <p:nvPr/>
        </p:nvSpPr>
        <p:spPr bwMode="auto">
          <a:xfrm>
            <a:off x="6634716" y="6511724"/>
            <a:ext cx="55572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Google’s Proposed Commitment to EU, Oct 21, 2013</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44312690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91F945-C11D-423F-9A26-A89AB4A0FF39}" type="slidenum">
              <a:rPr lang="en-US" altLang="en-US" smtClean="0"/>
              <a:pPr/>
              <a:t>142</a:t>
            </a:fld>
            <a:endParaRPr lang="en-US" altLang="en-US"/>
          </a:p>
        </p:txBody>
      </p:sp>
      <p:pic>
        <p:nvPicPr>
          <p:cNvPr id="4" name="Picture 3"/>
          <p:cNvPicPr>
            <a:picLocks noChangeAspect="1"/>
          </p:cNvPicPr>
          <p:nvPr/>
        </p:nvPicPr>
        <p:blipFill>
          <a:blip r:embed="rId2"/>
          <a:stretch>
            <a:fillRect/>
          </a:stretch>
        </p:blipFill>
        <p:spPr>
          <a:xfrm>
            <a:off x="2007682" y="500597"/>
            <a:ext cx="8127490" cy="6011127"/>
          </a:xfrm>
          <a:prstGeom prst="rect">
            <a:avLst/>
          </a:prstGeom>
        </p:spPr>
      </p:pic>
      <p:sp>
        <p:nvSpPr>
          <p:cNvPr id="7" name="Text Box 5"/>
          <p:cNvSpPr txBox="1">
            <a:spLocks noChangeArrowheads="1"/>
          </p:cNvSpPr>
          <p:nvPr/>
        </p:nvSpPr>
        <p:spPr bwMode="auto">
          <a:xfrm>
            <a:off x="6634716" y="6511724"/>
            <a:ext cx="55572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Google’s Proposed Commitment to EU, Oct 21, 2013</a:t>
            </a:r>
            <a:endParaRPr lang="en-US" sz="1800" i="0" dirty="0">
              <a:solidFill>
                <a:schemeClr val="accent4">
                  <a:lumMod val="75000"/>
                  <a:lumOff val="25000"/>
                </a:schemeClr>
              </a:solidFill>
              <a:latin typeface="+mn-lt"/>
              <a:cs typeface="Times New Roman" panose="02020603050405020304" pitchFamily="18" charset="0"/>
            </a:endParaRPr>
          </a:p>
        </p:txBody>
      </p:sp>
      <p:sp>
        <p:nvSpPr>
          <p:cNvPr id="8" name="Rectangle 7"/>
          <p:cNvSpPr>
            <a:spLocks noChangeArrowheads="1"/>
          </p:cNvSpPr>
          <p:nvPr/>
        </p:nvSpPr>
        <p:spPr bwMode="auto">
          <a:xfrm>
            <a:off x="12018963" y="6699427"/>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rotWithShape="1">
          <a:blip r:embed="rId2"/>
          <a:srcRect l="8326" t="19734" r="39895" b="25815"/>
          <a:stretch/>
        </p:blipFill>
        <p:spPr>
          <a:xfrm>
            <a:off x="2218626" y="500597"/>
            <a:ext cx="7705602" cy="5993245"/>
          </a:xfrm>
          <a:prstGeom prst="rect">
            <a:avLst/>
          </a:prstGeom>
        </p:spPr>
      </p:pic>
      <p:sp>
        <p:nvSpPr>
          <p:cNvPr id="10" name="AutoShape 5"/>
          <p:cNvSpPr>
            <a:spLocks noChangeArrowheads="1"/>
          </p:cNvSpPr>
          <p:nvPr/>
        </p:nvSpPr>
        <p:spPr bwMode="auto">
          <a:xfrm>
            <a:off x="2412154" y="4846882"/>
            <a:ext cx="7933962" cy="1852545"/>
          </a:xfrm>
          <a:prstGeom prst="flowChartAlternateProcess">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323255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23"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91F945-C11D-423F-9A26-A89AB4A0FF39}" type="slidenum">
              <a:rPr lang="en-US" altLang="en-US" smtClean="0"/>
              <a:pPr/>
              <a:t>143</a:t>
            </a:fld>
            <a:endParaRPr lang="en-US" altLang="en-US"/>
          </a:p>
        </p:txBody>
      </p:sp>
      <p:pic>
        <p:nvPicPr>
          <p:cNvPr id="4" name="Picture 3"/>
          <p:cNvPicPr>
            <a:picLocks noChangeAspect="1"/>
          </p:cNvPicPr>
          <p:nvPr/>
        </p:nvPicPr>
        <p:blipFill>
          <a:blip r:embed="rId2"/>
          <a:stretch>
            <a:fillRect/>
          </a:stretch>
        </p:blipFill>
        <p:spPr>
          <a:xfrm>
            <a:off x="1778000" y="574766"/>
            <a:ext cx="8127490" cy="5821475"/>
          </a:xfrm>
          <a:prstGeom prst="rect">
            <a:avLst/>
          </a:prstGeom>
        </p:spPr>
      </p:pic>
      <p:sp>
        <p:nvSpPr>
          <p:cNvPr id="7" name="Text Box 5"/>
          <p:cNvSpPr txBox="1">
            <a:spLocks noChangeArrowheads="1"/>
          </p:cNvSpPr>
          <p:nvPr/>
        </p:nvSpPr>
        <p:spPr bwMode="auto">
          <a:xfrm>
            <a:off x="6634716" y="6511724"/>
            <a:ext cx="55572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Google’s Proposed Commitment to EU, Oct 21, 2013</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8" name="Picture 7"/>
          <p:cNvPicPr>
            <a:picLocks noChangeAspect="1"/>
          </p:cNvPicPr>
          <p:nvPr/>
        </p:nvPicPr>
        <p:blipFill rotWithShape="1">
          <a:blip r:embed="rId2"/>
          <a:srcRect l="7590" t="20719" r="36478" b="16676"/>
          <a:stretch/>
        </p:blipFill>
        <p:spPr>
          <a:xfrm>
            <a:off x="2068405" y="345886"/>
            <a:ext cx="7546679" cy="6050355"/>
          </a:xfrm>
          <a:prstGeom prst="rect">
            <a:avLst/>
          </a:prstGeom>
        </p:spPr>
      </p:pic>
      <p:sp>
        <p:nvSpPr>
          <p:cNvPr id="9" name="Rectangle 8"/>
          <p:cNvSpPr>
            <a:spLocks noChangeArrowheads="1"/>
          </p:cNvSpPr>
          <p:nvPr/>
        </p:nvSpPr>
        <p:spPr bwMode="auto">
          <a:xfrm>
            <a:off x="12018963" y="6699427"/>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10" name="AutoShape 5"/>
          <p:cNvSpPr>
            <a:spLocks noChangeArrowheads="1"/>
          </p:cNvSpPr>
          <p:nvPr/>
        </p:nvSpPr>
        <p:spPr bwMode="auto">
          <a:xfrm>
            <a:off x="2412154" y="5076497"/>
            <a:ext cx="6700315" cy="1319744"/>
          </a:xfrm>
          <a:prstGeom prst="flowChartAlternateProcess">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364015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23"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AC6DAA2-37D6-468A-8938-064814B71F4D}" type="slidenum">
              <a:rPr lang="en-US" altLang="en-US"/>
              <a:pPr>
                <a:defRPr/>
              </a:pPr>
              <a:t>144</a:t>
            </a:fld>
            <a:endParaRPr lang="en-US" altLang="en-US"/>
          </a:p>
        </p:txBody>
      </p:sp>
      <p:sp>
        <p:nvSpPr>
          <p:cNvPr id="14343" name="Rectangle 4"/>
          <p:cNvSpPr>
            <a:spLocks noChangeArrowheads="1"/>
          </p:cNvSpPr>
          <p:nvPr/>
        </p:nvSpPr>
        <p:spPr bwMode="auto">
          <a:xfrm>
            <a:off x="512467" y="2370348"/>
            <a:ext cx="10801978" cy="2123658"/>
          </a:xfrm>
          <a:prstGeom prst="rect">
            <a:avLst/>
          </a:prstGeom>
          <a:solidFill>
            <a:srgbClr val="FFFFFF"/>
          </a:solidFill>
          <a:ln w="63500">
            <a:solidFill>
              <a:schemeClr val="accent4">
                <a:lumMod val="50000"/>
                <a:lumOff val="50000"/>
              </a:schemeClr>
            </a:solidFill>
            <a:miter lim="800000"/>
            <a:headEnd/>
            <a:tailEnd/>
          </a:ln>
        </p:spPr>
        <p:txBody>
          <a:bodyPr wrap="square" anchor="ctr">
            <a:spAutoFit/>
          </a:bodyPr>
          <a:lstStyle/>
          <a:p>
            <a:pPr algn="ctr"/>
            <a:r>
              <a:rPr lang="en-US" sz="6600" b="1" dirty="0" smtClean="0">
                <a:solidFill>
                  <a:schemeClr val="accent4">
                    <a:lumMod val="50000"/>
                    <a:lumOff val="50000"/>
                  </a:schemeClr>
                </a:solidFill>
                <a:latin typeface="Arial" charset="0"/>
              </a:rPr>
              <a:t>The EC and Google Shopping</a:t>
            </a:r>
          </a:p>
        </p:txBody>
      </p:sp>
    </p:spTree>
    <p:extLst>
      <p:ext uri="{BB962C8B-B14F-4D97-AF65-F5344CB8AC3E}">
        <p14:creationId xmlns:p14="http://schemas.microsoft.com/office/powerpoint/2010/main" val="2213860213"/>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AC6DAA2-37D6-468A-8938-064814B71F4D}" type="slidenum">
              <a:rPr lang="en-US" altLang="en-US"/>
              <a:pPr>
                <a:defRPr/>
              </a:pPr>
              <a:t>145</a:t>
            </a:fld>
            <a:endParaRPr lang="en-US" altLang="en-US"/>
          </a:p>
        </p:txBody>
      </p:sp>
      <p:sp>
        <p:nvSpPr>
          <p:cNvPr id="14343" name="Rectangle 4"/>
          <p:cNvSpPr>
            <a:spLocks noChangeArrowheads="1"/>
          </p:cNvSpPr>
          <p:nvPr/>
        </p:nvSpPr>
        <p:spPr bwMode="auto">
          <a:xfrm>
            <a:off x="1648691" y="2370346"/>
            <a:ext cx="8354291" cy="2123658"/>
          </a:xfrm>
          <a:prstGeom prst="rect">
            <a:avLst/>
          </a:prstGeom>
          <a:solidFill>
            <a:srgbClr val="FFFFFF"/>
          </a:solidFill>
          <a:ln w="9525">
            <a:noFill/>
            <a:miter lim="800000"/>
            <a:headEnd/>
            <a:tailEnd/>
          </a:ln>
        </p:spPr>
        <p:txBody>
          <a:bodyPr wrap="square" anchor="ctr">
            <a:spAutoFit/>
          </a:bodyPr>
          <a:lstStyle/>
          <a:p>
            <a:pPr algn="ctr"/>
            <a:r>
              <a:rPr lang="en-US" sz="6600" b="1" dirty="0" smtClean="0">
                <a:solidFill>
                  <a:schemeClr val="accent4">
                    <a:lumMod val="50000"/>
                    <a:lumOff val="50000"/>
                  </a:schemeClr>
                </a:solidFill>
                <a:latin typeface="Arial" charset="0"/>
              </a:rPr>
              <a:t>Shopping on Google</a:t>
            </a:r>
            <a:endParaRPr lang="en-US" sz="6600" b="1" i="0" dirty="0">
              <a:solidFill>
                <a:schemeClr val="accent4">
                  <a:lumMod val="50000"/>
                  <a:lumOff val="50000"/>
                </a:schemeClr>
              </a:solidFill>
              <a:latin typeface="Arial" charset="0"/>
            </a:endParaRPr>
          </a:p>
        </p:txBody>
      </p:sp>
    </p:spTree>
    <p:extLst>
      <p:ext uri="{BB962C8B-B14F-4D97-AF65-F5344CB8AC3E}">
        <p14:creationId xmlns:p14="http://schemas.microsoft.com/office/powerpoint/2010/main" val="65638749"/>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146</a:t>
            </a:fld>
            <a:endParaRPr lang="en-US" altLang="en-US" dirty="0"/>
          </a:p>
        </p:txBody>
      </p:sp>
      <p:pic>
        <p:nvPicPr>
          <p:cNvPr id="3" name="Picture 2" descr="amazon - Google Search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465" y="425884"/>
            <a:ext cx="10338188" cy="5857240"/>
          </a:xfrm>
          <a:prstGeom prst="rect">
            <a:avLst/>
          </a:prstGeom>
        </p:spPr>
      </p:pic>
      <p:sp>
        <p:nvSpPr>
          <p:cNvPr id="4" name="Text Box 5"/>
          <p:cNvSpPr txBox="1">
            <a:spLocks noChangeArrowheads="1"/>
          </p:cNvSpPr>
          <p:nvPr/>
        </p:nvSpPr>
        <p:spPr bwMode="auto">
          <a:xfrm>
            <a:off x="7624482" y="6488668"/>
            <a:ext cx="45675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search: “amazon”: on Apr 18, 2015</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amazon - Google Search - Google Chrome"/>
          <p:cNvPicPr>
            <a:picLocks noChangeAspect="1"/>
          </p:cNvPicPr>
          <p:nvPr/>
        </p:nvPicPr>
        <p:blipFill rotWithShape="1">
          <a:blip r:embed="rId2">
            <a:extLst>
              <a:ext uri="{28A0092B-C50C-407E-A947-70E740481C1C}">
                <a14:useLocalDpi xmlns:a14="http://schemas.microsoft.com/office/drawing/2010/main" val="0"/>
              </a:ext>
            </a:extLst>
          </a:blip>
          <a:srcRect l="6008" t="22208" r="54724" b="18091"/>
          <a:stretch/>
        </p:blipFill>
        <p:spPr>
          <a:xfrm>
            <a:off x="2341264" y="323112"/>
            <a:ext cx="7038405" cy="6062784"/>
          </a:xfrm>
          <a:prstGeom prst="rect">
            <a:avLst/>
          </a:prstGeom>
        </p:spPr>
      </p:pic>
      <p:sp>
        <p:nvSpPr>
          <p:cNvPr id="6" name="Rectangle 5"/>
          <p:cNvSpPr>
            <a:spLocks noChangeArrowheads="1"/>
          </p:cNvSpPr>
          <p:nvPr/>
        </p:nvSpPr>
        <p:spPr bwMode="auto">
          <a:xfrm>
            <a:off x="12018963" y="6699427"/>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01646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147</a:t>
            </a:fld>
            <a:endParaRPr lang="en-US" altLang="en-US" dirty="0"/>
          </a:p>
        </p:txBody>
      </p:sp>
      <p:pic>
        <p:nvPicPr>
          <p:cNvPr id="3" name="Picture 2" descr="nextag - Google Search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465" y="425884"/>
            <a:ext cx="10338188" cy="5857240"/>
          </a:xfrm>
          <a:prstGeom prst="rect">
            <a:avLst/>
          </a:prstGeom>
        </p:spPr>
      </p:pic>
      <p:sp>
        <p:nvSpPr>
          <p:cNvPr id="4" name="Text Box 5"/>
          <p:cNvSpPr txBox="1">
            <a:spLocks noChangeArrowheads="1"/>
          </p:cNvSpPr>
          <p:nvPr/>
        </p:nvSpPr>
        <p:spPr bwMode="auto">
          <a:xfrm>
            <a:off x="7624482" y="6488668"/>
            <a:ext cx="45675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search: “</a:t>
            </a:r>
            <a:r>
              <a:rPr lang="en-US" sz="1800" i="0" dirty="0" err="1" smtClean="0">
                <a:solidFill>
                  <a:schemeClr val="accent4">
                    <a:lumMod val="75000"/>
                    <a:lumOff val="25000"/>
                  </a:schemeClr>
                </a:solidFill>
                <a:latin typeface="+mn-lt"/>
                <a:cs typeface="Times New Roman" panose="02020603050405020304" pitchFamily="18" charset="0"/>
              </a:rPr>
              <a:t>nextag</a:t>
            </a:r>
            <a:r>
              <a:rPr lang="en-US" sz="1800" i="0" dirty="0" smtClean="0">
                <a:solidFill>
                  <a:schemeClr val="accent4">
                    <a:lumMod val="75000"/>
                    <a:lumOff val="25000"/>
                  </a:schemeClr>
                </a:solidFill>
                <a:latin typeface="+mn-lt"/>
                <a:cs typeface="Times New Roman" panose="02020603050405020304" pitchFamily="18" charset="0"/>
              </a:rPr>
              <a:t>”: on Apr 18, 2015</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nextag - Google Search - Google Chrome"/>
          <p:cNvPicPr>
            <a:picLocks noChangeAspect="1"/>
          </p:cNvPicPr>
          <p:nvPr/>
        </p:nvPicPr>
        <p:blipFill rotWithShape="1">
          <a:blip r:embed="rId2">
            <a:extLst>
              <a:ext uri="{28A0092B-C50C-407E-A947-70E740481C1C}">
                <a14:useLocalDpi xmlns:a14="http://schemas.microsoft.com/office/drawing/2010/main" val="0"/>
              </a:ext>
            </a:extLst>
          </a:blip>
          <a:srcRect r="25337" b="38993"/>
          <a:stretch/>
        </p:blipFill>
        <p:spPr>
          <a:xfrm>
            <a:off x="529786" y="792715"/>
            <a:ext cx="11067546" cy="5123578"/>
          </a:xfrm>
          <a:prstGeom prst="rect">
            <a:avLst/>
          </a:prstGeom>
        </p:spPr>
      </p:pic>
      <p:sp>
        <p:nvSpPr>
          <p:cNvPr id="6" name="Rectangle 5"/>
          <p:cNvSpPr>
            <a:spLocks noChangeArrowheads="1"/>
          </p:cNvSpPr>
          <p:nvPr/>
        </p:nvSpPr>
        <p:spPr bwMode="auto">
          <a:xfrm>
            <a:off x="12018963" y="6699427"/>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802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148</a:t>
            </a:fld>
            <a:endParaRPr lang="en-US" altLang="en-US" dirty="0"/>
          </a:p>
        </p:txBody>
      </p:sp>
      <p:pic>
        <p:nvPicPr>
          <p:cNvPr id="3" name="Picture 2" descr="comparison shopping - Google Search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465" y="425884"/>
            <a:ext cx="10338188" cy="5857240"/>
          </a:xfrm>
          <a:prstGeom prst="rect">
            <a:avLst/>
          </a:prstGeom>
        </p:spPr>
      </p:pic>
      <p:sp>
        <p:nvSpPr>
          <p:cNvPr id="4" name="Text Box 5"/>
          <p:cNvSpPr txBox="1">
            <a:spLocks noChangeArrowheads="1"/>
          </p:cNvSpPr>
          <p:nvPr/>
        </p:nvSpPr>
        <p:spPr bwMode="auto">
          <a:xfrm>
            <a:off x="6201103" y="6488668"/>
            <a:ext cx="599089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search: “comparison shopping”: on Apr 18, 2015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4"/>
          <p:cNvSpPr>
            <a:spLocks noChangeArrowheads="1"/>
          </p:cNvSpPr>
          <p:nvPr/>
        </p:nvSpPr>
        <p:spPr bwMode="auto">
          <a:xfrm>
            <a:off x="12018963" y="6699427"/>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pic>
        <p:nvPicPr>
          <p:cNvPr id="6" name="Picture 5" descr="comparison shopping - Google Search - Google Chrome"/>
          <p:cNvPicPr>
            <a:picLocks noChangeAspect="1"/>
          </p:cNvPicPr>
          <p:nvPr/>
        </p:nvPicPr>
        <p:blipFill rotWithShape="1">
          <a:blip r:embed="rId2">
            <a:extLst>
              <a:ext uri="{28A0092B-C50C-407E-A947-70E740481C1C}">
                <a14:useLocalDpi xmlns:a14="http://schemas.microsoft.com/office/drawing/2010/main" val="0"/>
              </a:ext>
            </a:extLst>
          </a:blip>
          <a:srcRect r="55430" b="37199"/>
          <a:stretch/>
        </p:blipFill>
        <p:spPr>
          <a:xfrm>
            <a:off x="2077722" y="207768"/>
            <a:ext cx="7738940" cy="6178128"/>
          </a:xfrm>
          <a:prstGeom prst="rect">
            <a:avLst/>
          </a:prstGeom>
        </p:spPr>
      </p:pic>
    </p:spTree>
    <p:extLst>
      <p:ext uri="{BB962C8B-B14F-4D97-AF65-F5344CB8AC3E}">
        <p14:creationId xmlns:p14="http://schemas.microsoft.com/office/powerpoint/2010/main" val="232626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149</a:t>
            </a:fld>
            <a:endParaRPr lang="en-US" altLang="en-US" dirty="0"/>
          </a:p>
        </p:txBody>
      </p:sp>
      <p:pic>
        <p:nvPicPr>
          <p:cNvPr id="3" name="Picture 2" descr="new dishwasher - Google Search - Google Chrome"/>
          <p:cNvPicPr>
            <a:picLocks noChangeAspect="1"/>
          </p:cNvPicPr>
          <p:nvPr/>
        </p:nvPicPr>
        <p:blipFill rotWithShape="1">
          <a:blip r:embed="rId3">
            <a:extLst>
              <a:ext uri="{28A0092B-C50C-407E-A947-70E740481C1C}">
                <a14:useLocalDpi xmlns:a14="http://schemas.microsoft.com/office/drawing/2010/main" val="0"/>
              </a:ext>
            </a:extLst>
          </a:blip>
          <a:srcRect r="46320"/>
          <a:stretch/>
        </p:blipFill>
        <p:spPr>
          <a:xfrm>
            <a:off x="2435229" y="0"/>
            <a:ext cx="6497756" cy="6858000"/>
          </a:xfrm>
          <a:prstGeom prst="rect">
            <a:avLst/>
          </a:prstGeom>
        </p:spPr>
      </p:pic>
      <p:sp>
        <p:nvSpPr>
          <p:cNvPr id="4" name="Text Box 5"/>
          <p:cNvSpPr txBox="1">
            <a:spLocks noChangeArrowheads="1"/>
          </p:cNvSpPr>
          <p:nvPr/>
        </p:nvSpPr>
        <p:spPr bwMode="auto">
          <a:xfrm>
            <a:off x="9063613" y="6188558"/>
            <a:ext cx="3128387"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Search on Google: “new dishwasher”: Apr 16, 2015</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new dishwasher - Google Search - Google Chrome"/>
          <p:cNvPicPr>
            <a:picLocks noChangeAspect="1"/>
          </p:cNvPicPr>
          <p:nvPr/>
        </p:nvPicPr>
        <p:blipFill rotWithShape="1">
          <a:blip r:embed="rId3">
            <a:extLst>
              <a:ext uri="{28A0092B-C50C-407E-A947-70E740481C1C}">
                <a14:useLocalDpi xmlns:a14="http://schemas.microsoft.com/office/drawing/2010/main" val="0"/>
              </a:ext>
            </a:extLst>
          </a:blip>
          <a:srcRect r="46320" b="36935"/>
          <a:stretch/>
        </p:blipFill>
        <p:spPr>
          <a:xfrm>
            <a:off x="1378939" y="191128"/>
            <a:ext cx="9152426" cy="6091996"/>
          </a:xfrm>
          <a:prstGeom prst="rect">
            <a:avLst/>
          </a:prstGeom>
        </p:spPr>
      </p:pic>
      <p:sp>
        <p:nvSpPr>
          <p:cNvPr id="6" name="Rectangle 5"/>
          <p:cNvSpPr>
            <a:spLocks noChangeArrowheads="1"/>
          </p:cNvSpPr>
          <p:nvPr/>
        </p:nvSpPr>
        <p:spPr bwMode="auto">
          <a:xfrm>
            <a:off x="12018963" y="6699427"/>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68427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15</a:t>
            </a:fld>
            <a:endParaRPr lang="en-US" altLang="en-US" dirty="0"/>
          </a:p>
        </p:txBody>
      </p:sp>
      <p:sp>
        <p:nvSpPr>
          <p:cNvPr id="3" name="Text Box 5"/>
          <p:cNvSpPr txBox="1">
            <a:spLocks noChangeArrowheads="1"/>
          </p:cNvSpPr>
          <p:nvPr/>
        </p:nvSpPr>
        <p:spPr bwMode="auto">
          <a:xfrm>
            <a:off x="8077200" y="0"/>
            <a:ext cx="4114799"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err="1" smtClean="0">
                <a:solidFill>
                  <a:schemeClr val="accent4">
                    <a:lumMod val="75000"/>
                    <a:lumOff val="25000"/>
                  </a:schemeClr>
                </a:solidFill>
                <a:latin typeface="+mn-lt"/>
                <a:cs typeface="Times New Roman" panose="02020603050405020304" pitchFamily="18" charset="0"/>
              </a:rPr>
              <a:t>Baran</a:t>
            </a:r>
            <a:r>
              <a:rPr lang="en-US" b="1" i="0" dirty="0" smtClean="0">
                <a:solidFill>
                  <a:schemeClr val="accent4">
                    <a:lumMod val="75000"/>
                    <a:lumOff val="25000"/>
                  </a:schemeClr>
                </a:solidFill>
                <a:latin typeface="+mn-lt"/>
                <a:cs typeface="Times New Roman" panose="02020603050405020304" pitchFamily="18" charset="0"/>
              </a:rPr>
              <a:t>, On Distributed Communication Networks</a:t>
            </a:r>
            <a:endParaRPr lang="en-US" b="1" i="0" dirty="0">
              <a:solidFill>
                <a:schemeClr val="accent4">
                  <a:lumMod val="75000"/>
                  <a:lumOff val="25000"/>
                </a:schemeClr>
              </a:solidFill>
              <a:latin typeface="+mn-lt"/>
              <a:cs typeface="Times New Roman" panose="02020603050405020304" pitchFamily="18" charset="0"/>
            </a:endParaRPr>
          </a:p>
        </p:txBody>
      </p:sp>
      <p:sp>
        <p:nvSpPr>
          <p:cNvPr id="4" name="Text Box 5"/>
          <p:cNvSpPr txBox="1">
            <a:spLocks noChangeArrowheads="1"/>
          </p:cNvSpPr>
          <p:nvPr/>
        </p:nvSpPr>
        <p:spPr bwMode="auto">
          <a:xfrm>
            <a:off x="10112829" y="6215464"/>
            <a:ext cx="2079169"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IEEE Publication, March, 1964</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6" name="Picture 5"/>
          <p:cNvPicPr>
            <a:picLocks noChangeAspect="1"/>
          </p:cNvPicPr>
          <p:nvPr/>
        </p:nvPicPr>
        <p:blipFill>
          <a:blip r:embed="rId2"/>
          <a:stretch>
            <a:fillRect/>
          </a:stretch>
        </p:blipFill>
        <p:spPr>
          <a:xfrm>
            <a:off x="3416748" y="360997"/>
            <a:ext cx="4793161" cy="6339841"/>
          </a:xfrm>
          <a:prstGeom prst="rect">
            <a:avLst/>
          </a:prstGeom>
        </p:spPr>
      </p:pic>
      <p:pic>
        <p:nvPicPr>
          <p:cNvPr id="7" name="Picture 6"/>
          <p:cNvPicPr>
            <a:picLocks noChangeAspect="1"/>
          </p:cNvPicPr>
          <p:nvPr/>
        </p:nvPicPr>
        <p:blipFill>
          <a:blip r:embed="rId3"/>
          <a:stretch>
            <a:fillRect/>
          </a:stretch>
        </p:blipFill>
        <p:spPr>
          <a:xfrm>
            <a:off x="1956650" y="898657"/>
            <a:ext cx="7713355" cy="5384467"/>
          </a:xfrm>
          <a:prstGeom prst="rect">
            <a:avLst/>
          </a:prstGeom>
        </p:spPr>
      </p:pic>
    </p:spTree>
    <p:extLst>
      <p:ext uri="{BB962C8B-B14F-4D97-AF65-F5344CB8AC3E}">
        <p14:creationId xmlns:p14="http://schemas.microsoft.com/office/powerpoint/2010/main" val="53679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par>
                                <p:cTn id="10" presetID="2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150</a:t>
            </a:fld>
            <a:endParaRPr lang="en-US" altLang="en-US" dirty="0"/>
          </a:p>
        </p:txBody>
      </p:sp>
      <p:pic>
        <p:nvPicPr>
          <p:cNvPr id="3" name="Picture 2" descr="new dishwasher - Google Search - Google Chrome"/>
          <p:cNvPicPr>
            <a:picLocks noChangeAspect="1"/>
          </p:cNvPicPr>
          <p:nvPr/>
        </p:nvPicPr>
        <p:blipFill rotWithShape="1">
          <a:blip r:embed="rId3">
            <a:extLst>
              <a:ext uri="{28A0092B-C50C-407E-A947-70E740481C1C}">
                <a14:useLocalDpi xmlns:a14="http://schemas.microsoft.com/office/drawing/2010/main" val="0"/>
              </a:ext>
            </a:extLst>
          </a:blip>
          <a:srcRect r="48063"/>
          <a:stretch/>
        </p:blipFill>
        <p:spPr>
          <a:xfrm>
            <a:off x="2666341" y="0"/>
            <a:ext cx="6286741" cy="6858000"/>
          </a:xfrm>
          <a:prstGeom prst="rect">
            <a:avLst/>
          </a:prstGeom>
        </p:spPr>
      </p:pic>
      <p:sp>
        <p:nvSpPr>
          <p:cNvPr id="4" name="Text Box 5"/>
          <p:cNvSpPr txBox="1">
            <a:spLocks noChangeArrowheads="1"/>
          </p:cNvSpPr>
          <p:nvPr/>
        </p:nvSpPr>
        <p:spPr bwMode="auto">
          <a:xfrm>
            <a:off x="9063613" y="6188558"/>
            <a:ext cx="3128387"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Search on Google: “new dishwasher”: Apr 16, 2015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4"/>
          <p:cNvSpPr>
            <a:spLocks noChangeArrowheads="1"/>
          </p:cNvSpPr>
          <p:nvPr/>
        </p:nvSpPr>
        <p:spPr bwMode="auto">
          <a:xfrm>
            <a:off x="12018963" y="6677727"/>
            <a:ext cx="173037" cy="157162"/>
          </a:xfrm>
          <a:prstGeom prst="rect">
            <a:avLst/>
          </a:prstGeom>
          <a:solidFill>
            <a:schemeClr val="bg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69355556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AC6DAA2-37D6-468A-8938-064814B71F4D}" type="slidenum">
              <a:rPr lang="en-US" altLang="en-US"/>
              <a:pPr>
                <a:defRPr/>
              </a:pPr>
              <a:t>151</a:t>
            </a:fld>
            <a:endParaRPr lang="en-US" altLang="en-US"/>
          </a:p>
        </p:txBody>
      </p:sp>
      <p:sp>
        <p:nvSpPr>
          <p:cNvPr id="14343" name="Rectangle 4"/>
          <p:cNvSpPr>
            <a:spLocks noChangeArrowheads="1"/>
          </p:cNvSpPr>
          <p:nvPr/>
        </p:nvSpPr>
        <p:spPr bwMode="auto">
          <a:xfrm>
            <a:off x="1648691" y="2370346"/>
            <a:ext cx="8354291" cy="2123658"/>
          </a:xfrm>
          <a:prstGeom prst="rect">
            <a:avLst/>
          </a:prstGeom>
          <a:solidFill>
            <a:srgbClr val="FFFFFF"/>
          </a:solidFill>
          <a:ln w="9525">
            <a:noFill/>
            <a:miter lim="800000"/>
            <a:headEnd/>
            <a:tailEnd/>
          </a:ln>
        </p:spPr>
        <p:txBody>
          <a:bodyPr wrap="square" anchor="ctr">
            <a:spAutoFit/>
          </a:bodyPr>
          <a:lstStyle/>
          <a:p>
            <a:pPr algn="ctr"/>
            <a:r>
              <a:rPr lang="en-US" sz="6600" b="1" dirty="0" smtClean="0">
                <a:solidFill>
                  <a:schemeClr val="accent4">
                    <a:lumMod val="50000"/>
                    <a:lumOff val="50000"/>
                  </a:schemeClr>
                </a:solidFill>
                <a:latin typeface="Arial" charset="0"/>
              </a:rPr>
              <a:t>Google Shopping: A New Data Model</a:t>
            </a:r>
            <a:endParaRPr lang="en-US" sz="6600" b="1" i="0" dirty="0">
              <a:solidFill>
                <a:schemeClr val="accent4">
                  <a:lumMod val="50000"/>
                  <a:lumOff val="50000"/>
                </a:schemeClr>
              </a:solidFill>
              <a:latin typeface="Arial" charset="0"/>
            </a:endParaRPr>
          </a:p>
        </p:txBody>
      </p:sp>
    </p:spTree>
    <p:extLst>
      <p:ext uri="{BB962C8B-B14F-4D97-AF65-F5344CB8AC3E}">
        <p14:creationId xmlns:p14="http://schemas.microsoft.com/office/powerpoint/2010/main" val="3578771646"/>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152</a:t>
            </a:fld>
            <a:endParaRPr lang="en-US" altLang="en-US" dirty="0"/>
          </a:p>
        </p:txBody>
      </p:sp>
      <p:pic>
        <p:nvPicPr>
          <p:cNvPr id="3" name="Picture 2" descr="Google Commerce: Building a better shopping experience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407" y="749693"/>
            <a:ext cx="9599746" cy="5438865"/>
          </a:xfrm>
          <a:prstGeom prst="rect">
            <a:avLst/>
          </a:prstGeom>
        </p:spPr>
      </p:pic>
      <p:sp>
        <p:nvSpPr>
          <p:cNvPr id="4" name="Text Box 5"/>
          <p:cNvSpPr txBox="1">
            <a:spLocks noChangeArrowheads="1"/>
          </p:cNvSpPr>
          <p:nvPr/>
        </p:nvSpPr>
        <p:spPr bwMode="auto">
          <a:xfrm>
            <a:off x="9459686" y="6188558"/>
            <a:ext cx="27323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Commerce Blog, May 31, 2012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4"/>
          <p:cNvSpPr>
            <a:spLocks noChangeArrowheads="1"/>
          </p:cNvSpPr>
          <p:nvPr/>
        </p:nvSpPr>
        <p:spPr bwMode="auto">
          <a:xfrm>
            <a:off x="12001070" y="6677727"/>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8948057" y="0"/>
            <a:ext cx="324394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Answers, Not Links</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6"/>
          <p:cNvSpPr/>
          <p:nvPr/>
        </p:nvSpPr>
        <p:spPr bwMode="auto">
          <a:xfrm>
            <a:off x="252248" y="2191852"/>
            <a:ext cx="11748821" cy="255454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Truly great search is all about turning intentions into actions, lightning fast. </a:t>
            </a:r>
            <a:r>
              <a:rPr lang="en-US" sz="4000" b="1" dirty="0">
                <a:solidFill>
                  <a:schemeClr val="accent4">
                    <a:lumMod val="50000"/>
                    <a:lumOff val="50000"/>
                  </a:schemeClr>
                </a:solidFill>
              </a:rPr>
              <a:t>In the early days of Google</a:t>
            </a:r>
            <a:r>
              <a:rPr lang="en-US" sz="4000" dirty="0">
                <a:solidFill>
                  <a:schemeClr val="bg2"/>
                </a:solidFill>
              </a:rPr>
              <a:t>, users would type in a query, </a:t>
            </a:r>
            <a:r>
              <a:rPr lang="en-US" sz="4000" b="1" dirty="0">
                <a:solidFill>
                  <a:schemeClr val="accent4">
                    <a:lumMod val="50000"/>
                    <a:lumOff val="50000"/>
                  </a:schemeClr>
                </a:solidFill>
              </a:rPr>
              <a:t>we’d return ten blue links</a:t>
            </a:r>
            <a:r>
              <a:rPr lang="en-US" sz="4000" dirty="0">
                <a:solidFill>
                  <a:schemeClr val="bg2"/>
                </a:solidFill>
              </a:rPr>
              <a:t>, and they’d move on happy. </a:t>
            </a:r>
            <a:r>
              <a:rPr lang="en-US" sz="4000" b="1" dirty="0">
                <a:solidFill>
                  <a:schemeClr val="accent4">
                    <a:lumMod val="50000"/>
                    <a:lumOff val="50000"/>
                  </a:schemeClr>
                </a:solidFill>
              </a:rPr>
              <a:t>Today people want </a:t>
            </a:r>
            <a:r>
              <a:rPr lang="en-US" sz="4000" b="1" dirty="0" smtClean="0">
                <a:solidFill>
                  <a:schemeClr val="accent4">
                    <a:lumMod val="50000"/>
                    <a:lumOff val="50000"/>
                  </a:schemeClr>
                </a:solidFill>
              </a:rPr>
              <a:t>more</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273390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153</a:t>
            </a:fld>
            <a:endParaRPr lang="en-US" altLang="en-US" dirty="0"/>
          </a:p>
        </p:txBody>
      </p:sp>
      <p:pic>
        <p:nvPicPr>
          <p:cNvPr id="3" name="Picture 2" descr="Google Commerce: Building a better shopping experience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407" y="749693"/>
            <a:ext cx="9599746" cy="5438865"/>
          </a:xfrm>
          <a:prstGeom prst="rect">
            <a:avLst/>
          </a:prstGeom>
        </p:spPr>
      </p:pic>
      <p:sp>
        <p:nvSpPr>
          <p:cNvPr id="4" name="Text Box 5"/>
          <p:cNvSpPr txBox="1">
            <a:spLocks noChangeArrowheads="1"/>
          </p:cNvSpPr>
          <p:nvPr/>
        </p:nvSpPr>
        <p:spPr bwMode="auto">
          <a:xfrm>
            <a:off x="9459686" y="6188558"/>
            <a:ext cx="27323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Commerce Blog, May 31, 2012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4"/>
          <p:cNvSpPr>
            <a:spLocks noChangeArrowheads="1"/>
          </p:cNvSpPr>
          <p:nvPr/>
        </p:nvSpPr>
        <p:spPr bwMode="auto">
          <a:xfrm>
            <a:off x="12001070" y="6677727"/>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8948057" y="0"/>
            <a:ext cx="324394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Answers, Not Links</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6"/>
          <p:cNvSpPr/>
          <p:nvPr/>
        </p:nvSpPr>
        <p:spPr bwMode="auto">
          <a:xfrm>
            <a:off x="413125" y="2191852"/>
            <a:ext cx="11480800" cy="255454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smtClean="0">
                <a:solidFill>
                  <a:schemeClr val="bg2"/>
                </a:solidFill>
              </a:rPr>
              <a:t>When </a:t>
            </a:r>
            <a:r>
              <a:rPr lang="en-US" sz="4000" dirty="0">
                <a:solidFill>
                  <a:schemeClr val="bg2"/>
                </a:solidFill>
              </a:rPr>
              <a:t>searching for great local restaurants, people want places to eat right there on the results page, not another click or two away. It’s the same with hotels, flight options, directions and </a:t>
            </a:r>
            <a:r>
              <a:rPr lang="en-US" sz="4000" dirty="0" smtClean="0">
                <a:solidFill>
                  <a:schemeClr val="bg2"/>
                </a:solidFill>
              </a:rPr>
              <a:t>shopping.”</a:t>
            </a:r>
            <a:endParaRPr kumimoji="1" lang="en-US" sz="40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150438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154</a:t>
            </a:fld>
            <a:endParaRPr lang="en-US" altLang="en-US" dirty="0"/>
          </a:p>
        </p:txBody>
      </p:sp>
      <p:pic>
        <p:nvPicPr>
          <p:cNvPr id="3" name="Picture 2" descr="Google Commerce: Building a better shopping experience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407" y="749693"/>
            <a:ext cx="9599746" cy="5438865"/>
          </a:xfrm>
          <a:prstGeom prst="rect">
            <a:avLst/>
          </a:prstGeom>
        </p:spPr>
      </p:pic>
      <p:sp>
        <p:nvSpPr>
          <p:cNvPr id="4" name="Text Box 5"/>
          <p:cNvSpPr txBox="1">
            <a:spLocks noChangeArrowheads="1"/>
          </p:cNvSpPr>
          <p:nvPr/>
        </p:nvSpPr>
        <p:spPr bwMode="auto">
          <a:xfrm>
            <a:off x="9459686" y="6188558"/>
            <a:ext cx="27323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Commerce Blog, May 31, 2012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4"/>
          <p:cNvSpPr>
            <a:spLocks noChangeArrowheads="1"/>
          </p:cNvSpPr>
          <p:nvPr/>
        </p:nvSpPr>
        <p:spPr bwMode="auto">
          <a:xfrm>
            <a:off x="12001070" y="6677727"/>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8610600" y="0"/>
            <a:ext cx="358139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 Different Data Model</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6"/>
          <p:cNvSpPr/>
          <p:nvPr/>
        </p:nvSpPr>
        <p:spPr bwMode="auto">
          <a:xfrm>
            <a:off x="89581" y="1884076"/>
            <a:ext cx="12001070" cy="317009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Organizing these types of data can be very different from indexing the Web, because </a:t>
            </a:r>
            <a:r>
              <a:rPr lang="en-US" sz="4000" b="1" dirty="0">
                <a:solidFill>
                  <a:schemeClr val="accent4">
                    <a:lumMod val="50000"/>
                    <a:lumOff val="50000"/>
                  </a:schemeClr>
                </a:solidFill>
              </a:rPr>
              <a:t>the information is often not publicly available. It requires deep partnerships with different industries</a:t>
            </a:r>
            <a:r>
              <a:rPr lang="en-US" sz="4000" dirty="0">
                <a:solidFill>
                  <a:schemeClr val="bg2"/>
                </a:solidFill>
              </a:rPr>
              <a:t>—from financial services and travel to merchants who sell physical goods</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87817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155</a:t>
            </a:fld>
            <a:endParaRPr lang="en-US" altLang="en-US" dirty="0"/>
          </a:p>
        </p:txBody>
      </p:sp>
      <p:pic>
        <p:nvPicPr>
          <p:cNvPr id="3" name="Picture 2" descr="Google Commerce: Building a better shopping experience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407" y="749693"/>
            <a:ext cx="9599746" cy="5438865"/>
          </a:xfrm>
          <a:prstGeom prst="rect">
            <a:avLst/>
          </a:prstGeom>
        </p:spPr>
      </p:pic>
      <p:sp>
        <p:nvSpPr>
          <p:cNvPr id="4" name="Text Box 5"/>
          <p:cNvSpPr txBox="1">
            <a:spLocks noChangeArrowheads="1"/>
          </p:cNvSpPr>
          <p:nvPr/>
        </p:nvSpPr>
        <p:spPr bwMode="auto">
          <a:xfrm>
            <a:off x="9459686" y="6188558"/>
            <a:ext cx="27323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Commerce Blog, May 31, 2012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4"/>
          <p:cNvSpPr>
            <a:spLocks noChangeArrowheads="1"/>
          </p:cNvSpPr>
          <p:nvPr/>
        </p:nvSpPr>
        <p:spPr bwMode="auto">
          <a:xfrm>
            <a:off x="12001070" y="6677727"/>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8327572" y="0"/>
            <a:ext cx="3864428"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Ranking Based on Relevance and Bid Price</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6"/>
          <p:cNvSpPr/>
          <p:nvPr/>
        </p:nvSpPr>
        <p:spPr bwMode="auto">
          <a:xfrm>
            <a:off x="306895" y="1801617"/>
            <a:ext cx="11480800" cy="378565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First, </a:t>
            </a:r>
            <a:r>
              <a:rPr lang="en-US" sz="4000" b="1" dirty="0">
                <a:solidFill>
                  <a:schemeClr val="accent4">
                    <a:lumMod val="50000"/>
                    <a:lumOff val="50000"/>
                  </a:schemeClr>
                </a:solidFill>
              </a:rPr>
              <a:t>we are starting to transition Google Product Search in the U.S. to a purely commercial model</a:t>
            </a:r>
            <a:r>
              <a:rPr lang="en-US" sz="4000" dirty="0">
                <a:solidFill>
                  <a:schemeClr val="bg2"/>
                </a:solidFill>
              </a:rPr>
              <a:t> built on Product Listing Ads</a:t>
            </a:r>
            <a:r>
              <a:rPr lang="en-US" sz="4000" dirty="0" smtClean="0">
                <a:solidFill>
                  <a:schemeClr val="bg2"/>
                </a:solidFill>
              </a:rPr>
              <a:t>. … </a:t>
            </a:r>
            <a:r>
              <a:rPr lang="en-US" sz="4000" b="1" dirty="0">
                <a:solidFill>
                  <a:schemeClr val="accent4">
                    <a:lumMod val="50000"/>
                    <a:lumOff val="50000"/>
                  </a:schemeClr>
                </a:solidFill>
              </a:rPr>
              <a:t>Ranking</a:t>
            </a:r>
            <a:r>
              <a:rPr lang="en-US" sz="4000" dirty="0">
                <a:solidFill>
                  <a:schemeClr val="bg2"/>
                </a:solidFill>
              </a:rPr>
              <a:t> in Google Shopping, when the full transition is complete this fall, will be based on a </a:t>
            </a:r>
            <a:r>
              <a:rPr lang="en-US" sz="4000" b="1" dirty="0">
                <a:solidFill>
                  <a:schemeClr val="accent4">
                    <a:lumMod val="50000"/>
                    <a:lumOff val="50000"/>
                  </a:schemeClr>
                </a:solidFill>
              </a:rPr>
              <a:t>combination of relevance and bid price</a:t>
            </a:r>
            <a:r>
              <a:rPr lang="en-US" sz="4000" dirty="0">
                <a:solidFill>
                  <a:schemeClr val="bg2"/>
                </a:solidFill>
              </a:rPr>
              <a:t>--just like Product Listing Ads </a:t>
            </a:r>
            <a:r>
              <a:rPr lang="en-US" sz="4000" dirty="0" smtClean="0">
                <a:solidFill>
                  <a:schemeClr val="bg2"/>
                </a:solidFill>
              </a:rPr>
              <a:t>today.”</a:t>
            </a:r>
            <a:endParaRPr kumimoji="1" lang="en-US" sz="40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246629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156</a:t>
            </a:fld>
            <a:endParaRPr lang="en-US" altLang="en-US" dirty="0"/>
          </a:p>
        </p:txBody>
      </p:sp>
      <p:pic>
        <p:nvPicPr>
          <p:cNvPr id="3" name="Picture 2" descr="new dishwasher - Google Search - Google Chrome"/>
          <p:cNvPicPr>
            <a:picLocks noChangeAspect="1"/>
          </p:cNvPicPr>
          <p:nvPr/>
        </p:nvPicPr>
        <p:blipFill rotWithShape="1">
          <a:blip r:embed="rId3">
            <a:extLst>
              <a:ext uri="{28A0092B-C50C-407E-A947-70E740481C1C}">
                <a14:useLocalDpi xmlns:a14="http://schemas.microsoft.com/office/drawing/2010/main" val="0"/>
              </a:ext>
            </a:extLst>
          </a:blip>
          <a:srcRect r="46320"/>
          <a:stretch/>
        </p:blipFill>
        <p:spPr>
          <a:xfrm>
            <a:off x="2435229" y="0"/>
            <a:ext cx="6497756" cy="6858000"/>
          </a:xfrm>
          <a:prstGeom prst="rect">
            <a:avLst/>
          </a:prstGeom>
        </p:spPr>
      </p:pic>
      <p:sp>
        <p:nvSpPr>
          <p:cNvPr id="4" name="Text Box 5"/>
          <p:cNvSpPr txBox="1">
            <a:spLocks noChangeArrowheads="1"/>
          </p:cNvSpPr>
          <p:nvPr/>
        </p:nvSpPr>
        <p:spPr bwMode="auto">
          <a:xfrm>
            <a:off x="9063613" y="6188558"/>
            <a:ext cx="3128387"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Search on Google: “new dishwasher”: Apr 16, 2015</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new dishwasher - Google Search - Google Chrome"/>
          <p:cNvPicPr>
            <a:picLocks noChangeAspect="1"/>
          </p:cNvPicPr>
          <p:nvPr/>
        </p:nvPicPr>
        <p:blipFill rotWithShape="1">
          <a:blip r:embed="rId3">
            <a:extLst>
              <a:ext uri="{28A0092B-C50C-407E-A947-70E740481C1C}">
                <a14:useLocalDpi xmlns:a14="http://schemas.microsoft.com/office/drawing/2010/main" val="0"/>
              </a:ext>
            </a:extLst>
          </a:blip>
          <a:srcRect l="3795" t="18384" r="46320" b="36313"/>
          <a:stretch/>
        </p:blipFill>
        <p:spPr>
          <a:xfrm>
            <a:off x="1346733" y="890650"/>
            <a:ext cx="9576449" cy="4927346"/>
          </a:xfrm>
          <a:prstGeom prst="rect">
            <a:avLst/>
          </a:prstGeom>
        </p:spPr>
      </p:pic>
      <p:sp>
        <p:nvSpPr>
          <p:cNvPr id="6" name="Rectangle 5"/>
          <p:cNvSpPr>
            <a:spLocks noChangeArrowheads="1"/>
          </p:cNvSpPr>
          <p:nvPr/>
        </p:nvSpPr>
        <p:spPr bwMode="auto">
          <a:xfrm>
            <a:off x="12001070" y="6677727"/>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7" name="Text Box 5"/>
          <p:cNvSpPr txBox="1">
            <a:spLocks noChangeArrowheads="1"/>
          </p:cNvSpPr>
          <p:nvPr/>
        </p:nvSpPr>
        <p:spPr bwMode="auto">
          <a:xfrm>
            <a:off x="10352691" y="0"/>
            <a:ext cx="1839308"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Sponsored Results</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48589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157</a:t>
            </a:fld>
            <a:endParaRPr lang="en-US" altLang="en-US" dirty="0"/>
          </a:p>
        </p:txBody>
      </p:sp>
      <p:sp>
        <p:nvSpPr>
          <p:cNvPr id="3" name="Text Box 5"/>
          <p:cNvSpPr txBox="1">
            <a:spLocks noChangeArrowheads="1"/>
          </p:cNvSpPr>
          <p:nvPr/>
        </p:nvSpPr>
        <p:spPr bwMode="auto">
          <a:xfrm>
            <a:off x="9063613" y="6188558"/>
            <a:ext cx="3128387"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Search on Google: “new dishwasher”: Apr 16, 2015</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4" name="Picture 3" descr="new dishwasher - Google Search - Google Chrome"/>
          <p:cNvPicPr>
            <a:picLocks noChangeAspect="1"/>
          </p:cNvPicPr>
          <p:nvPr/>
        </p:nvPicPr>
        <p:blipFill rotWithShape="1">
          <a:blip r:embed="rId3">
            <a:extLst>
              <a:ext uri="{28A0092B-C50C-407E-A947-70E740481C1C}">
                <a14:useLocalDpi xmlns:a14="http://schemas.microsoft.com/office/drawing/2010/main" val="0"/>
              </a:ext>
            </a:extLst>
          </a:blip>
          <a:srcRect l="3795" t="18384" r="46320" b="36313"/>
          <a:stretch/>
        </p:blipFill>
        <p:spPr>
          <a:xfrm>
            <a:off x="1346733" y="890650"/>
            <a:ext cx="9576449" cy="4927346"/>
          </a:xfrm>
          <a:prstGeom prst="rect">
            <a:avLst/>
          </a:prstGeom>
        </p:spPr>
      </p:pic>
      <p:sp>
        <p:nvSpPr>
          <p:cNvPr id="5" name="Rectangle 4"/>
          <p:cNvSpPr>
            <a:spLocks noChangeArrowheads="1"/>
          </p:cNvSpPr>
          <p:nvPr/>
        </p:nvSpPr>
        <p:spPr bwMode="auto">
          <a:xfrm>
            <a:off x="12001070" y="6677727"/>
            <a:ext cx="173037" cy="157162"/>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6" name="Picture 5" descr="new dishwasher - Google Search - Google Chrome"/>
          <p:cNvPicPr>
            <a:picLocks noChangeAspect="1"/>
          </p:cNvPicPr>
          <p:nvPr/>
        </p:nvPicPr>
        <p:blipFill rotWithShape="1">
          <a:blip r:embed="rId4">
            <a:extLst>
              <a:ext uri="{28A0092B-C50C-407E-A947-70E740481C1C}">
                <a14:useLocalDpi xmlns:a14="http://schemas.microsoft.com/office/drawing/2010/main" val="0"/>
              </a:ext>
            </a:extLst>
          </a:blip>
          <a:srcRect l="6932" t="21456" r="48872" b="56015"/>
          <a:stretch/>
        </p:blipFill>
        <p:spPr>
          <a:xfrm>
            <a:off x="198972" y="1576552"/>
            <a:ext cx="11609352" cy="3352800"/>
          </a:xfrm>
          <a:prstGeom prst="rect">
            <a:avLst/>
          </a:prstGeom>
        </p:spPr>
      </p:pic>
      <p:sp>
        <p:nvSpPr>
          <p:cNvPr id="7" name="Text Box 5"/>
          <p:cNvSpPr txBox="1">
            <a:spLocks noChangeArrowheads="1"/>
          </p:cNvSpPr>
          <p:nvPr/>
        </p:nvSpPr>
        <p:spPr bwMode="auto">
          <a:xfrm>
            <a:off x="10352691" y="0"/>
            <a:ext cx="1839308"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Sponsored Results</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51131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AC6DAA2-37D6-468A-8938-064814B71F4D}" type="slidenum">
              <a:rPr lang="en-US" altLang="en-US"/>
              <a:pPr>
                <a:defRPr/>
              </a:pPr>
              <a:t>158</a:t>
            </a:fld>
            <a:endParaRPr lang="en-US" altLang="en-US"/>
          </a:p>
        </p:txBody>
      </p:sp>
      <p:sp>
        <p:nvSpPr>
          <p:cNvPr id="14343" name="Rectangle 4"/>
          <p:cNvSpPr>
            <a:spLocks noChangeArrowheads="1"/>
          </p:cNvSpPr>
          <p:nvPr/>
        </p:nvSpPr>
        <p:spPr bwMode="auto">
          <a:xfrm>
            <a:off x="1648691" y="1862515"/>
            <a:ext cx="8354291" cy="3139321"/>
          </a:xfrm>
          <a:prstGeom prst="rect">
            <a:avLst/>
          </a:prstGeom>
          <a:solidFill>
            <a:srgbClr val="FFFFFF"/>
          </a:solidFill>
          <a:ln w="9525">
            <a:noFill/>
            <a:miter lim="800000"/>
            <a:headEnd/>
            <a:tailEnd/>
          </a:ln>
        </p:spPr>
        <p:txBody>
          <a:bodyPr wrap="square" anchor="ctr">
            <a:spAutoFit/>
          </a:bodyPr>
          <a:lstStyle/>
          <a:p>
            <a:pPr algn="ctr"/>
            <a:r>
              <a:rPr lang="en-US" sz="6600" b="1" dirty="0" smtClean="0">
                <a:solidFill>
                  <a:schemeClr val="accent4">
                    <a:lumMod val="50000"/>
                    <a:lumOff val="50000"/>
                  </a:schemeClr>
                </a:solidFill>
                <a:latin typeface="Arial" charset="0"/>
              </a:rPr>
              <a:t>15 April 2015: The EU Statement of Objections</a:t>
            </a:r>
            <a:endParaRPr lang="en-US" sz="6600" b="1" i="0" dirty="0">
              <a:solidFill>
                <a:schemeClr val="accent4">
                  <a:lumMod val="50000"/>
                  <a:lumOff val="50000"/>
                </a:schemeClr>
              </a:solidFill>
              <a:latin typeface="Arial" charset="0"/>
            </a:endParaRPr>
          </a:p>
        </p:txBody>
      </p:sp>
    </p:spTree>
    <p:extLst>
      <p:ext uri="{BB962C8B-B14F-4D97-AF65-F5344CB8AC3E}">
        <p14:creationId xmlns:p14="http://schemas.microsoft.com/office/powerpoint/2010/main" val="1853220785"/>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159</a:t>
            </a:fld>
            <a:endParaRPr lang="en-US" altLang="en-US" dirty="0"/>
          </a:p>
        </p:txBody>
      </p:sp>
      <p:pic>
        <p:nvPicPr>
          <p:cNvPr id="3" name="Picture 2"/>
          <p:cNvPicPr>
            <a:picLocks noChangeAspect="1"/>
          </p:cNvPicPr>
          <p:nvPr/>
        </p:nvPicPr>
        <p:blipFill>
          <a:blip r:embed="rId2"/>
          <a:stretch>
            <a:fillRect/>
          </a:stretch>
        </p:blipFill>
        <p:spPr>
          <a:xfrm>
            <a:off x="4035611" y="430305"/>
            <a:ext cx="4247329" cy="5969636"/>
          </a:xfrm>
          <a:prstGeom prst="rect">
            <a:avLst/>
          </a:prstGeom>
        </p:spPr>
      </p:pic>
      <p:sp>
        <p:nvSpPr>
          <p:cNvPr id="4" name="Text Box 5"/>
          <p:cNvSpPr txBox="1">
            <a:spLocks noChangeArrowheads="1"/>
          </p:cNvSpPr>
          <p:nvPr/>
        </p:nvSpPr>
        <p:spPr bwMode="auto">
          <a:xfrm>
            <a:off x="9459686" y="6188558"/>
            <a:ext cx="27323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Fact Sheet, 15 Apr 2015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4"/>
          <p:cNvSpPr>
            <a:spLocks noChangeArrowheads="1"/>
          </p:cNvSpPr>
          <p:nvPr/>
        </p:nvSpPr>
        <p:spPr bwMode="auto">
          <a:xfrm>
            <a:off x="12001070" y="6677727"/>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7" name="Rectangle 6"/>
          <p:cNvSpPr/>
          <p:nvPr/>
        </p:nvSpPr>
        <p:spPr bwMode="auto">
          <a:xfrm>
            <a:off x="286798" y="2374374"/>
            <a:ext cx="11480800" cy="317009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The Commission is concerned that </a:t>
            </a:r>
            <a:r>
              <a:rPr lang="en-US" sz="4000" b="1" dirty="0">
                <a:solidFill>
                  <a:schemeClr val="accent4">
                    <a:lumMod val="50000"/>
                    <a:lumOff val="50000"/>
                  </a:schemeClr>
                </a:solidFill>
              </a:rPr>
              <a:t>users do not necessarily see the most relevant results in response to queries</a:t>
            </a:r>
            <a:r>
              <a:rPr lang="en-US" sz="4000" dirty="0">
                <a:solidFill>
                  <a:schemeClr val="bg2"/>
                </a:solidFill>
              </a:rPr>
              <a:t> – to the detriment of consumers and rival comparison shopping services, as well as stifling </a:t>
            </a:r>
            <a:r>
              <a:rPr lang="en-US" sz="4000" dirty="0" smtClean="0">
                <a:solidFill>
                  <a:schemeClr val="bg2"/>
                </a:solidFill>
              </a:rPr>
              <a:t>innovation.”</a:t>
            </a:r>
            <a:endParaRPr kumimoji="1" lang="en-US" sz="40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19547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16</a:t>
            </a:fld>
            <a:endParaRPr lang="en-US" altLang="en-US" dirty="0"/>
          </a:p>
        </p:txBody>
      </p:sp>
      <p:pic>
        <p:nvPicPr>
          <p:cNvPr id="3" name="Picture 2"/>
          <p:cNvPicPr>
            <a:picLocks noChangeAspect="1"/>
          </p:cNvPicPr>
          <p:nvPr/>
        </p:nvPicPr>
        <p:blipFill>
          <a:blip r:embed="rId2"/>
          <a:stretch>
            <a:fillRect/>
          </a:stretch>
        </p:blipFill>
        <p:spPr>
          <a:xfrm>
            <a:off x="3544210" y="309678"/>
            <a:ext cx="4427581" cy="6304281"/>
          </a:xfrm>
          <a:prstGeom prst="rect">
            <a:avLst/>
          </a:prstGeom>
        </p:spPr>
      </p:pic>
      <p:sp>
        <p:nvSpPr>
          <p:cNvPr id="4" name="Text Box 5"/>
          <p:cNvSpPr txBox="1">
            <a:spLocks noChangeArrowheads="1"/>
          </p:cNvSpPr>
          <p:nvPr/>
        </p:nvSpPr>
        <p:spPr bwMode="auto">
          <a:xfrm>
            <a:off x="9731829" y="0"/>
            <a:ext cx="2460170"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ARPANET December 1969</a:t>
            </a:r>
            <a:endParaRPr lang="en-US" b="1"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9837673" y="6215464"/>
            <a:ext cx="2354326"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Source: BBN Report No. 4799, April, 1981</a:t>
            </a:r>
            <a:endParaRPr lang="en-US" sz="1800" i="0" dirty="0">
              <a:solidFill>
                <a:schemeClr val="accent4">
                  <a:lumMod val="75000"/>
                  <a:lumOff val="25000"/>
                </a:schemeClr>
              </a:solidFill>
              <a:latin typeface="+mn-lt"/>
              <a:cs typeface="Times New Roman" panose="02020603050405020304" pitchFamily="18" charset="0"/>
            </a:endParaRPr>
          </a:p>
        </p:txBody>
      </p:sp>
      <p:sp>
        <p:nvSpPr>
          <p:cNvPr id="6"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p:cNvPicPr>
            <a:picLocks noChangeAspect="1"/>
          </p:cNvPicPr>
          <p:nvPr/>
        </p:nvPicPr>
        <p:blipFill rotWithShape="1">
          <a:blip r:embed="rId2"/>
          <a:srcRect l="9938" t="31176" r="7699" b="32045"/>
          <a:stretch/>
        </p:blipFill>
        <p:spPr>
          <a:xfrm>
            <a:off x="1624910" y="945957"/>
            <a:ext cx="8106919" cy="5154547"/>
          </a:xfrm>
          <a:prstGeom prst="rect">
            <a:avLst/>
          </a:prstGeom>
        </p:spPr>
      </p:pic>
    </p:spTree>
    <p:extLst>
      <p:ext uri="{BB962C8B-B14F-4D97-AF65-F5344CB8AC3E}">
        <p14:creationId xmlns:p14="http://schemas.microsoft.com/office/powerpoint/2010/main" val="56285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160</a:t>
            </a:fld>
            <a:endParaRPr lang="en-US" altLang="en-US" dirty="0"/>
          </a:p>
        </p:txBody>
      </p:sp>
      <p:pic>
        <p:nvPicPr>
          <p:cNvPr id="3" name="Picture 2"/>
          <p:cNvPicPr>
            <a:picLocks noChangeAspect="1"/>
          </p:cNvPicPr>
          <p:nvPr/>
        </p:nvPicPr>
        <p:blipFill>
          <a:blip r:embed="rId2"/>
          <a:stretch>
            <a:fillRect/>
          </a:stretch>
        </p:blipFill>
        <p:spPr>
          <a:xfrm>
            <a:off x="4035611" y="430305"/>
            <a:ext cx="4247329" cy="5969636"/>
          </a:xfrm>
          <a:prstGeom prst="rect">
            <a:avLst/>
          </a:prstGeom>
        </p:spPr>
      </p:pic>
      <p:sp>
        <p:nvSpPr>
          <p:cNvPr id="4" name="Text Box 5"/>
          <p:cNvSpPr txBox="1">
            <a:spLocks noChangeArrowheads="1"/>
          </p:cNvSpPr>
          <p:nvPr/>
        </p:nvSpPr>
        <p:spPr bwMode="auto">
          <a:xfrm>
            <a:off x="9459686" y="6188558"/>
            <a:ext cx="27323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Fact Sheet, 15 Apr 2015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4"/>
          <p:cNvSpPr>
            <a:spLocks noChangeArrowheads="1"/>
          </p:cNvSpPr>
          <p:nvPr/>
        </p:nvSpPr>
        <p:spPr bwMode="auto">
          <a:xfrm>
            <a:off x="12001070" y="6677727"/>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8327572" y="0"/>
            <a:ext cx="3864428"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Google Market Share in Europe</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6"/>
          <p:cNvSpPr/>
          <p:nvPr/>
        </p:nvSpPr>
        <p:spPr bwMode="auto">
          <a:xfrm>
            <a:off x="275364" y="2758059"/>
            <a:ext cx="11480800" cy="19389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smtClean="0">
                <a:solidFill>
                  <a:schemeClr val="bg2"/>
                </a:solidFill>
              </a:rPr>
              <a:t>Google </a:t>
            </a:r>
            <a:r>
              <a:rPr lang="en-US" sz="4000" dirty="0">
                <a:solidFill>
                  <a:schemeClr val="bg2"/>
                </a:solidFill>
              </a:rPr>
              <a:t>has a dominant position in providing general online search services throughout the EEA, with market shares above 90% in most EEA </a:t>
            </a:r>
            <a:r>
              <a:rPr lang="en-US" sz="4000" dirty="0" smtClean="0">
                <a:solidFill>
                  <a:schemeClr val="bg2"/>
                </a:solidFill>
              </a:rPr>
              <a:t>countries.”</a:t>
            </a:r>
            <a:endParaRPr kumimoji="1" lang="en-US" sz="40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222844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161</a:t>
            </a:fld>
            <a:endParaRPr lang="en-US" altLang="en-US" dirty="0"/>
          </a:p>
        </p:txBody>
      </p:sp>
      <p:pic>
        <p:nvPicPr>
          <p:cNvPr id="3" name="Picture 2"/>
          <p:cNvPicPr>
            <a:picLocks noChangeAspect="1"/>
          </p:cNvPicPr>
          <p:nvPr/>
        </p:nvPicPr>
        <p:blipFill>
          <a:blip r:embed="rId2"/>
          <a:stretch>
            <a:fillRect/>
          </a:stretch>
        </p:blipFill>
        <p:spPr>
          <a:xfrm>
            <a:off x="4035611" y="430305"/>
            <a:ext cx="4247329" cy="5969636"/>
          </a:xfrm>
          <a:prstGeom prst="rect">
            <a:avLst/>
          </a:prstGeom>
        </p:spPr>
      </p:pic>
      <p:sp>
        <p:nvSpPr>
          <p:cNvPr id="4" name="Text Box 5"/>
          <p:cNvSpPr txBox="1">
            <a:spLocks noChangeArrowheads="1"/>
          </p:cNvSpPr>
          <p:nvPr/>
        </p:nvSpPr>
        <p:spPr bwMode="auto">
          <a:xfrm>
            <a:off x="9459686" y="6188558"/>
            <a:ext cx="27323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Fact Sheet, 15 Apr 2015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4"/>
          <p:cNvSpPr>
            <a:spLocks noChangeArrowheads="1"/>
          </p:cNvSpPr>
          <p:nvPr/>
        </p:nvSpPr>
        <p:spPr bwMode="auto">
          <a:xfrm>
            <a:off x="12001070" y="6677727"/>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8692054" y="0"/>
            <a:ext cx="3499945" cy="1200329"/>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Five Preliminary Conclusions: Google Shopping Favored</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6"/>
          <p:cNvSpPr/>
          <p:nvPr/>
        </p:nvSpPr>
        <p:spPr bwMode="auto">
          <a:xfrm>
            <a:off x="275364" y="2758059"/>
            <a:ext cx="11480800" cy="255454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Google systematically </a:t>
            </a:r>
            <a:r>
              <a:rPr lang="en-US" sz="4000" b="1" dirty="0">
                <a:solidFill>
                  <a:schemeClr val="bg2"/>
                </a:solidFill>
              </a:rPr>
              <a:t>positions and prominently displays </a:t>
            </a:r>
            <a:r>
              <a:rPr lang="en-US" sz="4000" dirty="0">
                <a:solidFill>
                  <a:schemeClr val="bg2"/>
                </a:solidFill>
              </a:rPr>
              <a:t>its comparison shopping service in its general search results pages, </a:t>
            </a:r>
            <a:r>
              <a:rPr lang="en-US" sz="4000" b="1" dirty="0">
                <a:solidFill>
                  <a:schemeClr val="bg2"/>
                </a:solidFill>
              </a:rPr>
              <a:t>irrespective of its merits</a:t>
            </a:r>
            <a:r>
              <a:rPr lang="en-US" sz="4000" dirty="0">
                <a:solidFill>
                  <a:schemeClr val="bg2"/>
                </a:solidFill>
              </a:rPr>
              <a:t>. This conduct started in 2008</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244598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162</a:t>
            </a:fld>
            <a:endParaRPr lang="en-US" altLang="en-US" dirty="0"/>
          </a:p>
        </p:txBody>
      </p:sp>
      <p:pic>
        <p:nvPicPr>
          <p:cNvPr id="3" name="Picture 2"/>
          <p:cNvPicPr>
            <a:picLocks noChangeAspect="1"/>
          </p:cNvPicPr>
          <p:nvPr/>
        </p:nvPicPr>
        <p:blipFill>
          <a:blip r:embed="rId2"/>
          <a:stretch>
            <a:fillRect/>
          </a:stretch>
        </p:blipFill>
        <p:spPr>
          <a:xfrm>
            <a:off x="4035611" y="430305"/>
            <a:ext cx="4247329" cy="5969636"/>
          </a:xfrm>
          <a:prstGeom prst="rect">
            <a:avLst/>
          </a:prstGeom>
        </p:spPr>
      </p:pic>
      <p:sp>
        <p:nvSpPr>
          <p:cNvPr id="4" name="Text Box 5"/>
          <p:cNvSpPr txBox="1">
            <a:spLocks noChangeArrowheads="1"/>
          </p:cNvSpPr>
          <p:nvPr/>
        </p:nvSpPr>
        <p:spPr bwMode="auto">
          <a:xfrm>
            <a:off x="9459686" y="6188558"/>
            <a:ext cx="27323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Fact Sheet, 15 Apr 2015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4"/>
          <p:cNvSpPr>
            <a:spLocks noChangeArrowheads="1"/>
          </p:cNvSpPr>
          <p:nvPr/>
        </p:nvSpPr>
        <p:spPr bwMode="auto">
          <a:xfrm>
            <a:off x="12001070" y="6677727"/>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8692054" y="0"/>
            <a:ext cx="3499945" cy="1200329"/>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Five Preliminary Conclusions: Google Shopping Favored</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6"/>
          <p:cNvSpPr/>
          <p:nvPr/>
        </p:nvSpPr>
        <p:spPr bwMode="auto">
          <a:xfrm>
            <a:off x="520270" y="1689498"/>
            <a:ext cx="11480800" cy="378565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Google does not apply to its own comparison shopping service the </a:t>
            </a:r>
            <a:r>
              <a:rPr lang="en-US" sz="4000" b="1" dirty="0">
                <a:solidFill>
                  <a:schemeClr val="bg2"/>
                </a:solidFill>
              </a:rPr>
              <a:t>system of penalties</a:t>
            </a:r>
            <a:r>
              <a:rPr lang="en-US" sz="4000" dirty="0">
                <a:solidFill>
                  <a:schemeClr val="bg2"/>
                </a:solidFill>
              </a:rPr>
              <a:t>, which it applies to other comparison shopping services on the basis of defined parameters, and which can lead to the lowering of the rank in which they appear in </a:t>
            </a:r>
            <a:r>
              <a:rPr lang="en-US" sz="4000" dirty="0" smtClean="0">
                <a:solidFill>
                  <a:schemeClr val="bg2"/>
                </a:solidFill>
              </a:rPr>
              <a:t>Google’s </a:t>
            </a:r>
            <a:r>
              <a:rPr lang="en-US" sz="4000" dirty="0">
                <a:solidFill>
                  <a:schemeClr val="bg2"/>
                </a:solidFill>
              </a:rPr>
              <a:t>general search results </a:t>
            </a:r>
            <a:r>
              <a:rPr lang="en-US" sz="4000" dirty="0" smtClean="0">
                <a:solidFill>
                  <a:schemeClr val="bg2"/>
                </a:solidFill>
              </a:rPr>
              <a:t>pages.”</a:t>
            </a:r>
            <a:endParaRPr kumimoji="1" lang="en-US" sz="40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132260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163</a:t>
            </a:fld>
            <a:endParaRPr lang="en-US" altLang="en-US" dirty="0"/>
          </a:p>
        </p:txBody>
      </p:sp>
      <p:pic>
        <p:nvPicPr>
          <p:cNvPr id="3" name="Picture 2"/>
          <p:cNvPicPr>
            <a:picLocks noChangeAspect="1"/>
          </p:cNvPicPr>
          <p:nvPr/>
        </p:nvPicPr>
        <p:blipFill>
          <a:blip r:embed="rId2"/>
          <a:stretch>
            <a:fillRect/>
          </a:stretch>
        </p:blipFill>
        <p:spPr>
          <a:xfrm>
            <a:off x="4035611" y="430305"/>
            <a:ext cx="4247329" cy="5969636"/>
          </a:xfrm>
          <a:prstGeom prst="rect">
            <a:avLst/>
          </a:prstGeom>
        </p:spPr>
      </p:pic>
      <p:sp>
        <p:nvSpPr>
          <p:cNvPr id="4" name="Text Box 5"/>
          <p:cNvSpPr txBox="1">
            <a:spLocks noChangeArrowheads="1"/>
          </p:cNvSpPr>
          <p:nvPr/>
        </p:nvSpPr>
        <p:spPr bwMode="auto">
          <a:xfrm>
            <a:off x="9459686" y="6188558"/>
            <a:ext cx="27323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Fact Sheet, 15 Apr 2015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4"/>
          <p:cNvSpPr>
            <a:spLocks noChangeArrowheads="1"/>
          </p:cNvSpPr>
          <p:nvPr/>
        </p:nvSpPr>
        <p:spPr bwMode="auto">
          <a:xfrm>
            <a:off x="12001070" y="6677727"/>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8692054" y="0"/>
            <a:ext cx="3499945" cy="1200329"/>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Five Preliminary Conclusions: Preference Matters</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6"/>
          <p:cNvSpPr/>
          <p:nvPr/>
        </p:nvSpPr>
        <p:spPr bwMode="auto">
          <a:xfrm>
            <a:off x="418875" y="2579383"/>
            <a:ext cx="11480800" cy="19389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Froogle, </a:t>
            </a:r>
            <a:r>
              <a:rPr lang="en-US" sz="4000" dirty="0" smtClean="0">
                <a:solidFill>
                  <a:schemeClr val="bg2"/>
                </a:solidFill>
              </a:rPr>
              <a:t>Google’s </a:t>
            </a:r>
            <a:r>
              <a:rPr lang="en-US" sz="4000" dirty="0">
                <a:solidFill>
                  <a:schemeClr val="bg2"/>
                </a:solidFill>
              </a:rPr>
              <a:t>first comparison shopping service, did not benefit from any </a:t>
            </a:r>
            <a:r>
              <a:rPr lang="en-US" sz="4000" dirty="0" err="1">
                <a:solidFill>
                  <a:schemeClr val="bg2"/>
                </a:solidFill>
              </a:rPr>
              <a:t>favourable</a:t>
            </a:r>
            <a:r>
              <a:rPr lang="en-US" sz="4000" dirty="0">
                <a:solidFill>
                  <a:schemeClr val="bg2"/>
                </a:solidFill>
              </a:rPr>
              <a:t> treatment, and performed </a:t>
            </a:r>
            <a:r>
              <a:rPr lang="en-US" sz="4000" dirty="0" smtClean="0">
                <a:solidFill>
                  <a:schemeClr val="bg2"/>
                </a:solidFill>
              </a:rPr>
              <a:t>poorly.”</a:t>
            </a:r>
            <a:endParaRPr kumimoji="1" lang="en-US" sz="40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49898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164</a:t>
            </a:fld>
            <a:endParaRPr lang="en-US" altLang="en-US" dirty="0"/>
          </a:p>
        </p:txBody>
      </p:sp>
      <p:pic>
        <p:nvPicPr>
          <p:cNvPr id="3" name="Picture 2"/>
          <p:cNvPicPr>
            <a:picLocks noChangeAspect="1"/>
          </p:cNvPicPr>
          <p:nvPr/>
        </p:nvPicPr>
        <p:blipFill>
          <a:blip r:embed="rId2"/>
          <a:stretch>
            <a:fillRect/>
          </a:stretch>
        </p:blipFill>
        <p:spPr>
          <a:xfrm>
            <a:off x="4035611" y="430305"/>
            <a:ext cx="4247329" cy="5969636"/>
          </a:xfrm>
          <a:prstGeom prst="rect">
            <a:avLst/>
          </a:prstGeom>
        </p:spPr>
      </p:pic>
      <p:sp>
        <p:nvSpPr>
          <p:cNvPr id="4" name="Text Box 5"/>
          <p:cNvSpPr txBox="1">
            <a:spLocks noChangeArrowheads="1"/>
          </p:cNvSpPr>
          <p:nvPr/>
        </p:nvSpPr>
        <p:spPr bwMode="auto">
          <a:xfrm>
            <a:off x="9459686" y="6188558"/>
            <a:ext cx="27323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Fact Sheet, 15 Apr 2015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4"/>
          <p:cNvSpPr>
            <a:spLocks noChangeArrowheads="1"/>
          </p:cNvSpPr>
          <p:nvPr/>
        </p:nvSpPr>
        <p:spPr bwMode="auto">
          <a:xfrm>
            <a:off x="12001070" y="6677727"/>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8692054" y="0"/>
            <a:ext cx="3499945" cy="1200329"/>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Five Preliminary Conclusions: Preference Matters</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6"/>
          <p:cNvSpPr/>
          <p:nvPr/>
        </p:nvSpPr>
        <p:spPr bwMode="auto">
          <a:xfrm>
            <a:off x="418875" y="1959273"/>
            <a:ext cx="11480800" cy="317009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As a result of </a:t>
            </a:r>
            <a:r>
              <a:rPr lang="en-US" sz="4000" dirty="0" smtClean="0">
                <a:solidFill>
                  <a:schemeClr val="bg2"/>
                </a:solidFill>
              </a:rPr>
              <a:t>Google’s </a:t>
            </a:r>
            <a:r>
              <a:rPr lang="en-US" sz="4000" b="1" dirty="0">
                <a:solidFill>
                  <a:schemeClr val="bg2"/>
                </a:solidFill>
              </a:rPr>
              <a:t>sys</a:t>
            </a:r>
            <a:r>
              <a:rPr lang="en-US" sz="4000" dirty="0">
                <a:solidFill>
                  <a:schemeClr val="bg2"/>
                </a:solidFill>
              </a:rPr>
              <a:t>t</a:t>
            </a:r>
            <a:r>
              <a:rPr lang="en-US" sz="4000" b="1" dirty="0">
                <a:solidFill>
                  <a:schemeClr val="bg2"/>
                </a:solidFill>
              </a:rPr>
              <a:t>ematic </a:t>
            </a:r>
            <a:r>
              <a:rPr lang="en-US" sz="4000" b="1" dirty="0" err="1">
                <a:solidFill>
                  <a:schemeClr val="bg2"/>
                </a:solidFill>
              </a:rPr>
              <a:t>favouring</a:t>
            </a:r>
            <a:r>
              <a:rPr lang="en-US" sz="4000" b="1" dirty="0">
                <a:solidFill>
                  <a:schemeClr val="bg2"/>
                </a:solidFill>
              </a:rPr>
              <a:t> of its subsequent comparison shopping services </a:t>
            </a:r>
            <a:r>
              <a:rPr lang="en-US" sz="4000" dirty="0" smtClean="0">
                <a:solidFill>
                  <a:schemeClr val="bg2"/>
                </a:solidFill>
              </a:rPr>
              <a:t>‘Google </a:t>
            </a:r>
            <a:r>
              <a:rPr lang="en-US" sz="4000" dirty="0">
                <a:solidFill>
                  <a:schemeClr val="bg2"/>
                </a:solidFill>
              </a:rPr>
              <a:t>Product </a:t>
            </a:r>
            <a:r>
              <a:rPr lang="en-US" sz="4000" dirty="0" smtClean="0">
                <a:solidFill>
                  <a:schemeClr val="bg2"/>
                </a:solidFill>
              </a:rPr>
              <a:t>Search’ </a:t>
            </a:r>
            <a:r>
              <a:rPr lang="en-US" sz="4000" dirty="0">
                <a:solidFill>
                  <a:schemeClr val="bg2"/>
                </a:solidFill>
              </a:rPr>
              <a:t>and </a:t>
            </a:r>
            <a:r>
              <a:rPr lang="en-US" sz="4000" dirty="0" smtClean="0">
                <a:solidFill>
                  <a:schemeClr val="bg2"/>
                </a:solidFill>
              </a:rPr>
              <a:t>‘Google Shopping’, </a:t>
            </a:r>
            <a:r>
              <a:rPr lang="en-US" sz="4000" dirty="0">
                <a:solidFill>
                  <a:schemeClr val="bg2"/>
                </a:solidFill>
              </a:rPr>
              <a:t>both experienced </a:t>
            </a:r>
            <a:r>
              <a:rPr lang="en-US" sz="4000" b="1" dirty="0">
                <a:solidFill>
                  <a:schemeClr val="bg2"/>
                </a:solidFill>
              </a:rPr>
              <a:t>higher rates of growth</a:t>
            </a:r>
            <a:r>
              <a:rPr lang="en-US" sz="4000" dirty="0">
                <a:solidFill>
                  <a:schemeClr val="bg2"/>
                </a:solidFill>
              </a:rPr>
              <a:t>, to the detriment of rival comparison shopping services</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158780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165</a:t>
            </a:fld>
            <a:endParaRPr lang="en-US" altLang="en-US" dirty="0"/>
          </a:p>
        </p:txBody>
      </p:sp>
      <p:pic>
        <p:nvPicPr>
          <p:cNvPr id="3" name="Picture 2"/>
          <p:cNvPicPr>
            <a:picLocks noChangeAspect="1"/>
          </p:cNvPicPr>
          <p:nvPr/>
        </p:nvPicPr>
        <p:blipFill>
          <a:blip r:embed="rId2"/>
          <a:stretch>
            <a:fillRect/>
          </a:stretch>
        </p:blipFill>
        <p:spPr>
          <a:xfrm>
            <a:off x="4035611" y="430305"/>
            <a:ext cx="4247329" cy="5969636"/>
          </a:xfrm>
          <a:prstGeom prst="rect">
            <a:avLst/>
          </a:prstGeom>
        </p:spPr>
      </p:pic>
      <p:sp>
        <p:nvSpPr>
          <p:cNvPr id="4" name="Text Box 5"/>
          <p:cNvSpPr txBox="1">
            <a:spLocks noChangeArrowheads="1"/>
          </p:cNvSpPr>
          <p:nvPr/>
        </p:nvSpPr>
        <p:spPr bwMode="auto">
          <a:xfrm>
            <a:off x="9459686" y="6188558"/>
            <a:ext cx="27323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Fact Sheet, 15 Apr 2015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4"/>
          <p:cNvSpPr>
            <a:spLocks noChangeArrowheads="1"/>
          </p:cNvSpPr>
          <p:nvPr/>
        </p:nvSpPr>
        <p:spPr bwMode="auto">
          <a:xfrm>
            <a:off x="12001070" y="6677727"/>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8713076" y="0"/>
            <a:ext cx="3478923" cy="1200329"/>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Five Preliminary Conclusions: Harms Consumers</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6"/>
          <p:cNvSpPr/>
          <p:nvPr/>
        </p:nvSpPr>
        <p:spPr bwMode="auto">
          <a:xfrm>
            <a:off x="418875" y="1493841"/>
            <a:ext cx="11480800"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smtClean="0">
                <a:solidFill>
                  <a:schemeClr val="bg2"/>
                </a:solidFill>
              </a:rPr>
              <a:t>Google’s </a:t>
            </a:r>
            <a:r>
              <a:rPr lang="en-US" sz="4000" dirty="0">
                <a:solidFill>
                  <a:schemeClr val="bg2"/>
                </a:solidFill>
              </a:rPr>
              <a:t>conduct has a </a:t>
            </a:r>
            <a:r>
              <a:rPr lang="en-US" sz="4000" b="1" dirty="0">
                <a:solidFill>
                  <a:schemeClr val="bg2"/>
                </a:solidFill>
              </a:rPr>
              <a:t>negative impact on consumers and innovation</a:t>
            </a:r>
            <a:r>
              <a:rPr lang="en-US" sz="4000" dirty="0">
                <a:solidFill>
                  <a:schemeClr val="bg2"/>
                </a:solidFill>
              </a:rPr>
              <a:t>. It means that users do not necessarily see the most relevant comparison shopping results in response to their queries, and that incentives to innovate from rivals are lowered as they know that however good their product, they will not benefit from the same prominence as </a:t>
            </a:r>
            <a:r>
              <a:rPr lang="en-US" sz="4000" dirty="0" smtClean="0">
                <a:solidFill>
                  <a:schemeClr val="bg2"/>
                </a:solidFill>
              </a:rPr>
              <a:t>Google’s product.”</a:t>
            </a:r>
            <a:endParaRPr kumimoji="1" lang="en-US" sz="40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62648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166</a:t>
            </a:fld>
            <a:endParaRPr lang="en-US" altLang="en-US" dirty="0"/>
          </a:p>
        </p:txBody>
      </p:sp>
      <p:pic>
        <p:nvPicPr>
          <p:cNvPr id="3" name="Picture 2"/>
          <p:cNvPicPr>
            <a:picLocks noChangeAspect="1"/>
          </p:cNvPicPr>
          <p:nvPr/>
        </p:nvPicPr>
        <p:blipFill>
          <a:blip r:embed="rId2"/>
          <a:stretch>
            <a:fillRect/>
          </a:stretch>
        </p:blipFill>
        <p:spPr>
          <a:xfrm>
            <a:off x="4035611" y="430305"/>
            <a:ext cx="4247329" cy="5969636"/>
          </a:xfrm>
          <a:prstGeom prst="rect">
            <a:avLst/>
          </a:prstGeom>
        </p:spPr>
      </p:pic>
      <p:sp>
        <p:nvSpPr>
          <p:cNvPr id="4" name="Text Box 5"/>
          <p:cNvSpPr txBox="1">
            <a:spLocks noChangeArrowheads="1"/>
          </p:cNvSpPr>
          <p:nvPr/>
        </p:nvSpPr>
        <p:spPr bwMode="auto">
          <a:xfrm>
            <a:off x="9459686" y="6188558"/>
            <a:ext cx="27323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Fact Sheet, 15 Apr 2015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4"/>
          <p:cNvSpPr>
            <a:spLocks noChangeArrowheads="1"/>
          </p:cNvSpPr>
          <p:nvPr/>
        </p:nvSpPr>
        <p:spPr bwMode="auto">
          <a:xfrm>
            <a:off x="12001070" y="6677727"/>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10289628" y="0"/>
            <a:ext cx="190237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Remedy?</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6"/>
          <p:cNvSpPr/>
          <p:nvPr/>
        </p:nvSpPr>
        <p:spPr bwMode="auto">
          <a:xfrm>
            <a:off x="418875" y="1493841"/>
            <a:ext cx="11480800" cy="378565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The Statement of Objections takes the preliminary view that in order to remedy the conduct, Google should </a:t>
            </a:r>
            <a:r>
              <a:rPr lang="en-US" sz="4000" b="1" dirty="0">
                <a:solidFill>
                  <a:schemeClr val="bg2"/>
                </a:solidFill>
              </a:rPr>
              <a:t>treat its own comparison shopping service and those of rivals in the same way</a:t>
            </a:r>
            <a:r>
              <a:rPr lang="en-US" sz="4000" dirty="0">
                <a:solidFill>
                  <a:schemeClr val="bg2"/>
                </a:solidFill>
              </a:rPr>
              <a:t>. This would not interfere with either the algorithms Google applies or how it designs its search results </a:t>
            </a:r>
            <a:r>
              <a:rPr lang="en-US" sz="4000" dirty="0" smtClean="0">
                <a:solidFill>
                  <a:schemeClr val="bg2"/>
                </a:solidFill>
              </a:rPr>
              <a:t>pages.”</a:t>
            </a:r>
            <a:endParaRPr kumimoji="1" lang="en-US" sz="40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393851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167</a:t>
            </a:fld>
            <a:endParaRPr lang="en-US" altLang="en-US" dirty="0"/>
          </a:p>
        </p:txBody>
      </p:sp>
      <p:pic>
        <p:nvPicPr>
          <p:cNvPr id="3" name="Picture 2"/>
          <p:cNvPicPr>
            <a:picLocks noChangeAspect="1"/>
          </p:cNvPicPr>
          <p:nvPr/>
        </p:nvPicPr>
        <p:blipFill>
          <a:blip r:embed="rId3"/>
          <a:stretch>
            <a:fillRect/>
          </a:stretch>
        </p:blipFill>
        <p:spPr>
          <a:xfrm>
            <a:off x="4035611" y="430305"/>
            <a:ext cx="4247329" cy="5969636"/>
          </a:xfrm>
          <a:prstGeom prst="rect">
            <a:avLst/>
          </a:prstGeom>
        </p:spPr>
      </p:pic>
      <p:sp>
        <p:nvSpPr>
          <p:cNvPr id="4" name="Text Box 5"/>
          <p:cNvSpPr txBox="1">
            <a:spLocks noChangeArrowheads="1"/>
          </p:cNvSpPr>
          <p:nvPr/>
        </p:nvSpPr>
        <p:spPr bwMode="auto">
          <a:xfrm>
            <a:off x="9459686" y="6188558"/>
            <a:ext cx="27323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Fact Sheet, 15 Apr 2015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6" name="Text Box 5"/>
          <p:cNvSpPr txBox="1">
            <a:spLocks noChangeArrowheads="1"/>
          </p:cNvSpPr>
          <p:nvPr/>
        </p:nvSpPr>
        <p:spPr bwMode="auto">
          <a:xfrm>
            <a:off x="10195034" y="0"/>
            <a:ext cx="199696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Remedy?</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6"/>
          <p:cNvSpPr/>
          <p:nvPr/>
        </p:nvSpPr>
        <p:spPr bwMode="auto">
          <a:xfrm>
            <a:off x="418875" y="2418752"/>
            <a:ext cx="11480800" cy="255454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smtClean="0">
                <a:solidFill>
                  <a:schemeClr val="bg2"/>
                </a:solidFill>
              </a:rPr>
              <a:t>It </a:t>
            </a:r>
            <a:r>
              <a:rPr lang="en-US" sz="4000" dirty="0">
                <a:solidFill>
                  <a:schemeClr val="bg2"/>
                </a:solidFill>
              </a:rPr>
              <a:t>would, however, mean that when Google shows comparison shopping services in response to a </a:t>
            </a:r>
            <a:r>
              <a:rPr lang="en-US" sz="4000" dirty="0" smtClean="0">
                <a:solidFill>
                  <a:schemeClr val="bg2"/>
                </a:solidFill>
              </a:rPr>
              <a:t>user’s </a:t>
            </a:r>
            <a:r>
              <a:rPr lang="en-US" sz="4000" dirty="0">
                <a:solidFill>
                  <a:schemeClr val="bg2"/>
                </a:solidFill>
              </a:rPr>
              <a:t>query, the most relevant service or services would be selected to appear in </a:t>
            </a:r>
            <a:r>
              <a:rPr lang="en-US" sz="4000" dirty="0" smtClean="0">
                <a:solidFill>
                  <a:schemeClr val="bg2"/>
                </a:solidFill>
              </a:rPr>
              <a:t>Google’s </a:t>
            </a:r>
            <a:r>
              <a:rPr lang="en-US" sz="4000" dirty="0">
                <a:solidFill>
                  <a:schemeClr val="bg2"/>
                </a:solidFill>
              </a:rPr>
              <a:t>search results </a:t>
            </a:r>
            <a:r>
              <a:rPr lang="en-US" sz="4000" dirty="0" smtClean="0">
                <a:solidFill>
                  <a:schemeClr val="bg2"/>
                </a:solidFill>
              </a:rPr>
              <a:t>pages.”</a:t>
            </a:r>
            <a:endParaRPr kumimoji="1" lang="en-US" sz="4000" i="0" u="none" strike="noStrike" cap="none" normalizeH="0" baseline="0" dirty="0" smtClean="0">
              <a:ln>
                <a:noFill/>
              </a:ln>
              <a:solidFill>
                <a:schemeClr val="bg2"/>
              </a:solidFill>
              <a:effectLst/>
            </a:endParaRPr>
          </a:p>
        </p:txBody>
      </p:sp>
      <p:sp>
        <p:nvSpPr>
          <p:cNvPr id="8" name="Rectangle 7"/>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90841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fld id="{5DA825C6-3F67-4FCB-9C6B-53D3E2F04914}" type="slidenum">
              <a:rPr lang="en-US" altLang="en-US" sz="1400">
                <a:solidFill>
                  <a:srgbClr val="000066"/>
                </a:solidFill>
              </a:rPr>
              <a:pPr>
                <a:spcBef>
                  <a:spcPct val="0"/>
                </a:spcBef>
                <a:buClrTx/>
                <a:buSzTx/>
                <a:buFontTx/>
                <a:buNone/>
              </a:pPr>
              <a:t>168</a:t>
            </a:fld>
            <a:endParaRPr lang="en-US" altLang="en-US" sz="1400">
              <a:solidFill>
                <a:srgbClr val="000066"/>
              </a:solidFill>
            </a:endParaRPr>
          </a:p>
        </p:txBody>
      </p:sp>
      <p:sp>
        <p:nvSpPr>
          <p:cNvPr id="10" name="Text Box 5"/>
          <p:cNvSpPr txBox="1">
            <a:spLocks noChangeArrowheads="1"/>
          </p:cNvSpPr>
          <p:nvPr/>
        </p:nvSpPr>
        <p:spPr bwMode="auto">
          <a:xfrm>
            <a:off x="7819697" y="6478131"/>
            <a:ext cx="437230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Senate Judiciary Hearing, Sept 21, 2011</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190469" name="Picture 4" descr="View a Hearing or Meeting - Google Chrom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5713" y="830997"/>
            <a:ext cx="7840135" cy="548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12018963" y="6700838"/>
            <a:ext cx="173037" cy="1571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altLang="en-US" sz="2400">
              <a:solidFill>
                <a:schemeClr val="tx1"/>
              </a:solidFill>
              <a:latin typeface="Times New Roman" panose="02020603050405020304" pitchFamily="18" charset="0"/>
            </a:endParaRPr>
          </a:p>
        </p:txBody>
      </p:sp>
      <p:sp>
        <p:nvSpPr>
          <p:cNvPr id="11" name="Rectangle 10"/>
          <p:cNvSpPr/>
          <p:nvPr/>
        </p:nvSpPr>
        <p:spPr bwMode="auto">
          <a:xfrm>
            <a:off x="538163" y="2162218"/>
            <a:ext cx="11480800" cy="378565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4000" dirty="0">
                <a:solidFill>
                  <a:schemeClr val="bg2"/>
                </a:solidFill>
              </a:rPr>
              <a:t>Schmidt Testimony </a:t>
            </a:r>
            <a:r>
              <a:rPr lang="en-US" sz="4000" dirty="0" smtClean="0">
                <a:solidFill>
                  <a:schemeClr val="bg2"/>
                </a:solidFill>
              </a:rPr>
              <a:t>Response: </a:t>
            </a:r>
            <a:r>
              <a:rPr lang="en-US" sz="4000" dirty="0">
                <a:solidFill>
                  <a:schemeClr val="bg2"/>
                </a:solidFill>
              </a:rPr>
              <a:t>“With respect to a page on a </a:t>
            </a:r>
            <a:r>
              <a:rPr lang="en-US" sz="4000" b="1" dirty="0">
                <a:solidFill>
                  <a:schemeClr val="accent4">
                    <a:lumMod val="50000"/>
                    <a:lumOff val="50000"/>
                  </a:schemeClr>
                </a:solidFill>
              </a:rPr>
              <a:t>Google-owned site such as YouTube that is crawled and ranked within our search results</a:t>
            </a:r>
            <a:r>
              <a:rPr lang="en-US" sz="4000" dirty="0">
                <a:solidFill>
                  <a:schemeClr val="bg2"/>
                </a:solidFill>
              </a:rPr>
              <a:t>, such a page is </a:t>
            </a:r>
            <a:r>
              <a:rPr lang="en-US" sz="4000" b="1" dirty="0">
                <a:solidFill>
                  <a:schemeClr val="accent4">
                    <a:lumMod val="50000"/>
                    <a:lumOff val="50000"/>
                  </a:schemeClr>
                </a:solidFill>
              </a:rPr>
              <a:t>not placed higher because it is on a site owned by Google than an identical page would be if it were owned by another business</a:t>
            </a:r>
            <a:r>
              <a:rPr lang="en-US" sz="4000" dirty="0" smtClean="0">
                <a:solidFill>
                  <a:schemeClr val="bg2"/>
                </a:solidFill>
              </a:rPr>
              <a:t>.”</a:t>
            </a:r>
            <a:endParaRPr lang="en-US" sz="4000" dirty="0">
              <a:solidFill>
                <a:schemeClr val="bg2"/>
              </a:solidFill>
            </a:endParaRPr>
          </a:p>
        </p:txBody>
      </p:sp>
      <p:sp>
        <p:nvSpPr>
          <p:cNvPr id="12" name="Text Box 5"/>
          <p:cNvSpPr txBox="1">
            <a:spLocks noChangeArrowheads="1"/>
          </p:cNvSpPr>
          <p:nvPr/>
        </p:nvSpPr>
        <p:spPr bwMode="auto">
          <a:xfrm>
            <a:off x="8523890" y="0"/>
            <a:ext cx="3668109"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Google’s Own Model of Neutrality</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87180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90469"/>
                                        </p:tgtEl>
                                        <p:attrNameLst>
                                          <p:attrName>style.opacity</p:attrName>
                                        </p:attrNameLst>
                                      </p:cBhvr>
                                      <p:to>
                                        <p:strVal val="0.5"/>
                                      </p:to>
                                    </p:set>
                                    <p:animEffect filter="image" prLst="opacity: 0.5">
                                      <p:cBhvr rctx="IE">
                                        <p:cTn id="7" dur="indefinite"/>
                                        <p:tgtEl>
                                          <p:spTgt spid="190469"/>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AC6DAA2-37D6-468A-8938-064814B71F4D}" type="slidenum">
              <a:rPr lang="en-US" altLang="en-US"/>
              <a:pPr>
                <a:defRPr/>
              </a:pPr>
              <a:t>169</a:t>
            </a:fld>
            <a:endParaRPr lang="en-US" altLang="en-US"/>
          </a:p>
        </p:txBody>
      </p:sp>
      <p:sp>
        <p:nvSpPr>
          <p:cNvPr id="14343" name="Rectangle 4"/>
          <p:cNvSpPr>
            <a:spLocks noChangeArrowheads="1"/>
          </p:cNvSpPr>
          <p:nvPr/>
        </p:nvSpPr>
        <p:spPr bwMode="auto">
          <a:xfrm>
            <a:off x="1648691" y="2370346"/>
            <a:ext cx="9253771" cy="2123658"/>
          </a:xfrm>
          <a:prstGeom prst="rect">
            <a:avLst/>
          </a:prstGeom>
          <a:solidFill>
            <a:srgbClr val="FFFFFF"/>
          </a:solidFill>
          <a:ln w="9525">
            <a:noFill/>
            <a:miter lim="800000"/>
            <a:headEnd/>
            <a:tailEnd/>
          </a:ln>
        </p:spPr>
        <p:txBody>
          <a:bodyPr wrap="square" anchor="ctr">
            <a:spAutoFit/>
          </a:bodyPr>
          <a:lstStyle/>
          <a:p>
            <a:pPr algn="ctr"/>
            <a:r>
              <a:rPr lang="en-US" sz="6600" b="1" dirty="0">
                <a:solidFill>
                  <a:schemeClr val="accent4">
                    <a:lumMod val="50000"/>
                    <a:lumOff val="50000"/>
                  </a:schemeClr>
                </a:solidFill>
                <a:latin typeface="Arial" charset="0"/>
              </a:rPr>
              <a:t>2</a:t>
            </a:r>
            <a:r>
              <a:rPr lang="en-US" sz="6600" b="1" dirty="0" smtClean="0">
                <a:solidFill>
                  <a:schemeClr val="accent4">
                    <a:lumMod val="50000"/>
                    <a:lumOff val="50000"/>
                  </a:schemeClr>
                </a:solidFill>
                <a:latin typeface="Arial" charset="0"/>
              </a:rPr>
              <a:t>7 June 2017: EC Google Shopping Fine</a:t>
            </a:r>
            <a:endParaRPr lang="en-US" sz="6600" b="1" i="0" dirty="0">
              <a:solidFill>
                <a:schemeClr val="accent4">
                  <a:lumMod val="50000"/>
                  <a:lumOff val="50000"/>
                </a:schemeClr>
              </a:solidFill>
              <a:latin typeface="Arial" charset="0"/>
            </a:endParaRPr>
          </a:p>
        </p:txBody>
      </p:sp>
    </p:spTree>
    <p:extLst>
      <p:ext uri="{BB962C8B-B14F-4D97-AF65-F5344CB8AC3E}">
        <p14:creationId xmlns:p14="http://schemas.microsoft.com/office/powerpoint/2010/main" val="45723212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17</a:t>
            </a:fld>
            <a:endParaRPr lang="en-US" altLang="en-US" dirty="0"/>
          </a:p>
        </p:txBody>
      </p:sp>
      <p:pic>
        <p:nvPicPr>
          <p:cNvPr id="3" name="Picture 2"/>
          <p:cNvPicPr>
            <a:picLocks noChangeAspect="1"/>
          </p:cNvPicPr>
          <p:nvPr/>
        </p:nvPicPr>
        <p:blipFill>
          <a:blip r:embed="rId2"/>
          <a:stretch>
            <a:fillRect/>
          </a:stretch>
        </p:blipFill>
        <p:spPr>
          <a:xfrm>
            <a:off x="3983404" y="429058"/>
            <a:ext cx="4069617" cy="5854066"/>
          </a:xfrm>
          <a:prstGeom prst="rect">
            <a:avLst/>
          </a:prstGeom>
        </p:spPr>
      </p:pic>
      <p:pic>
        <p:nvPicPr>
          <p:cNvPr id="5" name="Picture 4"/>
          <p:cNvPicPr>
            <a:picLocks noChangeAspect="1"/>
          </p:cNvPicPr>
          <p:nvPr/>
        </p:nvPicPr>
        <p:blipFill>
          <a:blip r:embed="rId3"/>
          <a:stretch>
            <a:fillRect/>
          </a:stretch>
        </p:blipFill>
        <p:spPr>
          <a:xfrm>
            <a:off x="1227092" y="1168063"/>
            <a:ext cx="9793119" cy="1651338"/>
          </a:xfrm>
          <a:prstGeom prst="rect">
            <a:avLst/>
          </a:prstGeom>
        </p:spPr>
      </p:pic>
      <p:pic>
        <p:nvPicPr>
          <p:cNvPr id="6" name="Picture 5"/>
          <p:cNvPicPr>
            <a:picLocks noChangeAspect="1"/>
          </p:cNvPicPr>
          <p:nvPr/>
        </p:nvPicPr>
        <p:blipFill>
          <a:blip r:embed="rId4"/>
          <a:stretch>
            <a:fillRect/>
          </a:stretch>
        </p:blipFill>
        <p:spPr>
          <a:xfrm>
            <a:off x="850505" y="3058886"/>
            <a:ext cx="10332415" cy="2933615"/>
          </a:xfrm>
          <a:prstGeom prst="rect">
            <a:avLst/>
          </a:prstGeom>
        </p:spPr>
      </p:pic>
      <p:sp>
        <p:nvSpPr>
          <p:cNvPr id="7" name="Text Box 5"/>
          <p:cNvSpPr txBox="1">
            <a:spLocks noChangeArrowheads="1"/>
          </p:cNvSpPr>
          <p:nvPr/>
        </p:nvSpPr>
        <p:spPr bwMode="auto">
          <a:xfrm>
            <a:off x="8077200" y="0"/>
            <a:ext cx="4114799"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Cerf &amp; Kahn, Protocol for Packet Networks</a:t>
            </a:r>
            <a:endParaRPr lang="en-US" b="1" i="0" dirty="0">
              <a:solidFill>
                <a:schemeClr val="accent4">
                  <a:lumMod val="75000"/>
                  <a:lumOff val="25000"/>
                </a:schemeClr>
              </a:solidFill>
              <a:latin typeface="+mn-lt"/>
              <a:cs typeface="Times New Roman" panose="02020603050405020304" pitchFamily="18" charset="0"/>
            </a:endParaRPr>
          </a:p>
        </p:txBody>
      </p:sp>
      <p:sp>
        <p:nvSpPr>
          <p:cNvPr id="8" name="Text Box 5"/>
          <p:cNvSpPr txBox="1">
            <a:spLocks noChangeArrowheads="1"/>
          </p:cNvSpPr>
          <p:nvPr/>
        </p:nvSpPr>
        <p:spPr bwMode="auto">
          <a:xfrm>
            <a:off x="10189029" y="6215464"/>
            <a:ext cx="2002969"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IEEE Publication, May, 1974</a:t>
            </a:r>
            <a:endParaRPr lang="en-US" sz="1800" i="0" dirty="0">
              <a:solidFill>
                <a:schemeClr val="accent4">
                  <a:lumMod val="75000"/>
                  <a:lumOff val="25000"/>
                </a:schemeClr>
              </a:solidFill>
              <a:latin typeface="+mn-lt"/>
              <a:cs typeface="Times New Roman" panose="02020603050405020304" pitchFamily="18" charset="0"/>
            </a:endParaRPr>
          </a:p>
        </p:txBody>
      </p:sp>
      <p:sp>
        <p:nvSpPr>
          <p:cNvPr id="9"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02929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par>
                                <p:cTn id="8" presetID="2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hidden"/>
                                      </p:to>
                                    </p:set>
                                  </p:childTnLst>
                                </p:cTn>
                              </p:par>
                              <p:par>
                                <p:cTn id="16" presetID="2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170</a:t>
            </a:fld>
            <a:endParaRPr lang="en-US" altLang="en-US" dirty="0"/>
          </a:p>
        </p:txBody>
      </p:sp>
      <p:pic>
        <p:nvPicPr>
          <p:cNvPr id="3" name="Picture 2"/>
          <p:cNvPicPr>
            <a:picLocks noChangeAspect="1"/>
          </p:cNvPicPr>
          <p:nvPr/>
        </p:nvPicPr>
        <p:blipFill>
          <a:blip r:embed="rId2"/>
          <a:stretch>
            <a:fillRect/>
          </a:stretch>
        </p:blipFill>
        <p:spPr>
          <a:xfrm>
            <a:off x="3802190" y="315393"/>
            <a:ext cx="4371728" cy="6196331"/>
          </a:xfrm>
          <a:prstGeom prst="rect">
            <a:avLst/>
          </a:prstGeom>
        </p:spPr>
      </p:pic>
      <p:sp>
        <p:nvSpPr>
          <p:cNvPr id="4" name="Text Box 5"/>
          <p:cNvSpPr txBox="1">
            <a:spLocks noChangeArrowheads="1"/>
          </p:cNvSpPr>
          <p:nvPr/>
        </p:nvSpPr>
        <p:spPr bwMode="auto">
          <a:xfrm>
            <a:off x="9002486" y="6188558"/>
            <a:ext cx="31895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Press Release,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9231086" y="0"/>
            <a:ext cx="296091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€2.42 Billion Fine</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pic>
        <p:nvPicPr>
          <p:cNvPr id="7" name="Picture 6"/>
          <p:cNvPicPr>
            <a:picLocks noChangeAspect="1"/>
          </p:cNvPicPr>
          <p:nvPr/>
        </p:nvPicPr>
        <p:blipFill>
          <a:blip r:embed="rId3"/>
          <a:stretch>
            <a:fillRect/>
          </a:stretch>
        </p:blipFill>
        <p:spPr>
          <a:xfrm>
            <a:off x="434586" y="1828800"/>
            <a:ext cx="11322827" cy="3200400"/>
          </a:xfrm>
          <a:prstGeom prst="rect">
            <a:avLst/>
          </a:prstGeom>
        </p:spPr>
      </p:pic>
    </p:spTree>
    <p:extLst>
      <p:ext uri="{BB962C8B-B14F-4D97-AF65-F5344CB8AC3E}">
        <p14:creationId xmlns:p14="http://schemas.microsoft.com/office/powerpoint/2010/main" val="192878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171</a:t>
            </a:fld>
            <a:endParaRPr lang="en-US" altLang="en-US" dirty="0"/>
          </a:p>
        </p:txBody>
      </p:sp>
      <p:pic>
        <p:nvPicPr>
          <p:cNvPr id="3" name="Picture 2"/>
          <p:cNvPicPr>
            <a:picLocks noChangeAspect="1"/>
          </p:cNvPicPr>
          <p:nvPr/>
        </p:nvPicPr>
        <p:blipFill>
          <a:blip r:embed="rId2"/>
          <a:stretch>
            <a:fillRect/>
          </a:stretch>
        </p:blipFill>
        <p:spPr>
          <a:xfrm>
            <a:off x="3802190" y="315393"/>
            <a:ext cx="4371728" cy="6196331"/>
          </a:xfrm>
          <a:prstGeom prst="rect">
            <a:avLst/>
          </a:prstGeom>
        </p:spPr>
      </p:pic>
      <p:sp>
        <p:nvSpPr>
          <p:cNvPr id="4" name="Text Box 5"/>
          <p:cNvSpPr txBox="1">
            <a:spLocks noChangeArrowheads="1"/>
          </p:cNvSpPr>
          <p:nvPr/>
        </p:nvSpPr>
        <p:spPr bwMode="auto">
          <a:xfrm>
            <a:off x="9002486" y="6188558"/>
            <a:ext cx="31895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Press Release,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7725103" y="0"/>
            <a:ext cx="4466896"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Froogle Entry in Comparison Shopping Market</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9" name="Rectangle 8"/>
          <p:cNvSpPr/>
          <p:nvPr/>
        </p:nvSpPr>
        <p:spPr bwMode="auto">
          <a:xfrm>
            <a:off x="894465" y="1828508"/>
            <a:ext cx="10482323" cy="317009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b="1" dirty="0" smtClean="0">
                <a:solidFill>
                  <a:schemeClr val="accent4">
                    <a:lumMod val="50000"/>
                    <a:lumOff val="50000"/>
                  </a:schemeClr>
                </a:solidFill>
              </a:rPr>
              <a:t>In 2004 Google entered the separate market of comparison shopping in Europe</a:t>
            </a:r>
            <a:r>
              <a:rPr lang="en-US" sz="4000" dirty="0" smtClean="0">
                <a:solidFill>
                  <a:srgbClr val="000000"/>
                </a:solidFill>
              </a:rPr>
              <a:t>, </a:t>
            </a:r>
            <a:r>
              <a:rPr lang="en-US" sz="4000" dirty="0">
                <a:solidFill>
                  <a:srgbClr val="000000"/>
                </a:solidFill>
              </a:rPr>
              <a:t>with a product that was initially called </a:t>
            </a:r>
            <a:r>
              <a:rPr lang="en-US" sz="4000" dirty="0" smtClean="0">
                <a:solidFill>
                  <a:srgbClr val="000000"/>
                </a:solidFill>
              </a:rPr>
              <a:t>‘</a:t>
            </a:r>
            <a:r>
              <a:rPr lang="en-US" sz="4000" b="1" dirty="0" smtClean="0">
                <a:solidFill>
                  <a:schemeClr val="accent4">
                    <a:lumMod val="50000"/>
                    <a:lumOff val="50000"/>
                  </a:schemeClr>
                </a:solidFill>
              </a:rPr>
              <a:t>Froogle</a:t>
            </a:r>
            <a:r>
              <a:rPr lang="en-US" sz="4000" dirty="0">
                <a:solidFill>
                  <a:srgbClr val="000000"/>
                </a:solidFill>
              </a:rPr>
              <a:t>’, re-named ‘Google Product Search’ in 2008 and since 2013 has been called ‘Google Shopping</a:t>
            </a:r>
            <a:r>
              <a:rPr lang="en-US" sz="4000" dirty="0" smtClean="0">
                <a:solidFill>
                  <a:srgbClr val="000000"/>
                </a:solidFill>
              </a:rPr>
              <a:t>’.”</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319818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172</a:t>
            </a:fld>
            <a:endParaRPr lang="en-US" altLang="en-US" dirty="0"/>
          </a:p>
        </p:txBody>
      </p:sp>
      <p:pic>
        <p:nvPicPr>
          <p:cNvPr id="3" name="Picture 2"/>
          <p:cNvPicPr>
            <a:picLocks noChangeAspect="1"/>
          </p:cNvPicPr>
          <p:nvPr/>
        </p:nvPicPr>
        <p:blipFill>
          <a:blip r:embed="rId2"/>
          <a:stretch>
            <a:fillRect/>
          </a:stretch>
        </p:blipFill>
        <p:spPr>
          <a:xfrm>
            <a:off x="3802190" y="315393"/>
            <a:ext cx="4371728" cy="6196331"/>
          </a:xfrm>
          <a:prstGeom prst="rect">
            <a:avLst/>
          </a:prstGeom>
        </p:spPr>
      </p:pic>
      <p:sp>
        <p:nvSpPr>
          <p:cNvPr id="4" name="Text Box 5"/>
          <p:cNvSpPr txBox="1">
            <a:spLocks noChangeArrowheads="1"/>
          </p:cNvSpPr>
          <p:nvPr/>
        </p:nvSpPr>
        <p:spPr bwMode="auto">
          <a:xfrm>
            <a:off x="9002486" y="6188558"/>
            <a:ext cx="31895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Press Release,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8797159" y="0"/>
            <a:ext cx="339484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Froogle as a Product</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9" name="Rectangle 8"/>
          <p:cNvSpPr/>
          <p:nvPr/>
        </p:nvSpPr>
        <p:spPr bwMode="auto">
          <a:xfrm>
            <a:off x="982846" y="1842985"/>
            <a:ext cx="10482323" cy="317009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dirty="0" smtClean="0">
                <a:solidFill>
                  <a:srgbClr val="000000"/>
                </a:solidFill>
              </a:rPr>
              <a:t>It </a:t>
            </a:r>
            <a:r>
              <a:rPr lang="en-US" sz="4000" dirty="0">
                <a:solidFill>
                  <a:srgbClr val="000000"/>
                </a:solidFill>
              </a:rPr>
              <a:t>allows consumers to </a:t>
            </a:r>
            <a:r>
              <a:rPr lang="en-US" sz="4000" b="1" dirty="0">
                <a:solidFill>
                  <a:schemeClr val="accent4">
                    <a:lumMod val="50000"/>
                    <a:lumOff val="50000"/>
                  </a:schemeClr>
                </a:solidFill>
              </a:rPr>
              <a:t>compare products and prices online and find deals from online retailers of all types</a:t>
            </a:r>
            <a:r>
              <a:rPr lang="en-US" sz="4000" dirty="0">
                <a:solidFill>
                  <a:srgbClr val="000000"/>
                </a:solidFill>
              </a:rPr>
              <a:t>, including online shops of manufacturers, platforms (such as Amazon and eBay), and other </a:t>
            </a:r>
            <a:r>
              <a:rPr lang="en-US" sz="4000" dirty="0" smtClean="0">
                <a:solidFill>
                  <a:srgbClr val="000000"/>
                </a:solidFill>
              </a:rPr>
              <a:t>re-sellers.”</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407846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173</a:t>
            </a:fld>
            <a:endParaRPr lang="en-US" altLang="en-US" dirty="0"/>
          </a:p>
        </p:txBody>
      </p:sp>
      <p:pic>
        <p:nvPicPr>
          <p:cNvPr id="3" name="Picture 2"/>
          <p:cNvPicPr>
            <a:picLocks noChangeAspect="1"/>
          </p:cNvPicPr>
          <p:nvPr/>
        </p:nvPicPr>
        <p:blipFill>
          <a:blip r:embed="rId2"/>
          <a:stretch>
            <a:fillRect/>
          </a:stretch>
        </p:blipFill>
        <p:spPr>
          <a:xfrm>
            <a:off x="3802190" y="315393"/>
            <a:ext cx="4371728" cy="6196331"/>
          </a:xfrm>
          <a:prstGeom prst="rect">
            <a:avLst/>
          </a:prstGeom>
        </p:spPr>
      </p:pic>
      <p:sp>
        <p:nvSpPr>
          <p:cNvPr id="4" name="Text Box 5"/>
          <p:cNvSpPr txBox="1">
            <a:spLocks noChangeArrowheads="1"/>
          </p:cNvSpPr>
          <p:nvPr/>
        </p:nvSpPr>
        <p:spPr bwMode="auto">
          <a:xfrm>
            <a:off x="9002486" y="6188558"/>
            <a:ext cx="31895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Press Release,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9732579" y="0"/>
            <a:ext cx="245942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Froogle Failure</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9" name="Rectangle 8"/>
          <p:cNvSpPr/>
          <p:nvPr/>
        </p:nvSpPr>
        <p:spPr bwMode="auto">
          <a:xfrm>
            <a:off x="894465" y="1391039"/>
            <a:ext cx="10482323"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dirty="0">
                <a:solidFill>
                  <a:srgbClr val="000000"/>
                </a:solidFill>
              </a:rPr>
              <a:t>When Google entered comparison shopping markets with Froogle, there were already a number of established players. Contemporary evidence from Google shows that the company was aware that </a:t>
            </a:r>
            <a:r>
              <a:rPr lang="en-US" sz="4000" b="1" dirty="0">
                <a:solidFill>
                  <a:schemeClr val="accent4">
                    <a:lumMod val="50000"/>
                    <a:lumOff val="50000"/>
                  </a:schemeClr>
                </a:solidFill>
              </a:rPr>
              <a:t>Froogle’s market performance was relatively poor</a:t>
            </a:r>
            <a:r>
              <a:rPr lang="en-US" sz="4000" dirty="0">
                <a:solidFill>
                  <a:srgbClr val="000000"/>
                </a:solidFill>
              </a:rPr>
              <a:t> (one internal document from 2006 stated ‘Froogle simply doesn’t work</a:t>
            </a:r>
            <a:r>
              <a:rPr lang="en-US" sz="4000" dirty="0" smtClean="0">
                <a:solidFill>
                  <a:srgbClr val="000000"/>
                </a:solidFill>
              </a:rPr>
              <a:t>’).”</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266754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174</a:t>
            </a:fld>
            <a:endParaRPr lang="en-US" altLang="en-US" dirty="0"/>
          </a:p>
        </p:txBody>
      </p:sp>
      <p:pic>
        <p:nvPicPr>
          <p:cNvPr id="3" name="Picture 2"/>
          <p:cNvPicPr>
            <a:picLocks noChangeAspect="1"/>
          </p:cNvPicPr>
          <p:nvPr/>
        </p:nvPicPr>
        <p:blipFill>
          <a:blip r:embed="rId2"/>
          <a:stretch>
            <a:fillRect/>
          </a:stretch>
        </p:blipFill>
        <p:spPr>
          <a:xfrm>
            <a:off x="3802190" y="315393"/>
            <a:ext cx="4371728" cy="6196331"/>
          </a:xfrm>
          <a:prstGeom prst="rect">
            <a:avLst/>
          </a:prstGeom>
        </p:spPr>
      </p:pic>
      <p:sp>
        <p:nvSpPr>
          <p:cNvPr id="4" name="Text Box 5"/>
          <p:cNvSpPr txBox="1">
            <a:spLocks noChangeArrowheads="1"/>
          </p:cNvSpPr>
          <p:nvPr/>
        </p:nvSpPr>
        <p:spPr bwMode="auto">
          <a:xfrm>
            <a:off x="9002486" y="6188558"/>
            <a:ext cx="31895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Press Release,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9416143" y="0"/>
            <a:ext cx="277585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Self-</a:t>
            </a:r>
            <a:r>
              <a:rPr lang="en-US" b="1" i="0" dirty="0" err="1" smtClean="0">
                <a:solidFill>
                  <a:schemeClr val="accent4">
                    <a:lumMod val="75000"/>
                    <a:lumOff val="25000"/>
                  </a:schemeClr>
                </a:solidFill>
                <a:latin typeface="+mn-lt"/>
                <a:cs typeface="Times New Roman" panose="02020603050405020304" pitchFamily="18" charset="0"/>
              </a:rPr>
              <a:t>Preferencing</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9" name="Rectangle 8"/>
          <p:cNvSpPr/>
          <p:nvPr/>
        </p:nvSpPr>
        <p:spPr bwMode="auto">
          <a:xfrm>
            <a:off x="609599" y="1520732"/>
            <a:ext cx="10908121" cy="378565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dirty="0">
                <a:solidFill>
                  <a:srgbClr val="000000"/>
                </a:solidFill>
              </a:rPr>
              <a:t>From 2008, Google began to implement in European markets </a:t>
            </a:r>
            <a:r>
              <a:rPr lang="en-US" sz="4000" b="1" dirty="0">
                <a:solidFill>
                  <a:schemeClr val="accent4">
                    <a:lumMod val="50000"/>
                    <a:lumOff val="50000"/>
                  </a:schemeClr>
                </a:solidFill>
              </a:rPr>
              <a:t>a fundamental change in strategy to push its comparison shopping service</a:t>
            </a:r>
            <a:r>
              <a:rPr lang="en-US" sz="4000" dirty="0">
                <a:solidFill>
                  <a:srgbClr val="000000"/>
                </a:solidFill>
              </a:rPr>
              <a:t>. This strategy </a:t>
            </a:r>
            <a:r>
              <a:rPr lang="en-US" sz="4000" b="1" dirty="0">
                <a:solidFill>
                  <a:schemeClr val="accent4">
                    <a:lumMod val="50000"/>
                    <a:lumOff val="50000"/>
                  </a:schemeClr>
                </a:solidFill>
              </a:rPr>
              <a:t>relied on Google’s dominance </a:t>
            </a:r>
            <a:r>
              <a:rPr lang="en-US" sz="4000" dirty="0">
                <a:solidFill>
                  <a:srgbClr val="000000"/>
                </a:solidFill>
              </a:rPr>
              <a:t>in general internet search, instead of competition on the merits in comparison shopping markets</a:t>
            </a:r>
            <a:r>
              <a:rPr lang="en-US" sz="4000" dirty="0" smtClean="0">
                <a:solidFill>
                  <a:srgbClr val="000000"/>
                </a:solidFill>
              </a:rPr>
              <a:t>:”</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131476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175</a:t>
            </a:fld>
            <a:endParaRPr lang="en-US" altLang="en-US" dirty="0"/>
          </a:p>
        </p:txBody>
      </p:sp>
      <p:pic>
        <p:nvPicPr>
          <p:cNvPr id="3" name="Picture 2"/>
          <p:cNvPicPr>
            <a:picLocks noChangeAspect="1"/>
          </p:cNvPicPr>
          <p:nvPr/>
        </p:nvPicPr>
        <p:blipFill>
          <a:blip r:embed="rId2"/>
          <a:stretch>
            <a:fillRect/>
          </a:stretch>
        </p:blipFill>
        <p:spPr>
          <a:xfrm>
            <a:off x="3802190" y="315393"/>
            <a:ext cx="4371728" cy="6196331"/>
          </a:xfrm>
          <a:prstGeom prst="rect">
            <a:avLst/>
          </a:prstGeom>
        </p:spPr>
      </p:pic>
      <p:sp>
        <p:nvSpPr>
          <p:cNvPr id="4" name="Text Box 5"/>
          <p:cNvSpPr txBox="1">
            <a:spLocks noChangeArrowheads="1"/>
          </p:cNvSpPr>
          <p:nvPr/>
        </p:nvSpPr>
        <p:spPr bwMode="auto">
          <a:xfrm>
            <a:off x="9002486" y="6188558"/>
            <a:ext cx="31895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Press Release,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9416143" y="0"/>
            <a:ext cx="277585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Self-</a:t>
            </a:r>
            <a:r>
              <a:rPr lang="en-US" b="1" i="0" dirty="0" err="1" smtClean="0">
                <a:solidFill>
                  <a:schemeClr val="accent4">
                    <a:lumMod val="75000"/>
                    <a:lumOff val="25000"/>
                  </a:schemeClr>
                </a:solidFill>
                <a:latin typeface="+mn-lt"/>
                <a:cs typeface="Times New Roman" panose="02020603050405020304" pitchFamily="18" charset="0"/>
              </a:rPr>
              <a:t>Preferencing</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9" name="Rectangle 8"/>
          <p:cNvSpPr/>
          <p:nvPr/>
        </p:nvSpPr>
        <p:spPr bwMode="auto">
          <a:xfrm>
            <a:off x="885040" y="1124509"/>
            <a:ext cx="10482323"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b="1" dirty="0">
                <a:solidFill>
                  <a:schemeClr val="accent4">
                    <a:lumMod val="50000"/>
                    <a:lumOff val="50000"/>
                  </a:schemeClr>
                </a:solidFill>
              </a:rPr>
              <a:t>Google has systematically given prominent placement to its own comparison shopping service</a:t>
            </a:r>
            <a:r>
              <a:rPr lang="en-US" sz="4000" dirty="0">
                <a:solidFill>
                  <a:srgbClr val="000000"/>
                </a:solidFill>
              </a:rPr>
              <a:t>: when a consumer enters a query into the Google search engine in relation to which Google’s comparison shopping service wants to show results, these are displayed at or near the top of the search </a:t>
            </a:r>
            <a:r>
              <a:rPr lang="en-US" sz="4000" dirty="0" smtClean="0">
                <a:solidFill>
                  <a:srgbClr val="000000"/>
                </a:solidFill>
              </a:rPr>
              <a:t>results.”</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323627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176</a:t>
            </a:fld>
            <a:endParaRPr lang="en-US" altLang="en-US" dirty="0"/>
          </a:p>
        </p:txBody>
      </p:sp>
      <p:pic>
        <p:nvPicPr>
          <p:cNvPr id="3" name="Picture 2"/>
          <p:cNvPicPr>
            <a:picLocks noChangeAspect="1"/>
          </p:cNvPicPr>
          <p:nvPr/>
        </p:nvPicPr>
        <p:blipFill>
          <a:blip r:embed="rId2"/>
          <a:stretch>
            <a:fillRect/>
          </a:stretch>
        </p:blipFill>
        <p:spPr>
          <a:xfrm>
            <a:off x="3731852" y="315392"/>
            <a:ext cx="4371728" cy="6196331"/>
          </a:xfrm>
          <a:prstGeom prst="rect">
            <a:avLst/>
          </a:prstGeom>
        </p:spPr>
      </p:pic>
      <p:sp>
        <p:nvSpPr>
          <p:cNvPr id="4" name="Text Box 5"/>
          <p:cNvSpPr txBox="1">
            <a:spLocks noChangeArrowheads="1"/>
          </p:cNvSpPr>
          <p:nvPr/>
        </p:nvSpPr>
        <p:spPr bwMode="auto">
          <a:xfrm>
            <a:off x="9002486" y="6188558"/>
            <a:ext cx="31895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Press Release,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8400422" y="0"/>
            <a:ext cx="379157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Demoted Other Products</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11" name="Rectangle 10"/>
          <p:cNvSpPr/>
          <p:nvPr/>
        </p:nvSpPr>
        <p:spPr bwMode="auto">
          <a:xfrm>
            <a:off x="982846" y="1842985"/>
            <a:ext cx="10482323" cy="317009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b="1" dirty="0">
                <a:solidFill>
                  <a:schemeClr val="accent4">
                    <a:lumMod val="50000"/>
                    <a:lumOff val="50000"/>
                  </a:schemeClr>
                </a:solidFill>
              </a:rPr>
              <a:t>Google has demoted rival comparison shopping services in its search results</a:t>
            </a:r>
            <a:r>
              <a:rPr lang="en-US" sz="4000" dirty="0">
                <a:solidFill>
                  <a:srgbClr val="000000"/>
                </a:solidFill>
              </a:rPr>
              <a:t>: rival comparison shopping services appear in Google’s search results on the basis of Google’s generic search </a:t>
            </a:r>
            <a:r>
              <a:rPr lang="en-US" sz="4000" dirty="0" smtClean="0">
                <a:solidFill>
                  <a:srgbClr val="000000"/>
                </a:solidFill>
              </a:rPr>
              <a:t>algorithms.”</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410437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177</a:t>
            </a:fld>
            <a:endParaRPr lang="en-US" altLang="en-US" dirty="0"/>
          </a:p>
        </p:txBody>
      </p:sp>
      <p:pic>
        <p:nvPicPr>
          <p:cNvPr id="3" name="Picture 2"/>
          <p:cNvPicPr>
            <a:picLocks noChangeAspect="1"/>
          </p:cNvPicPr>
          <p:nvPr/>
        </p:nvPicPr>
        <p:blipFill>
          <a:blip r:embed="rId2"/>
          <a:stretch>
            <a:fillRect/>
          </a:stretch>
        </p:blipFill>
        <p:spPr>
          <a:xfrm>
            <a:off x="3731852" y="315392"/>
            <a:ext cx="4371728" cy="6196331"/>
          </a:xfrm>
          <a:prstGeom prst="rect">
            <a:avLst/>
          </a:prstGeom>
        </p:spPr>
      </p:pic>
      <p:sp>
        <p:nvSpPr>
          <p:cNvPr id="4" name="Text Box 5"/>
          <p:cNvSpPr txBox="1">
            <a:spLocks noChangeArrowheads="1"/>
          </p:cNvSpPr>
          <p:nvPr/>
        </p:nvSpPr>
        <p:spPr bwMode="auto">
          <a:xfrm>
            <a:off x="9002486" y="6188558"/>
            <a:ext cx="31895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Press Release,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7809186" y="0"/>
            <a:ext cx="438281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Google’s Algorithms Do This</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11" name="Rectangle 10"/>
          <p:cNvSpPr/>
          <p:nvPr/>
        </p:nvSpPr>
        <p:spPr bwMode="auto">
          <a:xfrm>
            <a:off x="894465" y="2221357"/>
            <a:ext cx="10482323" cy="19389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b="1" dirty="0" smtClean="0">
                <a:solidFill>
                  <a:schemeClr val="accent4">
                    <a:lumMod val="50000"/>
                    <a:lumOff val="50000"/>
                  </a:schemeClr>
                </a:solidFill>
              </a:rPr>
              <a:t>Google </a:t>
            </a:r>
            <a:r>
              <a:rPr lang="en-US" sz="4000" b="1" dirty="0">
                <a:solidFill>
                  <a:schemeClr val="accent4">
                    <a:lumMod val="50000"/>
                    <a:lumOff val="50000"/>
                  </a:schemeClr>
                </a:solidFill>
              </a:rPr>
              <a:t>has included a number of criteria in these algorithms, as a result of which rival comparison shopping services are </a:t>
            </a:r>
            <a:r>
              <a:rPr lang="en-US" sz="4000" b="1" dirty="0" smtClean="0">
                <a:solidFill>
                  <a:schemeClr val="accent4">
                    <a:lumMod val="50000"/>
                    <a:lumOff val="50000"/>
                  </a:schemeClr>
                </a:solidFill>
              </a:rPr>
              <a:t>demoted</a:t>
            </a:r>
            <a:r>
              <a:rPr lang="en-US" sz="4000" dirty="0" smtClean="0">
                <a:solidFill>
                  <a:srgbClr val="000000"/>
                </a:solidFill>
              </a:rPr>
              <a:t>.”</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52613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178</a:t>
            </a:fld>
            <a:endParaRPr lang="en-US" altLang="en-US" dirty="0"/>
          </a:p>
        </p:txBody>
      </p:sp>
      <p:pic>
        <p:nvPicPr>
          <p:cNvPr id="3" name="Picture 2"/>
          <p:cNvPicPr>
            <a:picLocks noChangeAspect="1"/>
          </p:cNvPicPr>
          <p:nvPr/>
        </p:nvPicPr>
        <p:blipFill>
          <a:blip r:embed="rId2"/>
          <a:stretch>
            <a:fillRect/>
          </a:stretch>
        </p:blipFill>
        <p:spPr>
          <a:xfrm>
            <a:off x="3731852" y="315392"/>
            <a:ext cx="4371728" cy="6196331"/>
          </a:xfrm>
          <a:prstGeom prst="rect">
            <a:avLst/>
          </a:prstGeom>
        </p:spPr>
      </p:pic>
      <p:sp>
        <p:nvSpPr>
          <p:cNvPr id="4" name="Text Box 5"/>
          <p:cNvSpPr txBox="1">
            <a:spLocks noChangeArrowheads="1"/>
          </p:cNvSpPr>
          <p:nvPr/>
        </p:nvSpPr>
        <p:spPr bwMode="auto">
          <a:xfrm>
            <a:off x="9002486" y="6188558"/>
            <a:ext cx="31895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Press Release,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8400422" y="0"/>
            <a:ext cx="379157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Demoted Other Products</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11" name="Rectangle 10"/>
          <p:cNvSpPr/>
          <p:nvPr/>
        </p:nvSpPr>
        <p:spPr bwMode="auto">
          <a:xfrm>
            <a:off x="972455" y="1396176"/>
            <a:ext cx="10482323"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dirty="0" smtClean="0">
                <a:solidFill>
                  <a:srgbClr val="000000"/>
                </a:solidFill>
              </a:rPr>
              <a:t>Evidence </a:t>
            </a:r>
            <a:r>
              <a:rPr lang="en-US" sz="4000" dirty="0">
                <a:solidFill>
                  <a:srgbClr val="000000"/>
                </a:solidFill>
              </a:rPr>
              <a:t>shows that even </a:t>
            </a:r>
            <a:r>
              <a:rPr lang="en-US" sz="4000" dirty="0" smtClean="0">
                <a:solidFill>
                  <a:srgbClr val="000000"/>
                </a:solidFill>
              </a:rPr>
              <a:t>the </a:t>
            </a:r>
            <a:r>
              <a:rPr lang="en-US" sz="4000" dirty="0">
                <a:solidFill>
                  <a:srgbClr val="000000"/>
                </a:solidFill>
              </a:rPr>
              <a:t>most highly ranked </a:t>
            </a:r>
            <a:r>
              <a:rPr lang="en-US" sz="4000" b="1" dirty="0">
                <a:solidFill>
                  <a:schemeClr val="accent4">
                    <a:lumMod val="50000"/>
                    <a:lumOff val="50000"/>
                  </a:schemeClr>
                </a:solidFill>
              </a:rPr>
              <a:t>rival service </a:t>
            </a:r>
            <a:r>
              <a:rPr lang="en-US" sz="4000" dirty="0">
                <a:solidFill>
                  <a:srgbClr val="000000"/>
                </a:solidFill>
              </a:rPr>
              <a:t>appears on average only on </a:t>
            </a:r>
            <a:r>
              <a:rPr lang="en-US" sz="4000" b="1" dirty="0">
                <a:solidFill>
                  <a:schemeClr val="accent4">
                    <a:lumMod val="50000"/>
                    <a:lumOff val="50000"/>
                  </a:schemeClr>
                </a:solidFill>
              </a:rPr>
              <a:t>page four of Google’s search results</a:t>
            </a:r>
            <a:r>
              <a:rPr lang="en-US" sz="4000" dirty="0">
                <a:solidFill>
                  <a:srgbClr val="000000"/>
                </a:solidFill>
              </a:rPr>
              <a:t>, and others appear even further down. </a:t>
            </a:r>
            <a:r>
              <a:rPr lang="en-US" sz="4000" b="1" dirty="0">
                <a:solidFill>
                  <a:schemeClr val="accent4">
                    <a:lumMod val="50000"/>
                    <a:lumOff val="50000"/>
                  </a:schemeClr>
                </a:solidFill>
              </a:rPr>
              <a:t>Google’s own comparison shopping service is not subject to Google’s generic search algorithms, including such </a:t>
            </a:r>
            <a:r>
              <a:rPr lang="en-US" sz="4000" b="1" dirty="0" smtClean="0">
                <a:solidFill>
                  <a:schemeClr val="accent4">
                    <a:lumMod val="50000"/>
                    <a:lumOff val="50000"/>
                  </a:schemeClr>
                </a:solidFill>
              </a:rPr>
              <a:t>demotions</a:t>
            </a:r>
            <a:r>
              <a:rPr lang="en-US" sz="4000" dirty="0" smtClean="0">
                <a:solidFill>
                  <a:srgbClr val="000000"/>
                </a:solidFill>
              </a:rPr>
              <a:t>.”</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290067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179</a:t>
            </a:fld>
            <a:endParaRPr lang="en-US" altLang="en-US" dirty="0"/>
          </a:p>
        </p:txBody>
      </p:sp>
      <p:sp>
        <p:nvSpPr>
          <p:cNvPr id="4" name="Text Box 5"/>
          <p:cNvSpPr txBox="1">
            <a:spLocks noChangeArrowheads="1"/>
          </p:cNvSpPr>
          <p:nvPr/>
        </p:nvSpPr>
        <p:spPr bwMode="auto">
          <a:xfrm>
            <a:off x="9002486" y="6188558"/>
            <a:ext cx="31895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Press Release,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9535886" y="0"/>
            <a:ext cx="265611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And In Pictures</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pic>
        <p:nvPicPr>
          <p:cNvPr id="7" name="Picture 6"/>
          <p:cNvPicPr>
            <a:picLocks noChangeAspect="1"/>
          </p:cNvPicPr>
          <p:nvPr/>
        </p:nvPicPr>
        <p:blipFill>
          <a:blip r:embed="rId2"/>
          <a:stretch>
            <a:fillRect/>
          </a:stretch>
        </p:blipFill>
        <p:spPr>
          <a:xfrm>
            <a:off x="4010923" y="230832"/>
            <a:ext cx="4389499" cy="6223001"/>
          </a:xfrm>
          <a:prstGeom prst="rect">
            <a:avLst/>
          </a:prstGeom>
        </p:spPr>
      </p:pic>
      <p:pic>
        <p:nvPicPr>
          <p:cNvPr id="11" name="Picture 10"/>
          <p:cNvPicPr>
            <a:picLocks noChangeAspect="1"/>
          </p:cNvPicPr>
          <p:nvPr/>
        </p:nvPicPr>
        <p:blipFill>
          <a:blip r:embed="rId3"/>
          <a:stretch>
            <a:fillRect/>
          </a:stretch>
        </p:blipFill>
        <p:spPr>
          <a:xfrm>
            <a:off x="1105319" y="679064"/>
            <a:ext cx="9993307" cy="5509494"/>
          </a:xfrm>
          <a:prstGeom prst="rect">
            <a:avLst/>
          </a:prstGeom>
        </p:spPr>
      </p:pic>
    </p:spTree>
    <p:extLst>
      <p:ext uri="{BB962C8B-B14F-4D97-AF65-F5344CB8AC3E}">
        <p14:creationId xmlns:p14="http://schemas.microsoft.com/office/powerpoint/2010/main" val="181620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18</a:t>
            </a:fld>
            <a:endParaRPr lang="en-US" altLang="en-US"/>
          </a:p>
        </p:txBody>
      </p:sp>
      <p:pic>
        <p:nvPicPr>
          <p:cNvPr id="3" name="Picture 2" descr="IBM Archives: PC's debut photo album - Google Chrome"/>
          <p:cNvPicPr>
            <a:picLocks noChangeAspect="1"/>
          </p:cNvPicPr>
          <p:nvPr/>
        </p:nvPicPr>
        <p:blipFill rotWithShape="1">
          <a:blip r:embed="rId3">
            <a:extLst>
              <a:ext uri="{28A0092B-C50C-407E-A947-70E740481C1C}">
                <a14:useLocalDpi xmlns:a14="http://schemas.microsoft.com/office/drawing/2010/main" val="0"/>
              </a:ext>
            </a:extLst>
          </a:blip>
          <a:srcRect l="57579" t="64241" r="15556" b="3123"/>
          <a:stretch/>
        </p:blipFill>
        <p:spPr>
          <a:xfrm>
            <a:off x="1039673" y="302524"/>
            <a:ext cx="8374092" cy="6398314"/>
          </a:xfrm>
          <a:prstGeom prst="rect">
            <a:avLst/>
          </a:prstGeom>
        </p:spPr>
      </p:pic>
      <p:sp>
        <p:nvSpPr>
          <p:cNvPr id="4" name="Text Box 5"/>
          <p:cNvSpPr txBox="1">
            <a:spLocks noChangeArrowheads="1"/>
          </p:cNvSpPr>
          <p:nvPr/>
        </p:nvSpPr>
        <p:spPr bwMode="auto">
          <a:xfrm>
            <a:off x="9480330" y="6211669"/>
            <a:ext cx="2711669"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IBM Personal Computer, Aug 12, 1981</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78348640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180</a:t>
            </a:fld>
            <a:endParaRPr lang="en-US" altLang="en-US" dirty="0"/>
          </a:p>
        </p:txBody>
      </p:sp>
      <p:sp>
        <p:nvSpPr>
          <p:cNvPr id="4" name="Text Box 5"/>
          <p:cNvSpPr txBox="1">
            <a:spLocks noChangeArrowheads="1"/>
          </p:cNvSpPr>
          <p:nvPr/>
        </p:nvSpPr>
        <p:spPr bwMode="auto">
          <a:xfrm>
            <a:off x="9002486" y="6188558"/>
            <a:ext cx="31895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Press Release,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9154510" y="0"/>
            <a:ext cx="303748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Impact of Practices</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pic>
        <p:nvPicPr>
          <p:cNvPr id="7" name="Picture 6"/>
          <p:cNvPicPr>
            <a:picLocks noChangeAspect="1"/>
          </p:cNvPicPr>
          <p:nvPr/>
        </p:nvPicPr>
        <p:blipFill>
          <a:blip r:embed="rId2"/>
          <a:stretch>
            <a:fillRect/>
          </a:stretch>
        </p:blipFill>
        <p:spPr>
          <a:xfrm>
            <a:off x="4010923" y="230832"/>
            <a:ext cx="4389499" cy="6223001"/>
          </a:xfrm>
          <a:prstGeom prst="rect">
            <a:avLst/>
          </a:prstGeom>
        </p:spPr>
      </p:pic>
      <p:sp>
        <p:nvSpPr>
          <p:cNvPr id="8" name="Rectangle 7"/>
          <p:cNvSpPr/>
          <p:nvPr/>
        </p:nvSpPr>
        <p:spPr bwMode="auto">
          <a:xfrm>
            <a:off x="964510" y="1559206"/>
            <a:ext cx="10482323"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dirty="0">
                <a:solidFill>
                  <a:srgbClr val="000000"/>
                </a:solidFill>
              </a:rPr>
              <a:t>Given Google’s dominance in general internet search, its search engine is an important source of traffic. </a:t>
            </a:r>
            <a:r>
              <a:rPr lang="en-US" sz="4000" b="1" dirty="0">
                <a:solidFill>
                  <a:schemeClr val="accent4">
                    <a:lumMod val="50000"/>
                    <a:lumOff val="50000"/>
                  </a:schemeClr>
                </a:solidFill>
              </a:rPr>
              <a:t>As a result of Google’s illegal practices, traffic to Google’s comparison shopping service increased significantly, whilst rivals have suffered very substantial losses of traffic on a lasting </a:t>
            </a:r>
            <a:r>
              <a:rPr lang="en-US" sz="4000" b="1" dirty="0" smtClean="0">
                <a:solidFill>
                  <a:schemeClr val="accent4">
                    <a:lumMod val="50000"/>
                    <a:lumOff val="50000"/>
                  </a:schemeClr>
                </a:solidFill>
              </a:rPr>
              <a:t>basis</a:t>
            </a:r>
            <a:r>
              <a:rPr lang="en-US" sz="4000" dirty="0" smtClean="0">
                <a:solidFill>
                  <a:srgbClr val="000000"/>
                </a:solidFill>
              </a:rPr>
              <a:t>.”</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102720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181</a:t>
            </a:fld>
            <a:endParaRPr lang="en-US" altLang="en-US" dirty="0"/>
          </a:p>
        </p:txBody>
      </p:sp>
      <p:sp>
        <p:nvSpPr>
          <p:cNvPr id="4" name="Text Box 5"/>
          <p:cNvSpPr txBox="1">
            <a:spLocks noChangeArrowheads="1"/>
          </p:cNvSpPr>
          <p:nvPr/>
        </p:nvSpPr>
        <p:spPr bwMode="auto">
          <a:xfrm>
            <a:off x="9002486" y="6188558"/>
            <a:ext cx="31895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Press Release,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9154510" y="0"/>
            <a:ext cx="303748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Impact of Practices</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pic>
        <p:nvPicPr>
          <p:cNvPr id="7" name="Picture 6"/>
          <p:cNvPicPr>
            <a:picLocks noChangeAspect="1"/>
          </p:cNvPicPr>
          <p:nvPr/>
        </p:nvPicPr>
        <p:blipFill>
          <a:blip r:embed="rId2"/>
          <a:stretch>
            <a:fillRect/>
          </a:stretch>
        </p:blipFill>
        <p:spPr>
          <a:xfrm>
            <a:off x="4010923" y="230832"/>
            <a:ext cx="4389499" cy="6223001"/>
          </a:xfrm>
          <a:prstGeom prst="rect">
            <a:avLst/>
          </a:prstGeom>
        </p:spPr>
      </p:pic>
      <p:sp>
        <p:nvSpPr>
          <p:cNvPr id="8" name="Rectangle 7"/>
          <p:cNvSpPr/>
          <p:nvPr/>
        </p:nvSpPr>
        <p:spPr bwMode="auto">
          <a:xfrm>
            <a:off x="982846" y="1842985"/>
            <a:ext cx="10482323" cy="378565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dirty="0">
                <a:solidFill>
                  <a:srgbClr val="000000"/>
                </a:solidFill>
              </a:rPr>
              <a:t>Since the beginning of each abuse, Google’s comparison shopping service has </a:t>
            </a:r>
            <a:r>
              <a:rPr lang="en-US" sz="4000" b="1" dirty="0">
                <a:solidFill>
                  <a:schemeClr val="accent4">
                    <a:lumMod val="50000"/>
                    <a:lumOff val="50000"/>
                  </a:schemeClr>
                </a:solidFill>
              </a:rPr>
              <a:t>increased its traffic 45-fold in the United Kingdom</a:t>
            </a:r>
            <a:r>
              <a:rPr lang="en-US" sz="4000" dirty="0">
                <a:solidFill>
                  <a:srgbClr val="000000"/>
                </a:solidFill>
              </a:rPr>
              <a:t>, 35-fold in Germany, 19-fold in France, 29-fold in the Netherlands, 17-fold in Spain and 14-fold in </a:t>
            </a:r>
            <a:r>
              <a:rPr lang="en-US" sz="4000" dirty="0" smtClean="0">
                <a:solidFill>
                  <a:srgbClr val="000000"/>
                </a:solidFill>
              </a:rPr>
              <a:t>Italy.”</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337023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182</a:t>
            </a:fld>
            <a:endParaRPr lang="en-US" altLang="en-US" dirty="0"/>
          </a:p>
        </p:txBody>
      </p:sp>
      <p:sp>
        <p:nvSpPr>
          <p:cNvPr id="4" name="Text Box 5"/>
          <p:cNvSpPr txBox="1">
            <a:spLocks noChangeArrowheads="1"/>
          </p:cNvSpPr>
          <p:nvPr/>
        </p:nvSpPr>
        <p:spPr bwMode="auto">
          <a:xfrm>
            <a:off x="9002486" y="6188558"/>
            <a:ext cx="31895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Press Release,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9154510" y="0"/>
            <a:ext cx="303748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Impact of Practices</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pic>
        <p:nvPicPr>
          <p:cNvPr id="7" name="Picture 6"/>
          <p:cNvPicPr>
            <a:picLocks noChangeAspect="1"/>
          </p:cNvPicPr>
          <p:nvPr/>
        </p:nvPicPr>
        <p:blipFill>
          <a:blip r:embed="rId2"/>
          <a:stretch>
            <a:fillRect/>
          </a:stretch>
        </p:blipFill>
        <p:spPr>
          <a:xfrm>
            <a:off x="4010923" y="230832"/>
            <a:ext cx="4389499" cy="6223001"/>
          </a:xfrm>
          <a:prstGeom prst="rect">
            <a:avLst/>
          </a:prstGeom>
        </p:spPr>
      </p:pic>
      <p:sp>
        <p:nvSpPr>
          <p:cNvPr id="8" name="Rectangle 7"/>
          <p:cNvSpPr/>
          <p:nvPr/>
        </p:nvSpPr>
        <p:spPr bwMode="auto">
          <a:xfrm>
            <a:off x="964510" y="1141729"/>
            <a:ext cx="10482323"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dirty="0">
                <a:solidFill>
                  <a:srgbClr val="000000"/>
                </a:solidFill>
              </a:rPr>
              <a:t>Following the demotions applied by Google, traffic to rival comparison shopping services on the other hand dropped significantly. For example, the </a:t>
            </a:r>
            <a:r>
              <a:rPr lang="en-US" sz="4000" b="1" dirty="0">
                <a:solidFill>
                  <a:schemeClr val="accent4">
                    <a:lumMod val="50000"/>
                    <a:lumOff val="50000"/>
                  </a:schemeClr>
                </a:solidFill>
              </a:rPr>
              <a:t>Commission found specific evidence of sudden drops of traffic to certain rival websites of 85% in the United Kingdom, up to 92% in Germany and 80% in </a:t>
            </a:r>
            <a:r>
              <a:rPr lang="en-US" sz="4000" b="1" dirty="0" smtClean="0">
                <a:solidFill>
                  <a:schemeClr val="accent4">
                    <a:lumMod val="50000"/>
                    <a:lumOff val="50000"/>
                  </a:schemeClr>
                </a:solidFill>
              </a:rPr>
              <a:t>France</a:t>
            </a:r>
            <a:r>
              <a:rPr lang="en-US" sz="4000" dirty="0" smtClean="0">
                <a:solidFill>
                  <a:srgbClr val="000000"/>
                </a:solidFill>
              </a:rPr>
              <a:t>. …”</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243858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183</a:t>
            </a:fld>
            <a:endParaRPr lang="en-US" altLang="en-US" dirty="0"/>
          </a:p>
        </p:txBody>
      </p:sp>
      <p:sp>
        <p:nvSpPr>
          <p:cNvPr id="4" name="Text Box 5"/>
          <p:cNvSpPr txBox="1">
            <a:spLocks noChangeArrowheads="1"/>
          </p:cNvSpPr>
          <p:nvPr/>
        </p:nvSpPr>
        <p:spPr bwMode="auto">
          <a:xfrm>
            <a:off x="9002486" y="6188558"/>
            <a:ext cx="31895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Press Release,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9154510" y="0"/>
            <a:ext cx="303748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Impact of Practices</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pic>
        <p:nvPicPr>
          <p:cNvPr id="7" name="Picture 6"/>
          <p:cNvPicPr>
            <a:picLocks noChangeAspect="1"/>
          </p:cNvPicPr>
          <p:nvPr/>
        </p:nvPicPr>
        <p:blipFill>
          <a:blip r:embed="rId2"/>
          <a:stretch>
            <a:fillRect/>
          </a:stretch>
        </p:blipFill>
        <p:spPr>
          <a:xfrm>
            <a:off x="4010923" y="230832"/>
            <a:ext cx="4389499" cy="6223001"/>
          </a:xfrm>
          <a:prstGeom prst="rect">
            <a:avLst/>
          </a:prstGeom>
        </p:spPr>
      </p:pic>
      <p:sp>
        <p:nvSpPr>
          <p:cNvPr id="8" name="Rectangle 7"/>
          <p:cNvSpPr/>
          <p:nvPr/>
        </p:nvSpPr>
        <p:spPr bwMode="auto">
          <a:xfrm>
            <a:off x="982846" y="1842985"/>
            <a:ext cx="10482323" cy="317009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dirty="0">
                <a:solidFill>
                  <a:srgbClr val="000000"/>
                </a:solidFill>
              </a:rPr>
              <a:t>In combination with the Commission’s other findings, this shows that Google’s practices have </a:t>
            </a:r>
            <a:r>
              <a:rPr lang="en-US" sz="4000" b="1" dirty="0">
                <a:solidFill>
                  <a:schemeClr val="accent4">
                    <a:lumMod val="50000"/>
                    <a:lumOff val="50000"/>
                  </a:schemeClr>
                </a:solidFill>
              </a:rPr>
              <a:t>stifled competition on the merits in comparison shopping markets, depriving European consumers of genuine choice and </a:t>
            </a:r>
            <a:r>
              <a:rPr lang="en-US" sz="4000" b="1" dirty="0" smtClean="0">
                <a:solidFill>
                  <a:schemeClr val="accent4">
                    <a:lumMod val="50000"/>
                    <a:lumOff val="50000"/>
                  </a:schemeClr>
                </a:solidFill>
              </a:rPr>
              <a:t>innovation</a:t>
            </a:r>
            <a:r>
              <a:rPr lang="en-US" sz="4000" dirty="0" smtClean="0">
                <a:solidFill>
                  <a:srgbClr val="000000"/>
                </a:solidFill>
              </a:rPr>
              <a:t>.”</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407894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184</a:t>
            </a:fld>
            <a:endParaRPr lang="en-US" altLang="en-US" dirty="0"/>
          </a:p>
        </p:txBody>
      </p:sp>
      <p:sp>
        <p:nvSpPr>
          <p:cNvPr id="4" name="Text Box 5"/>
          <p:cNvSpPr txBox="1">
            <a:spLocks noChangeArrowheads="1"/>
          </p:cNvSpPr>
          <p:nvPr/>
        </p:nvSpPr>
        <p:spPr bwMode="auto">
          <a:xfrm>
            <a:off x="9002486" y="6188558"/>
            <a:ext cx="31895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Press Release,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9426388" y="0"/>
            <a:ext cx="2765611"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Equal Treatment Remedy</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744182" y="126163"/>
            <a:ext cx="4732231" cy="6614161"/>
          </a:xfrm>
          <a:prstGeom prst="rect">
            <a:avLst/>
          </a:prstGeom>
        </p:spPr>
      </p:pic>
      <p:sp>
        <p:nvSpPr>
          <p:cNvPr id="10" name="Rectangle 9"/>
          <p:cNvSpPr/>
          <p:nvPr/>
        </p:nvSpPr>
        <p:spPr bwMode="auto">
          <a:xfrm>
            <a:off x="982846" y="1171800"/>
            <a:ext cx="10482323" cy="501675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dirty="0">
                <a:solidFill>
                  <a:srgbClr val="000000"/>
                </a:solidFill>
              </a:rPr>
              <a:t>The Commission Decision requires Google to stop its illegal conduct within 90 days of the Decision and refrain from any measure that has the same or an equivalent object or effect. In particular, </a:t>
            </a:r>
            <a:r>
              <a:rPr lang="en-US" sz="4000" b="1" dirty="0">
                <a:solidFill>
                  <a:schemeClr val="accent4">
                    <a:lumMod val="50000"/>
                    <a:lumOff val="50000"/>
                  </a:schemeClr>
                </a:solidFill>
              </a:rPr>
              <a:t>the Decision orders Google to comply with the simple principle of giving equal treatment to rival comparison shopping services and its own service</a:t>
            </a:r>
            <a:r>
              <a:rPr lang="en-US" sz="4000" dirty="0" smtClean="0">
                <a:solidFill>
                  <a:srgbClr val="000000"/>
                </a:solidFill>
              </a:rPr>
              <a:t>:”</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132609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185</a:t>
            </a:fld>
            <a:endParaRPr lang="en-US" altLang="en-US" dirty="0"/>
          </a:p>
        </p:txBody>
      </p:sp>
      <p:sp>
        <p:nvSpPr>
          <p:cNvPr id="4" name="Text Box 5"/>
          <p:cNvSpPr txBox="1">
            <a:spLocks noChangeArrowheads="1"/>
          </p:cNvSpPr>
          <p:nvPr/>
        </p:nvSpPr>
        <p:spPr bwMode="auto">
          <a:xfrm>
            <a:off x="9002486" y="6188558"/>
            <a:ext cx="31895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Press Release,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9426388" y="0"/>
            <a:ext cx="2765611"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Equal Treatment Remedy</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744182" y="126163"/>
            <a:ext cx="4732231" cy="6614161"/>
          </a:xfrm>
          <a:prstGeom prst="rect">
            <a:avLst/>
          </a:prstGeom>
        </p:spPr>
      </p:pic>
      <p:sp>
        <p:nvSpPr>
          <p:cNvPr id="10" name="Rectangle 9"/>
          <p:cNvSpPr/>
          <p:nvPr/>
        </p:nvSpPr>
        <p:spPr bwMode="auto">
          <a:xfrm>
            <a:off x="612950" y="1842985"/>
            <a:ext cx="10852220" cy="317009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b="1" dirty="0">
                <a:solidFill>
                  <a:schemeClr val="accent4">
                    <a:lumMod val="50000"/>
                    <a:lumOff val="50000"/>
                  </a:schemeClr>
                </a:solidFill>
              </a:rPr>
              <a:t>Google has to apply the same processes and methods to position and display rival comparison shopping services in Google’s search results pages as it gives to its own comparison shopping service</a:t>
            </a:r>
            <a:r>
              <a:rPr lang="en-US" sz="4000" dirty="0" smtClean="0">
                <a:solidFill>
                  <a:srgbClr val="000000"/>
                </a:solidFill>
              </a:rPr>
              <a:t>.”</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324140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186</a:t>
            </a:fld>
            <a:endParaRPr lang="en-US" altLang="en-US" dirty="0"/>
          </a:p>
        </p:txBody>
      </p:sp>
      <p:sp>
        <p:nvSpPr>
          <p:cNvPr id="4" name="Text Box 5"/>
          <p:cNvSpPr txBox="1">
            <a:spLocks noChangeArrowheads="1"/>
          </p:cNvSpPr>
          <p:nvPr/>
        </p:nvSpPr>
        <p:spPr bwMode="auto">
          <a:xfrm>
            <a:off x="9002486" y="6188558"/>
            <a:ext cx="31895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Press Release,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9426388" y="0"/>
            <a:ext cx="276561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EC Monitoring</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744182" y="126163"/>
            <a:ext cx="4732231" cy="6614161"/>
          </a:xfrm>
          <a:prstGeom prst="rect">
            <a:avLst/>
          </a:prstGeom>
        </p:spPr>
      </p:pic>
      <p:sp>
        <p:nvSpPr>
          <p:cNvPr id="10" name="Rectangle 9"/>
          <p:cNvSpPr/>
          <p:nvPr/>
        </p:nvSpPr>
        <p:spPr bwMode="auto">
          <a:xfrm>
            <a:off x="894465" y="924864"/>
            <a:ext cx="10482323" cy="501675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dirty="0">
                <a:solidFill>
                  <a:srgbClr val="000000"/>
                </a:solidFill>
              </a:rPr>
              <a:t>It is Google’s sole responsibility to ensure compliance and it is for Google to explain how it intends to do so. Regardless of which option Google chooses, </a:t>
            </a:r>
            <a:r>
              <a:rPr lang="en-US" sz="4000" b="1" dirty="0">
                <a:solidFill>
                  <a:schemeClr val="accent4">
                    <a:lumMod val="50000"/>
                    <a:lumOff val="50000"/>
                  </a:schemeClr>
                </a:solidFill>
              </a:rPr>
              <a:t>the Commission will monitor Google’s compliance closely </a:t>
            </a:r>
            <a:r>
              <a:rPr lang="en-US" sz="4000" dirty="0">
                <a:solidFill>
                  <a:srgbClr val="000000"/>
                </a:solidFill>
              </a:rPr>
              <a:t>and Google is under an obligation to keep the Commission informed of its actions (initially within 60 days of the Decision, followed by periodic reports</a:t>
            </a:r>
            <a:r>
              <a:rPr lang="en-US" sz="4000" dirty="0" smtClean="0">
                <a:solidFill>
                  <a:srgbClr val="000000"/>
                </a:solidFill>
              </a:rPr>
              <a:t>).”</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41542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187</a:t>
            </a:fld>
            <a:endParaRPr lang="en-US" altLang="en-US" dirty="0"/>
          </a:p>
        </p:txBody>
      </p:sp>
      <p:sp>
        <p:nvSpPr>
          <p:cNvPr id="4" name="Text Box 5"/>
          <p:cNvSpPr txBox="1">
            <a:spLocks noChangeArrowheads="1"/>
          </p:cNvSpPr>
          <p:nvPr/>
        </p:nvSpPr>
        <p:spPr bwMode="auto">
          <a:xfrm>
            <a:off x="9002486" y="6188558"/>
            <a:ext cx="31895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Press Release,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8872696" y="0"/>
            <a:ext cx="331930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Other Pending Cases</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744182" y="126163"/>
            <a:ext cx="4732231" cy="6614161"/>
          </a:xfrm>
          <a:prstGeom prst="rect">
            <a:avLst/>
          </a:prstGeom>
        </p:spPr>
      </p:pic>
      <p:sp>
        <p:nvSpPr>
          <p:cNvPr id="9" name="Rectangle 8"/>
          <p:cNvSpPr/>
          <p:nvPr/>
        </p:nvSpPr>
        <p:spPr bwMode="auto">
          <a:xfrm>
            <a:off x="982846" y="1842985"/>
            <a:ext cx="10482323" cy="255454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dirty="0">
                <a:solidFill>
                  <a:srgbClr val="000000"/>
                </a:solidFill>
              </a:rPr>
              <a:t>The Commission has already come to the </a:t>
            </a:r>
            <a:r>
              <a:rPr lang="en-US" sz="4000" b="1" dirty="0">
                <a:solidFill>
                  <a:schemeClr val="accent4">
                    <a:lumMod val="50000"/>
                    <a:lumOff val="50000"/>
                  </a:schemeClr>
                </a:solidFill>
              </a:rPr>
              <a:t>preliminary conclusion that Google has abused a dominant position in two other cases</a:t>
            </a:r>
            <a:r>
              <a:rPr lang="en-US" sz="4000" dirty="0">
                <a:solidFill>
                  <a:srgbClr val="000000"/>
                </a:solidFill>
              </a:rPr>
              <a:t>, which are still being investigated</a:t>
            </a:r>
            <a:r>
              <a:rPr lang="en-US" sz="4000" dirty="0" smtClean="0">
                <a:solidFill>
                  <a:srgbClr val="000000"/>
                </a:solidFill>
              </a:rPr>
              <a:t>.”</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341013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188</a:t>
            </a:fld>
            <a:endParaRPr lang="en-US" altLang="en-US" dirty="0"/>
          </a:p>
        </p:txBody>
      </p:sp>
      <p:sp>
        <p:nvSpPr>
          <p:cNvPr id="4" name="Text Box 5"/>
          <p:cNvSpPr txBox="1">
            <a:spLocks noChangeArrowheads="1"/>
          </p:cNvSpPr>
          <p:nvPr/>
        </p:nvSpPr>
        <p:spPr bwMode="auto">
          <a:xfrm>
            <a:off x="9002486" y="6188558"/>
            <a:ext cx="31895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Press Release,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8872696" y="0"/>
            <a:ext cx="331930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Other Pending Cases</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744182" y="126163"/>
            <a:ext cx="4732231" cy="6614161"/>
          </a:xfrm>
          <a:prstGeom prst="rect">
            <a:avLst/>
          </a:prstGeom>
        </p:spPr>
      </p:pic>
      <p:sp>
        <p:nvSpPr>
          <p:cNvPr id="9" name="Rectangle 8"/>
          <p:cNvSpPr/>
          <p:nvPr/>
        </p:nvSpPr>
        <p:spPr bwMode="auto">
          <a:xfrm>
            <a:off x="527065" y="1432285"/>
            <a:ext cx="11166463" cy="378565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dirty="0" smtClean="0">
                <a:solidFill>
                  <a:srgbClr val="000000"/>
                </a:solidFill>
              </a:rPr>
              <a:t>These </a:t>
            </a:r>
            <a:r>
              <a:rPr lang="en-US" sz="4000" dirty="0">
                <a:solidFill>
                  <a:srgbClr val="000000"/>
                </a:solidFill>
              </a:rPr>
              <a:t>concern</a:t>
            </a:r>
            <a:r>
              <a:rPr lang="en-US" sz="4000" dirty="0" smtClean="0">
                <a:solidFill>
                  <a:srgbClr val="000000"/>
                </a:solidFill>
              </a:rPr>
              <a:t>:</a:t>
            </a:r>
            <a:r>
              <a:rPr lang="en-US" sz="4000" dirty="0">
                <a:solidFill>
                  <a:srgbClr val="000000"/>
                </a:solidFill>
              </a:rPr>
              <a:t> 1) the </a:t>
            </a:r>
            <a:r>
              <a:rPr lang="en-US" sz="4000" b="1" dirty="0">
                <a:solidFill>
                  <a:schemeClr val="accent4">
                    <a:lumMod val="50000"/>
                    <a:lumOff val="50000"/>
                  </a:schemeClr>
                </a:solidFill>
              </a:rPr>
              <a:t>Android operating system</a:t>
            </a:r>
            <a:r>
              <a:rPr lang="en-US" sz="4000" dirty="0">
                <a:solidFill>
                  <a:srgbClr val="000000"/>
                </a:solidFill>
              </a:rPr>
              <a:t>, where the Commission is concerned that Google has stifled choice and innovation in a range of mobile apps and services </a:t>
            </a:r>
            <a:r>
              <a:rPr lang="en-US" sz="4000" b="1" dirty="0">
                <a:solidFill>
                  <a:schemeClr val="accent4">
                    <a:lumMod val="50000"/>
                    <a:lumOff val="50000"/>
                  </a:schemeClr>
                </a:solidFill>
              </a:rPr>
              <a:t>by pursuing an overall strategy on mobile devices to protect and expand its dominant position in general internet search</a:t>
            </a:r>
            <a:r>
              <a:rPr lang="en-US" sz="4000" dirty="0">
                <a:solidFill>
                  <a:srgbClr val="000000"/>
                </a:solidFill>
              </a:rPr>
              <a:t>; and</a:t>
            </a:r>
            <a:r>
              <a:rPr lang="en-US" sz="4000" dirty="0" smtClean="0">
                <a:solidFill>
                  <a:srgbClr val="000000"/>
                </a:solidFill>
              </a:rPr>
              <a:t>”</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251829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189</a:t>
            </a:fld>
            <a:endParaRPr lang="en-US" altLang="en-US" dirty="0"/>
          </a:p>
        </p:txBody>
      </p:sp>
      <p:sp>
        <p:nvSpPr>
          <p:cNvPr id="4" name="Text Box 5"/>
          <p:cNvSpPr txBox="1">
            <a:spLocks noChangeArrowheads="1"/>
          </p:cNvSpPr>
          <p:nvPr/>
        </p:nvSpPr>
        <p:spPr bwMode="auto">
          <a:xfrm>
            <a:off x="9002486" y="6188558"/>
            <a:ext cx="31895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Press Release,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8872696" y="0"/>
            <a:ext cx="331930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Other Pending Cases</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744182" y="126163"/>
            <a:ext cx="4732231" cy="6614161"/>
          </a:xfrm>
          <a:prstGeom prst="rect">
            <a:avLst/>
          </a:prstGeom>
        </p:spPr>
      </p:pic>
      <p:sp>
        <p:nvSpPr>
          <p:cNvPr id="9" name="Rectangle 8"/>
          <p:cNvSpPr/>
          <p:nvPr/>
        </p:nvSpPr>
        <p:spPr bwMode="auto">
          <a:xfrm>
            <a:off x="753627" y="2155970"/>
            <a:ext cx="10865094" cy="255454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dirty="0">
                <a:solidFill>
                  <a:srgbClr val="000000"/>
                </a:solidFill>
              </a:rPr>
              <a:t>2) </a:t>
            </a:r>
            <a:r>
              <a:rPr lang="en-US" sz="4000" b="1" dirty="0">
                <a:solidFill>
                  <a:schemeClr val="accent4">
                    <a:lumMod val="50000"/>
                    <a:lumOff val="50000"/>
                  </a:schemeClr>
                </a:solidFill>
              </a:rPr>
              <a:t>AdSense</a:t>
            </a:r>
            <a:r>
              <a:rPr lang="en-US" sz="4000" dirty="0">
                <a:solidFill>
                  <a:srgbClr val="000000"/>
                </a:solidFill>
              </a:rPr>
              <a:t>, where the Commission is concerned that Google has reduced choice by </a:t>
            </a:r>
            <a:r>
              <a:rPr lang="en-US" sz="4000" b="1" dirty="0">
                <a:solidFill>
                  <a:schemeClr val="accent4">
                    <a:lumMod val="50000"/>
                    <a:lumOff val="50000"/>
                  </a:schemeClr>
                </a:solidFill>
              </a:rPr>
              <a:t>preventing third-party websites from sourcing search ads from Google's </a:t>
            </a:r>
            <a:r>
              <a:rPr lang="en-US" sz="4000" b="1" dirty="0" smtClean="0">
                <a:solidFill>
                  <a:schemeClr val="accent4">
                    <a:lumMod val="50000"/>
                    <a:lumOff val="50000"/>
                  </a:schemeClr>
                </a:solidFill>
              </a:rPr>
              <a:t>competitors</a:t>
            </a:r>
            <a:r>
              <a:rPr lang="en-US" sz="4000" dirty="0" smtClean="0">
                <a:solidFill>
                  <a:srgbClr val="000000"/>
                </a:solidFill>
              </a:rPr>
              <a:t>.”</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11728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406400" y="6248400"/>
            <a:ext cx="2540000" cy="457200"/>
          </a:xfrm>
          <a:prstGeom prst="rect">
            <a:avLst/>
          </a:prstGeom>
        </p:spPr>
        <p:txBody>
          <a:bodyPr/>
          <a:lstStyle/>
          <a:p>
            <a:pPr>
              <a:defRPr/>
            </a:pPr>
            <a:fld id="{1FD968DB-E0C1-44C9-BFFF-6178DE1C8301}" type="datetime4">
              <a:rPr lang="en-US" smtClean="0"/>
              <a:t>July 19, 2017</a:t>
            </a:fld>
            <a:endParaRPr lang="en-US" altLang="en-US">
              <a:solidFill>
                <a:schemeClr val="bg2"/>
              </a:solidFill>
            </a:endParaRPr>
          </a:p>
        </p:txBody>
      </p:sp>
      <p:sp>
        <p:nvSpPr>
          <p:cNvPr id="3" name="Slide Number Placeholder 2"/>
          <p:cNvSpPr>
            <a:spLocks noGrp="1"/>
          </p:cNvSpPr>
          <p:nvPr>
            <p:ph type="sldNum" sz="quarter" idx="12"/>
          </p:nvPr>
        </p:nvSpPr>
        <p:spPr/>
        <p:txBody>
          <a:bodyPr/>
          <a:lstStyle/>
          <a:p>
            <a:fld id="{95245DD4-5CD6-4C84-8A65-0451D049418A}" type="slidenum">
              <a:rPr lang="en-US" altLang="en-US" smtClean="0"/>
              <a:pPr/>
              <a:t>19</a:t>
            </a:fld>
            <a:endParaRPr lang="en-US" altLang="en-US"/>
          </a:p>
        </p:txBody>
      </p:sp>
      <p:sp>
        <p:nvSpPr>
          <p:cNvPr id="4" name="Text Box 5"/>
          <p:cNvSpPr txBox="1">
            <a:spLocks noChangeArrowheads="1"/>
          </p:cNvSpPr>
          <p:nvPr/>
        </p:nvSpPr>
        <p:spPr bwMode="auto">
          <a:xfrm>
            <a:off x="9480330" y="6211669"/>
            <a:ext cx="2711669"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New York Times, Nov 26, 1985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8894618" y="0"/>
            <a:ext cx="3297382" cy="830997"/>
          </a:xfrm>
          <a:prstGeom prst="rect">
            <a:avLst/>
          </a:prstGeom>
          <a:solidFill>
            <a:srgbClr val="000000">
              <a:alpha val="10000"/>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rgbClr val="0000FF"/>
                </a:solidFill>
                <a:latin typeface="Arial" panose="020B0604020202020204" pitchFamily="34" charset="0"/>
                <a:cs typeface="Arial" panose="020B0604020202020204" pitchFamily="34" charset="0"/>
              </a:rPr>
              <a:t>1985 Comdex: Windows 1.0 Release</a:t>
            </a:r>
            <a:endParaRPr lang="en-US" b="1" i="0" dirty="0">
              <a:solidFill>
                <a:srgbClr val="0000FF"/>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2629409" y="341747"/>
            <a:ext cx="6129619" cy="5994399"/>
          </a:xfrm>
          <a:prstGeom prst="rect">
            <a:avLst/>
          </a:prstGeom>
        </p:spPr>
      </p:pic>
    </p:spTree>
    <p:extLst>
      <p:ext uri="{BB962C8B-B14F-4D97-AF65-F5344CB8AC3E}">
        <p14:creationId xmlns:p14="http://schemas.microsoft.com/office/powerpoint/2010/main" val="3850694720"/>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190</a:t>
            </a:fld>
            <a:endParaRPr lang="en-US" altLang="en-US" dirty="0"/>
          </a:p>
        </p:txBody>
      </p:sp>
      <p:sp>
        <p:nvSpPr>
          <p:cNvPr id="4" name="Text Box 5"/>
          <p:cNvSpPr txBox="1">
            <a:spLocks noChangeArrowheads="1"/>
          </p:cNvSpPr>
          <p:nvPr/>
        </p:nvSpPr>
        <p:spPr bwMode="auto">
          <a:xfrm>
            <a:off x="9002486" y="6188558"/>
            <a:ext cx="318951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Press Release,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8872696" y="0"/>
            <a:ext cx="331930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Other Pending Cases</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744182" y="126163"/>
            <a:ext cx="4732231" cy="6614161"/>
          </a:xfrm>
          <a:prstGeom prst="rect">
            <a:avLst/>
          </a:prstGeom>
        </p:spPr>
      </p:pic>
      <p:sp>
        <p:nvSpPr>
          <p:cNvPr id="9" name="Rectangle 8"/>
          <p:cNvSpPr/>
          <p:nvPr/>
        </p:nvSpPr>
        <p:spPr bwMode="auto">
          <a:xfrm>
            <a:off x="557169" y="924864"/>
            <a:ext cx="11106255" cy="501675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dirty="0">
                <a:solidFill>
                  <a:srgbClr val="000000"/>
                </a:solidFill>
              </a:rPr>
              <a:t>The Commission also </a:t>
            </a:r>
            <a:r>
              <a:rPr lang="en-US" sz="4000" b="1" dirty="0">
                <a:solidFill>
                  <a:schemeClr val="accent4">
                    <a:lumMod val="50000"/>
                    <a:lumOff val="50000"/>
                  </a:schemeClr>
                </a:solidFill>
              </a:rPr>
              <a:t>continues to examine </a:t>
            </a:r>
            <a:r>
              <a:rPr lang="en-US" sz="4000" b="1" dirty="0" smtClean="0">
                <a:solidFill>
                  <a:schemeClr val="accent4">
                    <a:lumMod val="50000"/>
                    <a:lumOff val="50000"/>
                  </a:schemeClr>
                </a:solidFill>
              </a:rPr>
              <a:t>Google’s </a:t>
            </a:r>
            <a:r>
              <a:rPr lang="en-US" sz="4000" b="1" dirty="0">
                <a:solidFill>
                  <a:schemeClr val="accent4">
                    <a:lumMod val="50000"/>
                    <a:lumOff val="50000"/>
                  </a:schemeClr>
                </a:solidFill>
              </a:rPr>
              <a:t>treatment in its search results of other </a:t>
            </a:r>
            <a:r>
              <a:rPr lang="en-US" sz="4000" b="1" dirty="0" err="1">
                <a:solidFill>
                  <a:schemeClr val="accent4">
                    <a:lumMod val="50000"/>
                    <a:lumOff val="50000"/>
                  </a:schemeClr>
                </a:solidFill>
              </a:rPr>
              <a:t>specialised</a:t>
            </a:r>
            <a:r>
              <a:rPr lang="en-US" sz="4000" b="1" dirty="0">
                <a:solidFill>
                  <a:schemeClr val="accent4">
                    <a:lumMod val="50000"/>
                    <a:lumOff val="50000"/>
                  </a:schemeClr>
                </a:solidFill>
              </a:rPr>
              <a:t> Google search services</a:t>
            </a:r>
            <a:r>
              <a:rPr lang="en-US" sz="4000" dirty="0">
                <a:solidFill>
                  <a:srgbClr val="000000"/>
                </a:solidFill>
              </a:rPr>
              <a:t>. </a:t>
            </a:r>
            <a:r>
              <a:rPr lang="en-US" sz="4000" dirty="0" smtClean="0">
                <a:solidFill>
                  <a:srgbClr val="000000"/>
                </a:solidFill>
              </a:rPr>
              <a:t>Today’s </a:t>
            </a:r>
            <a:r>
              <a:rPr lang="en-US" sz="4000" dirty="0">
                <a:solidFill>
                  <a:srgbClr val="000000"/>
                </a:solidFill>
              </a:rPr>
              <a:t>Decision is a precedent which establishes the framework for the assessment of the legality of this type of conduct. At the same time, it does not replace the need for a case-specific analysis to account for the specific characteristics of each </a:t>
            </a:r>
            <a:r>
              <a:rPr lang="en-US" sz="4000" dirty="0" smtClean="0">
                <a:solidFill>
                  <a:srgbClr val="000000"/>
                </a:solidFill>
              </a:rPr>
              <a:t>market.”</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407350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191</a:t>
            </a:fld>
            <a:endParaRPr lang="en-US" altLang="en-US" dirty="0"/>
          </a:p>
        </p:txBody>
      </p:sp>
      <p:pic>
        <p:nvPicPr>
          <p:cNvPr id="3" name="Picture 2" descr="The European Commission decision on online shopping: the other side of the story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635" y="425884"/>
            <a:ext cx="10338188" cy="5857240"/>
          </a:xfrm>
          <a:prstGeom prst="rect">
            <a:avLst/>
          </a:prstGeom>
        </p:spPr>
      </p:pic>
      <p:sp>
        <p:nvSpPr>
          <p:cNvPr id="4" name="Text Box 5"/>
          <p:cNvSpPr txBox="1">
            <a:spLocks noChangeArrowheads="1"/>
          </p:cNvSpPr>
          <p:nvPr/>
        </p:nvSpPr>
        <p:spPr bwMode="auto">
          <a:xfrm>
            <a:off x="8523513" y="6449573"/>
            <a:ext cx="366848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Response,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9154510" y="0"/>
            <a:ext cx="303748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Answers Not Links</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8" name="Rectangle 7"/>
          <p:cNvSpPr/>
          <p:nvPr/>
        </p:nvSpPr>
        <p:spPr bwMode="auto">
          <a:xfrm>
            <a:off x="348936" y="1562793"/>
            <a:ext cx="11480800" cy="378565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b="1" dirty="0">
                <a:solidFill>
                  <a:schemeClr val="accent4">
                    <a:lumMod val="50000"/>
                    <a:lumOff val="50000"/>
                  </a:schemeClr>
                </a:solidFill>
              </a:rPr>
              <a:t>When you shop online, you want to find the products you’re looking for quickly and easily. </a:t>
            </a:r>
            <a:r>
              <a:rPr lang="en-US" sz="4000" dirty="0">
                <a:solidFill>
                  <a:srgbClr val="000000"/>
                </a:solidFill>
              </a:rPr>
              <a:t>And advertisers want to promote those same products. </a:t>
            </a:r>
            <a:r>
              <a:rPr lang="en-US" sz="4000" dirty="0" smtClean="0">
                <a:solidFill>
                  <a:srgbClr val="000000"/>
                </a:solidFill>
              </a:rPr>
              <a:t>That’s </a:t>
            </a:r>
            <a:r>
              <a:rPr lang="en-US" sz="4000" dirty="0">
                <a:solidFill>
                  <a:srgbClr val="000000"/>
                </a:solidFill>
              </a:rPr>
              <a:t>why Google shows shopping ads, connecting our users with thousands of advertisers, large and small, in ways that are useful for </a:t>
            </a:r>
            <a:r>
              <a:rPr lang="en-US" sz="4000" dirty="0" smtClean="0">
                <a:solidFill>
                  <a:srgbClr val="000000"/>
                </a:solidFill>
              </a:rPr>
              <a:t>both.”</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121433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192</a:t>
            </a:fld>
            <a:endParaRPr lang="en-US" altLang="en-US" dirty="0"/>
          </a:p>
        </p:txBody>
      </p:sp>
      <p:pic>
        <p:nvPicPr>
          <p:cNvPr id="3" name="Picture 2" descr="The European Commission decision on online shopping: the other side of the story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635" y="425884"/>
            <a:ext cx="10338188" cy="5857240"/>
          </a:xfrm>
          <a:prstGeom prst="rect">
            <a:avLst/>
          </a:prstGeom>
        </p:spPr>
      </p:pic>
      <p:sp>
        <p:nvSpPr>
          <p:cNvPr id="4" name="Text Box 5"/>
          <p:cNvSpPr txBox="1">
            <a:spLocks noChangeArrowheads="1"/>
          </p:cNvSpPr>
          <p:nvPr/>
        </p:nvSpPr>
        <p:spPr bwMode="auto">
          <a:xfrm>
            <a:off x="8523513" y="6449573"/>
            <a:ext cx="366848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Response,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9154510" y="0"/>
            <a:ext cx="303748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Answers Not Links</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8" name="Rectangle 7"/>
          <p:cNvSpPr/>
          <p:nvPr/>
        </p:nvSpPr>
        <p:spPr bwMode="auto">
          <a:xfrm>
            <a:off x="369957" y="947240"/>
            <a:ext cx="11480800" cy="501675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dirty="0">
                <a:solidFill>
                  <a:srgbClr val="000000"/>
                </a:solidFill>
              </a:rPr>
              <a:t>We believe the European Commission’s online shopping decision underestimates the value of those kinds of fast and easy connections. While some comparison shopping sites naturally want Google to show them more prominently, </a:t>
            </a:r>
            <a:r>
              <a:rPr lang="en-US" sz="4000" b="1" dirty="0">
                <a:solidFill>
                  <a:schemeClr val="accent4">
                    <a:lumMod val="50000"/>
                    <a:lumOff val="50000"/>
                  </a:schemeClr>
                </a:solidFill>
              </a:rPr>
              <a:t>our data shows that people usually prefer links that take them directly to the products they want, not to websites where they have to repeat their </a:t>
            </a:r>
            <a:r>
              <a:rPr lang="en-US" sz="4000" b="1" dirty="0" smtClean="0">
                <a:solidFill>
                  <a:schemeClr val="accent4">
                    <a:lumMod val="50000"/>
                    <a:lumOff val="50000"/>
                  </a:schemeClr>
                </a:solidFill>
              </a:rPr>
              <a:t>searches</a:t>
            </a:r>
            <a:r>
              <a:rPr lang="en-US" sz="4000" dirty="0" smtClean="0">
                <a:solidFill>
                  <a:srgbClr val="000000"/>
                </a:solidFill>
              </a:rPr>
              <a:t>.”</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71109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193</a:t>
            </a:fld>
            <a:endParaRPr lang="en-US" altLang="en-US" dirty="0"/>
          </a:p>
        </p:txBody>
      </p:sp>
      <p:pic>
        <p:nvPicPr>
          <p:cNvPr id="3" name="Picture 2" descr="The European Commission decision on online shopping: the other side of the story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635" y="425884"/>
            <a:ext cx="10338188" cy="5857240"/>
          </a:xfrm>
          <a:prstGeom prst="rect">
            <a:avLst/>
          </a:prstGeom>
        </p:spPr>
      </p:pic>
      <p:sp>
        <p:nvSpPr>
          <p:cNvPr id="4" name="Text Box 5"/>
          <p:cNvSpPr txBox="1">
            <a:spLocks noChangeArrowheads="1"/>
          </p:cNvSpPr>
          <p:nvPr/>
        </p:nvSpPr>
        <p:spPr bwMode="auto">
          <a:xfrm>
            <a:off x="8523513" y="6449573"/>
            <a:ext cx="366848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Response,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10537371" y="0"/>
            <a:ext cx="165462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Amazon!</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9" name="Rectangle 8"/>
          <p:cNvSpPr/>
          <p:nvPr/>
        </p:nvSpPr>
        <p:spPr bwMode="auto">
          <a:xfrm>
            <a:off x="241738" y="846125"/>
            <a:ext cx="11777224" cy="501675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smtClean="0">
                <a:solidFill>
                  <a:srgbClr val="000000"/>
                </a:solidFill>
              </a:rPr>
              <a:t>When </a:t>
            </a:r>
            <a:r>
              <a:rPr lang="en-US" sz="4000" dirty="0">
                <a:solidFill>
                  <a:srgbClr val="000000"/>
                </a:solidFill>
              </a:rPr>
              <a:t>the Commission asks why some comparison websites have not done as well as others, we think it should consider the </a:t>
            </a:r>
            <a:r>
              <a:rPr lang="en-US" sz="4000" b="1" dirty="0">
                <a:solidFill>
                  <a:schemeClr val="accent4">
                    <a:lumMod val="50000"/>
                    <a:lumOff val="50000"/>
                  </a:schemeClr>
                </a:solidFill>
              </a:rPr>
              <a:t>many sites that have grown in this </a:t>
            </a:r>
            <a:r>
              <a:rPr lang="en-US" sz="4000" b="1" dirty="0" smtClean="0">
                <a:solidFill>
                  <a:schemeClr val="accent4">
                    <a:lumMod val="50000"/>
                    <a:lumOff val="50000"/>
                  </a:schemeClr>
                </a:solidFill>
              </a:rPr>
              <a:t>period</a:t>
            </a:r>
            <a:r>
              <a:rPr lang="en-US" sz="4000" b="1" dirty="0">
                <a:solidFill>
                  <a:schemeClr val="accent4">
                    <a:lumMod val="50000"/>
                    <a:lumOff val="50000"/>
                  </a:schemeClr>
                </a:solidFill>
              </a:rPr>
              <a:t>—</a:t>
            </a:r>
            <a:r>
              <a:rPr lang="en-US" sz="4000" b="1" dirty="0" smtClean="0">
                <a:solidFill>
                  <a:schemeClr val="accent4">
                    <a:lumMod val="50000"/>
                    <a:lumOff val="50000"/>
                  </a:schemeClr>
                </a:solidFill>
              </a:rPr>
              <a:t>including </a:t>
            </a:r>
            <a:r>
              <a:rPr lang="en-US" sz="4000" b="1" dirty="0">
                <a:solidFill>
                  <a:schemeClr val="accent4">
                    <a:lumMod val="50000"/>
                    <a:lumOff val="50000"/>
                  </a:schemeClr>
                </a:solidFill>
              </a:rPr>
              <a:t>platforms like Amazon and eBay</a:t>
            </a:r>
            <a:r>
              <a:rPr lang="en-US" sz="4000" dirty="0">
                <a:solidFill>
                  <a:srgbClr val="000000"/>
                </a:solidFill>
              </a:rPr>
              <a:t>. With its comparison tools, reviews, millions of retailers, and vast range of products from sneakers to groceries, </a:t>
            </a:r>
            <a:r>
              <a:rPr lang="en-US" sz="4000" b="1" dirty="0">
                <a:solidFill>
                  <a:schemeClr val="accent4">
                    <a:lumMod val="50000"/>
                    <a:lumOff val="50000"/>
                  </a:schemeClr>
                </a:solidFill>
              </a:rPr>
              <a:t>Amazon is a formidable competitor and has become the first port of call for product searches</a:t>
            </a:r>
            <a:r>
              <a:rPr lang="en-US" sz="4000" dirty="0" smtClean="0">
                <a:solidFill>
                  <a:srgbClr val="000000"/>
                </a:solidFill>
              </a:rPr>
              <a:t>.”</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93772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194</a:t>
            </a:fld>
            <a:endParaRPr lang="en-US" altLang="en-US" dirty="0"/>
          </a:p>
        </p:txBody>
      </p:sp>
      <p:pic>
        <p:nvPicPr>
          <p:cNvPr id="3" name="Picture 2" descr="The European Commission decision on online shopping: the other side of the story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635" y="425884"/>
            <a:ext cx="10338188" cy="5857240"/>
          </a:xfrm>
          <a:prstGeom prst="rect">
            <a:avLst/>
          </a:prstGeom>
        </p:spPr>
      </p:pic>
      <p:sp>
        <p:nvSpPr>
          <p:cNvPr id="4" name="Text Box 5"/>
          <p:cNvSpPr txBox="1">
            <a:spLocks noChangeArrowheads="1"/>
          </p:cNvSpPr>
          <p:nvPr/>
        </p:nvSpPr>
        <p:spPr bwMode="auto">
          <a:xfrm>
            <a:off x="8523513" y="6449573"/>
            <a:ext cx="366848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Response,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Text Box 5"/>
          <p:cNvSpPr txBox="1">
            <a:spLocks noChangeArrowheads="1"/>
          </p:cNvSpPr>
          <p:nvPr/>
        </p:nvSpPr>
        <p:spPr bwMode="auto">
          <a:xfrm>
            <a:off x="10537371" y="0"/>
            <a:ext cx="165462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Amazon!</a:t>
            </a:r>
            <a:endParaRPr lang="en-US" b="1"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9" name="Rectangle 8"/>
          <p:cNvSpPr/>
          <p:nvPr/>
        </p:nvSpPr>
        <p:spPr bwMode="auto">
          <a:xfrm>
            <a:off x="306895" y="1801617"/>
            <a:ext cx="11480800" cy="317009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smtClean="0">
                <a:solidFill>
                  <a:srgbClr val="000000"/>
                </a:solidFill>
              </a:rPr>
              <a:t>And </a:t>
            </a:r>
            <a:r>
              <a:rPr lang="en-US" sz="4000" b="1" dirty="0">
                <a:solidFill>
                  <a:schemeClr val="accent4">
                    <a:lumMod val="50000"/>
                    <a:lumOff val="50000"/>
                  </a:schemeClr>
                </a:solidFill>
              </a:rPr>
              <a:t>as Amazon has grown, it’s natural that some comparison services have proven less popular than others</a:t>
            </a:r>
            <a:r>
              <a:rPr lang="en-US" sz="4000" dirty="0">
                <a:solidFill>
                  <a:srgbClr val="000000"/>
                </a:solidFill>
              </a:rPr>
              <a:t>. We compete with Amazon and other sites for shopping-related searches by showing ever more useful product </a:t>
            </a:r>
            <a:r>
              <a:rPr lang="en-US" sz="4000" dirty="0" smtClean="0">
                <a:solidFill>
                  <a:srgbClr val="000000"/>
                </a:solidFill>
              </a:rPr>
              <a:t>information.”</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315905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195</a:t>
            </a:fld>
            <a:endParaRPr lang="en-US" altLang="en-US" dirty="0"/>
          </a:p>
        </p:txBody>
      </p:sp>
      <p:pic>
        <p:nvPicPr>
          <p:cNvPr id="3" name="Picture 2" descr="Randy Picker (@randypicker) | Twitter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50" y="631428"/>
            <a:ext cx="10338188" cy="5857240"/>
          </a:xfrm>
          <a:prstGeom prst="rect">
            <a:avLst/>
          </a:prstGeom>
        </p:spPr>
      </p:pic>
      <p:sp>
        <p:nvSpPr>
          <p:cNvPr id="4" name="Text Box 5"/>
          <p:cNvSpPr txBox="1">
            <a:spLocks noChangeArrowheads="1"/>
          </p:cNvSpPr>
          <p:nvPr/>
        </p:nvSpPr>
        <p:spPr bwMode="auto">
          <a:xfrm>
            <a:off x="8095129" y="6488668"/>
            <a:ext cx="409687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Twitter: @randypicker, 27 June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4"/>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pic>
        <p:nvPicPr>
          <p:cNvPr id="6" name="Picture 5" descr="Randy Picker (@randypicker) | Twitter - Google Chrome"/>
          <p:cNvPicPr>
            <a:picLocks noChangeAspect="1"/>
          </p:cNvPicPr>
          <p:nvPr/>
        </p:nvPicPr>
        <p:blipFill rotWithShape="1">
          <a:blip r:embed="rId3">
            <a:extLst>
              <a:ext uri="{28A0092B-C50C-407E-A947-70E740481C1C}">
                <a14:useLocalDpi xmlns:a14="http://schemas.microsoft.com/office/drawing/2010/main" val="0"/>
              </a:ext>
            </a:extLst>
          </a:blip>
          <a:srcRect l="30361" t="41756" r="32054" b="1925"/>
          <a:stretch/>
        </p:blipFill>
        <p:spPr>
          <a:xfrm>
            <a:off x="2187699" y="66890"/>
            <a:ext cx="7591297" cy="6444834"/>
          </a:xfrm>
          <a:prstGeom prst="rect">
            <a:avLst/>
          </a:prstGeom>
        </p:spPr>
      </p:pic>
      <p:pic>
        <p:nvPicPr>
          <p:cNvPr id="7" name="Picture 6" descr="Randy Picker (@randypicker) | Twitter - Google Chrome"/>
          <p:cNvPicPr>
            <a:picLocks noChangeAspect="1"/>
          </p:cNvPicPr>
          <p:nvPr/>
        </p:nvPicPr>
        <p:blipFill rotWithShape="1">
          <a:blip r:embed="rId3">
            <a:extLst>
              <a:ext uri="{28A0092B-C50C-407E-A947-70E740481C1C}">
                <a14:useLocalDpi xmlns:a14="http://schemas.microsoft.com/office/drawing/2010/main" val="0"/>
              </a:ext>
            </a:extLst>
          </a:blip>
          <a:srcRect l="30361" t="25876" r="31528" b="58420"/>
          <a:stretch/>
        </p:blipFill>
        <p:spPr>
          <a:xfrm>
            <a:off x="1052250" y="2330338"/>
            <a:ext cx="10535245" cy="2459421"/>
          </a:xfrm>
          <a:prstGeom prst="rect">
            <a:avLst/>
          </a:prstGeom>
        </p:spPr>
      </p:pic>
    </p:spTree>
    <p:extLst>
      <p:ext uri="{BB962C8B-B14F-4D97-AF65-F5344CB8AC3E}">
        <p14:creationId xmlns:p14="http://schemas.microsoft.com/office/powerpoint/2010/main" val="396672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par>
                                <p:cTn id="8" presetID="2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par>
                                <p:cTn id="16" presetID="9" presetClass="emph" presetSubtype="0" nodeType="withEffect">
                                  <p:stCondLst>
                                    <p:cond delay="0"/>
                                  </p:stCondLst>
                                  <p:childTnLst>
                                    <p:set>
                                      <p:cBhvr rctx="PPT">
                                        <p:cTn id="17" dur="indefinite"/>
                                        <p:tgtEl>
                                          <p:spTgt spid="6"/>
                                        </p:tgtEl>
                                        <p:attrNameLst>
                                          <p:attrName>style.opacity</p:attrName>
                                        </p:attrNameLst>
                                      </p:cBhvr>
                                      <p:to>
                                        <p:strVal val="0.5"/>
                                      </p:to>
                                    </p:set>
                                    <p:animEffect filter="image" prLst="opacity: 0.5">
                                      <p:cBhvr rctx="IE">
                                        <p:cTn id="18" dur="indefinite"/>
                                        <p:tgtEl>
                                          <p:spTgt spid="6"/>
                                        </p:tgtEl>
                                      </p:cBhvr>
                                    </p:animEffect>
                                  </p:childTnLst>
                                </p:cTn>
                              </p:par>
                              <p:par>
                                <p:cTn id="19" presetID="2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196</a:t>
            </a:fld>
            <a:endParaRPr lang="en-US" altLang="en-US" dirty="0"/>
          </a:p>
        </p:txBody>
      </p:sp>
      <p:pic>
        <p:nvPicPr>
          <p:cNvPr id="3" name="Picture 2" descr="washing machine - Google Search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208" y="331318"/>
            <a:ext cx="10338188" cy="5857240"/>
          </a:xfrm>
          <a:prstGeom prst="rect">
            <a:avLst/>
          </a:prstGeom>
        </p:spPr>
      </p:pic>
      <p:sp>
        <p:nvSpPr>
          <p:cNvPr id="4" name="Text Box 5"/>
          <p:cNvSpPr txBox="1">
            <a:spLocks noChangeArrowheads="1"/>
          </p:cNvSpPr>
          <p:nvPr/>
        </p:nvSpPr>
        <p:spPr bwMode="auto">
          <a:xfrm>
            <a:off x="9198428" y="6188558"/>
            <a:ext cx="2993571"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Search: “washing machine”: 7 July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ounded Rectangle 4"/>
          <p:cNvSpPr/>
          <p:nvPr/>
        </p:nvSpPr>
        <p:spPr bwMode="auto">
          <a:xfrm>
            <a:off x="1882609" y="1949381"/>
            <a:ext cx="4280597" cy="3125037"/>
          </a:xfrm>
          <a:prstGeom prst="round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
        <p:nvSpPr>
          <p:cNvPr id="6" name="Rectangle 5"/>
          <p:cNvSpPr>
            <a:spLocks noChangeArrowheads="1"/>
          </p:cNvSpPr>
          <p:nvPr/>
        </p:nvSpPr>
        <p:spPr bwMode="auto">
          <a:xfrm>
            <a:off x="12018962" y="6661743"/>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7" name="Rounded Rectangle 6"/>
          <p:cNvSpPr/>
          <p:nvPr/>
        </p:nvSpPr>
        <p:spPr bwMode="auto">
          <a:xfrm>
            <a:off x="6414616" y="1949380"/>
            <a:ext cx="3065715" cy="4239178"/>
          </a:xfrm>
          <a:prstGeom prst="round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8760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23" presetClass="entr" presetSubtype="28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strVal val="4/3*#ppt_w"/>
                                          </p:val>
                                        </p:tav>
                                        <p:tav tm="100000">
                                          <p:val>
                                            <p:strVal val="#ppt_w"/>
                                          </p:val>
                                        </p:tav>
                                      </p:tavLst>
                                    </p:anim>
                                    <p:anim calcmode="lin" valueType="num">
                                      <p:cBhvr>
                                        <p:cTn id="16"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197</a:t>
            </a:fld>
            <a:endParaRPr lang="en-US" altLang="en-US" dirty="0"/>
          </a:p>
        </p:txBody>
      </p:sp>
      <p:pic>
        <p:nvPicPr>
          <p:cNvPr id="3" name="Picture 2" descr="washing machine - Google Search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21" y="425884"/>
            <a:ext cx="10338188" cy="5857240"/>
          </a:xfrm>
          <a:prstGeom prst="rect">
            <a:avLst/>
          </a:prstGeom>
        </p:spPr>
      </p:pic>
      <p:sp>
        <p:nvSpPr>
          <p:cNvPr id="4" name="Text Box 5"/>
          <p:cNvSpPr txBox="1">
            <a:spLocks noChangeArrowheads="1"/>
          </p:cNvSpPr>
          <p:nvPr/>
        </p:nvSpPr>
        <p:spPr bwMode="auto">
          <a:xfrm>
            <a:off x="9198428" y="6188558"/>
            <a:ext cx="2993571"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Search: “washing machine”: 7 July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4"/>
          <p:cNvSpPr>
            <a:spLocks noChangeArrowheads="1"/>
          </p:cNvSpPr>
          <p:nvPr/>
        </p:nvSpPr>
        <p:spPr bwMode="auto">
          <a:xfrm>
            <a:off x="12018962" y="6700838"/>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pic>
        <p:nvPicPr>
          <p:cNvPr id="6" name="Picture 5" descr="washing machine - Google Search - Google Chrome"/>
          <p:cNvPicPr>
            <a:picLocks noChangeAspect="1"/>
          </p:cNvPicPr>
          <p:nvPr/>
        </p:nvPicPr>
        <p:blipFill rotWithShape="1">
          <a:blip r:embed="rId2">
            <a:extLst>
              <a:ext uri="{28A0092B-C50C-407E-A947-70E740481C1C}">
                <a14:useLocalDpi xmlns:a14="http://schemas.microsoft.com/office/drawing/2010/main" val="0"/>
              </a:ext>
            </a:extLst>
          </a:blip>
          <a:srcRect l="52570" r="19675" b="72729"/>
          <a:stretch/>
        </p:blipFill>
        <p:spPr>
          <a:xfrm>
            <a:off x="5625345" y="105318"/>
            <a:ext cx="6286545" cy="3499729"/>
          </a:xfrm>
          <a:prstGeom prst="rect">
            <a:avLst/>
          </a:prstGeom>
        </p:spPr>
      </p:pic>
      <p:sp>
        <p:nvSpPr>
          <p:cNvPr id="7" name="Rounded Rectangle 6"/>
          <p:cNvSpPr/>
          <p:nvPr/>
        </p:nvSpPr>
        <p:spPr bwMode="auto">
          <a:xfrm>
            <a:off x="6032938" y="3136270"/>
            <a:ext cx="2207172" cy="436467"/>
          </a:xfrm>
          <a:prstGeom prst="round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8652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par>
                                <p:cTn id="8" presetID="2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par>
                                <p:cTn id="16" presetID="23" presetClass="entr" presetSubtype="28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strVal val="4/3*#ppt_w"/>
                                          </p:val>
                                        </p:tav>
                                        <p:tav tm="100000">
                                          <p:val>
                                            <p:strVal val="#ppt_w"/>
                                          </p:val>
                                        </p:tav>
                                      </p:tavLst>
                                    </p:anim>
                                    <p:anim calcmode="lin" valueType="num">
                                      <p:cBhvr>
                                        <p:cTn id="19"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198</a:t>
            </a:fld>
            <a:endParaRPr lang="en-US" altLang="en-US" dirty="0"/>
          </a:p>
        </p:txBody>
      </p:sp>
      <p:pic>
        <p:nvPicPr>
          <p:cNvPr id="3" name="Picture 2" descr="washing machine - Google Search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465" y="331318"/>
            <a:ext cx="10338188" cy="5857240"/>
          </a:xfrm>
          <a:prstGeom prst="rect">
            <a:avLst/>
          </a:prstGeom>
        </p:spPr>
      </p:pic>
      <p:sp>
        <p:nvSpPr>
          <p:cNvPr id="4" name="Text Box 5"/>
          <p:cNvSpPr txBox="1">
            <a:spLocks noChangeArrowheads="1"/>
          </p:cNvSpPr>
          <p:nvPr/>
        </p:nvSpPr>
        <p:spPr bwMode="auto">
          <a:xfrm>
            <a:off x="9198428" y="6188558"/>
            <a:ext cx="2993571"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Search: “washing machine”: 7 July 2017</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washing machine - Google Search - Google Chrome"/>
          <p:cNvPicPr>
            <a:picLocks noChangeAspect="1"/>
          </p:cNvPicPr>
          <p:nvPr/>
        </p:nvPicPr>
        <p:blipFill rotWithShape="1">
          <a:blip r:embed="rId2">
            <a:extLst>
              <a:ext uri="{28A0092B-C50C-407E-A947-70E740481C1C}">
                <a14:useLocalDpi xmlns:a14="http://schemas.microsoft.com/office/drawing/2010/main" val="0"/>
              </a:ext>
            </a:extLst>
          </a:blip>
          <a:srcRect l="1229" t="20273" r="48008" b="24459"/>
          <a:stretch/>
        </p:blipFill>
        <p:spPr>
          <a:xfrm>
            <a:off x="1355834" y="284035"/>
            <a:ext cx="9648850" cy="5951806"/>
          </a:xfrm>
          <a:prstGeom prst="rect">
            <a:avLst/>
          </a:prstGeom>
        </p:spPr>
      </p:pic>
      <p:sp>
        <p:nvSpPr>
          <p:cNvPr id="6" name="Rectangle 5"/>
          <p:cNvSpPr>
            <a:spLocks noChangeArrowheads="1"/>
          </p:cNvSpPr>
          <p:nvPr/>
        </p:nvSpPr>
        <p:spPr bwMode="auto">
          <a:xfrm>
            <a:off x="12018962" y="6700838"/>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4795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199</a:t>
            </a:fld>
            <a:endParaRPr lang="en-US" altLang="en-US" dirty="0"/>
          </a:p>
        </p:txBody>
      </p:sp>
      <p:pic>
        <p:nvPicPr>
          <p:cNvPr id="3" name="Picture 2" descr="washing machine - Google Search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208" y="331318"/>
            <a:ext cx="10338188" cy="5857240"/>
          </a:xfrm>
          <a:prstGeom prst="rect">
            <a:avLst/>
          </a:prstGeom>
        </p:spPr>
      </p:pic>
      <p:sp>
        <p:nvSpPr>
          <p:cNvPr id="4" name="Text Box 5"/>
          <p:cNvSpPr txBox="1">
            <a:spLocks noChangeArrowheads="1"/>
          </p:cNvSpPr>
          <p:nvPr/>
        </p:nvSpPr>
        <p:spPr bwMode="auto">
          <a:xfrm>
            <a:off x="9198428" y="6188558"/>
            <a:ext cx="2993571"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Search: “washing machine”: 7 July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ounded Rectangle 4"/>
          <p:cNvSpPr/>
          <p:nvPr/>
        </p:nvSpPr>
        <p:spPr bwMode="auto">
          <a:xfrm>
            <a:off x="1882609" y="1949381"/>
            <a:ext cx="4280597" cy="3125037"/>
          </a:xfrm>
          <a:prstGeom prst="round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
        <p:nvSpPr>
          <p:cNvPr id="7" name="Rounded Rectangle 6"/>
          <p:cNvSpPr/>
          <p:nvPr/>
        </p:nvSpPr>
        <p:spPr bwMode="auto">
          <a:xfrm>
            <a:off x="6414616" y="1949380"/>
            <a:ext cx="3065715" cy="4239178"/>
          </a:xfrm>
          <a:prstGeom prst="round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
        <p:nvSpPr>
          <p:cNvPr id="8" name="Text Box 5"/>
          <p:cNvSpPr txBox="1">
            <a:spLocks noChangeArrowheads="1"/>
          </p:cNvSpPr>
          <p:nvPr/>
        </p:nvSpPr>
        <p:spPr bwMode="auto">
          <a:xfrm>
            <a:off x="5318234" y="100488"/>
            <a:ext cx="6873765" cy="1754326"/>
          </a:xfrm>
          <a:prstGeom prst="rect">
            <a:avLst/>
          </a:prstGeom>
          <a:solidFill>
            <a:schemeClr val="accent4">
              <a:lumMod val="50000"/>
              <a:lumOff val="50000"/>
            </a:schemeClr>
          </a:solidFill>
          <a:ln w="9525">
            <a:solidFill>
              <a:srgbClr val="002060"/>
            </a:solidFill>
            <a:miter lim="800000"/>
            <a:headEnd/>
            <a:tailEnd/>
          </a:ln>
        </p:spPr>
        <p:txBody>
          <a:bodyPr wrap="square">
            <a:spAutoFit/>
          </a:bodyPr>
          <a:lstStyle/>
          <a:p>
            <a:pPr>
              <a:defRPr/>
            </a:pPr>
            <a:r>
              <a:rPr lang="en-US" sz="3600" b="1" dirty="0" smtClean="0">
                <a:solidFill>
                  <a:schemeClr val="bg1"/>
                </a:solidFill>
                <a:latin typeface="+mn-lt"/>
              </a:rPr>
              <a:t>Single slot can be shared in a rich statistical fashion; not a technical problem.</a:t>
            </a:r>
            <a:endParaRPr lang="en-US" sz="3600" b="1" dirty="0">
              <a:solidFill>
                <a:schemeClr val="bg1"/>
              </a:solidFill>
              <a:latin typeface="+mn-lt"/>
            </a:endParaRPr>
          </a:p>
        </p:txBody>
      </p:sp>
      <p:sp>
        <p:nvSpPr>
          <p:cNvPr id="9" name="Rectangle 8"/>
          <p:cNvSpPr>
            <a:spLocks noChangeArrowheads="1"/>
          </p:cNvSpPr>
          <p:nvPr/>
        </p:nvSpPr>
        <p:spPr bwMode="auto">
          <a:xfrm>
            <a:off x="12018962" y="6700838"/>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10" name="Rectangle 4"/>
          <p:cNvSpPr>
            <a:spLocks noChangeArrowheads="1"/>
          </p:cNvSpPr>
          <p:nvPr/>
        </p:nvSpPr>
        <p:spPr bwMode="auto">
          <a:xfrm>
            <a:off x="5427859" y="4339666"/>
            <a:ext cx="6764141" cy="1754326"/>
          </a:xfrm>
          <a:prstGeom prst="rect">
            <a:avLst/>
          </a:prstGeom>
          <a:solidFill>
            <a:srgbClr val="FF0000"/>
          </a:solidFill>
          <a:ln w="9525">
            <a:solidFill>
              <a:schemeClr val="tx1"/>
            </a:solidFill>
            <a:miter lim="800000"/>
            <a:headEnd/>
            <a:tailEnd/>
          </a:ln>
        </p:spPr>
        <p:txBody>
          <a:bodyPr wrap="square" anchor="ctr">
            <a:spAutoFit/>
          </a:bodyPr>
          <a:lstStyle/>
          <a:p>
            <a:r>
              <a:rPr lang="en-US" sz="3600" b="1" dirty="0" smtClean="0">
                <a:solidFill>
                  <a:schemeClr val="bg1"/>
                </a:solidFill>
                <a:latin typeface="Arial" charset="0"/>
              </a:rPr>
              <a:t>But the antitrust question is what is the basis for forcing that sharing?</a:t>
            </a:r>
            <a:endParaRPr lang="en-US" sz="3600" b="1" dirty="0">
              <a:solidFill>
                <a:schemeClr val="bg1"/>
              </a:solidFill>
              <a:latin typeface="Arial" charset="0"/>
            </a:endParaRPr>
          </a:p>
        </p:txBody>
      </p:sp>
    </p:spTree>
    <p:extLst>
      <p:ext uri="{BB962C8B-B14F-4D97-AF65-F5344CB8AC3E}">
        <p14:creationId xmlns:p14="http://schemas.microsoft.com/office/powerpoint/2010/main" val="266525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AC6DAA2-37D6-468A-8938-064814B71F4D}" type="slidenum">
              <a:rPr lang="en-US" altLang="en-US"/>
              <a:pPr>
                <a:defRPr/>
              </a:pPr>
              <a:t>2</a:t>
            </a:fld>
            <a:endParaRPr lang="en-US" altLang="en-US"/>
          </a:p>
        </p:txBody>
      </p:sp>
      <p:sp>
        <p:nvSpPr>
          <p:cNvPr id="14343" name="Rectangle 4"/>
          <p:cNvSpPr>
            <a:spLocks noChangeArrowheads="1"/>
          </p:cNvSpPr>
          <p:nvPr/>
        </p:nvSpPr>
        <p:spPr bwMode="auto">
          <a:xfrm>
            <a:off x="512467" y="2370348"/>
            <a:ext cx="10801978" cy="2123658"/>
          </a:xfrm>
          <a:prstGeom prst="rect">
            <a:avLst/>
          </a:prstGeom>
          <a:solidFill>
            <a:srgbClr val="FFFFFF"/>
          </a:solidFill>
          <a:ln w="63500">
            <a:solidFill>
              <a:schemeClr val="accent4">
                <a:lumMod val="50000"/>
                <a:lumOff val="50000"/>
              </a:schemeClr>
            </a:solidFill>
            <a:miter lim="800000"/>
            <a:headEnd/>
            <a:tailEnd/>
          </a:ln>
        </p:spPr>
        <p:txBody>
          <a:bodyPr wrap="square" anchor="ctr">
            <a:spAutoFit/>
          </a:bodyPr>
          <a:lstStyle/>
          <a:p>
            <a:pPr algn="ctr"/>
            <a:r>
              <a:rPr lang="en-US" sz="6600" b="1" dirty="0" smtClean="0">
                <a:solidFill>
                  <a:schemeClr val="accent4">
                    <a:lumMod val="50000"/>
                    <a:lumOff val="50000"/>
                  </a:schemeClr>
                </a:solidFill>
                <a:latin typeface="Arial" charset="0"/>
              </a:rPr>
              <a:t>A (Very) Short Internet History</a:t>
            </a:r>
            <a:endParaRPr lang="en-US" sz="6600" b="1" dirty="0">
              <a:solidFill>
                <a:schemeClr val="accent4">
                  <a:lumMod val="50000"/>
                  <a:lumOff val="50000"/>
                </a:schemeClr>
              </a:solidFill>
              <a:latin typeface="Arial" charset="0"/>
            </a:endParaRPr>
          </a:p>
        </p:txBody>
      </p:sp>
    </p:spTree>
    <p:extLst>
      <p:ext uri="{BB962C8B-B14F-4D97-AF65-F5344CB8AC3E}">
        <p14:creationId xmlns:p14="http://schemas.microsoft.com/office/powerpoint/2010/main" val="413942469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20</a:t>
            </a:fld>
            <a:endParaRPr lang="en-US" altLang="en-US" dirty="0"/>
          </a:p>
        </p:txBody>
      </p:sp>
      <p:pic>
        <p:nvPicPr>
          <p:cNvPr id="3" name="Picture 2" descr="Cyberinfrastructure: A Brief History of NSF and the Internet | NSF - National Science Foundation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978" y="830997"/>
            <a:ext cx="10338188" cy="5857240"/>
          </a:xfrm>
          <a:prstGeom prst="rect">
            <a:avLst/>
          </a:prstGeom>
        </p:spPr>
      </p:pic>
      <p:sp>
        <p:nvSpPr>
          <p:cNvPr id="5"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8721969" y="0"/>
            <a:ext cx="3470030"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NSFNET and Network Proliferation</a:t>
            </a:r>
            <a:endParaRPr lang="en-US" b="1" i="0" dirty="0">
              <a:solidFill>
                <a:schemeClr val="accent4">
                  <a:lumMod val="75000"/>
                  <a:lumOff val="25000"/>
                </a:schemeClr>
              </a:solidFill>
              <a:latin typeface="+mn-lt"/>
              <a:cs typeface="Times New Roman" panose="02020603050405020304" pitchFamily="18" charset="0"/>
            </a:endParaRPr>
          </a:p>
        </p:txBody>
      </p:sp>
      <p:pic>
        <p:nvPicPr>
          <p:cNvPr id="7" name="Picture 6" descr="Cyberinfrastructure: A Brief History of NSF and the Internet | NSF - National Science Foundation - Google Chrome"/>
          <p:cNvPicPr>
            <a:picLocks noChangeAspect="1"/>
          </p:cNvPicPr>
          <p:nvPr/>
        </p:nvPicPr>
        <p:blipFill rotWithShape="1">
          <a:blip r:embed="rId2">
            <a:extLst>
              <a:ext uri="{28A0092B-C50C-407E-A947-70E740481C1C}">
                <a14:useLocalDpi xmlns:a14="http://schemas.microsoft.com/office/drawing/2010/main" val="0"/>
              </a:ext>
            </a:extLst>
          </a:blip>
          <a:srcRect l="37906" t="55135" r="28610" b="22005"/>
          <a:stretch/>
        </p:blipFill>
        <p:spPr>
          <a:xfrm>
            <a:off x="469414" y="1661994"/>
            <a:ext cx="11144847" cy="4310742"/>
          </a:xfrm>
          <a:prstGeom prst="rect">
            <a:avLst/>
          </a:prstGeom>
        </p:spPr>
      </p:pic>
    </p:spTree>
    <p:extLst>
      <p:ext uri="{BB962C8B-B14F-4D97-AF65-F5344CB8AC3E}">
        <p14:creationId xmlns:p14="http://schemas.microsoft.com/office/powerpoint/2010/main" val="37690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200</a:t>
            </a:fld>
            <a:endParaRPr lang="en-US" altLang="en-US" dirty="0"/>
          </a:p>
        </p:txBody>
      </p:sp>
      <p:pic>
        <p:nvPicPr>
          <p:cNvPr id="3" name="Picture 2" descr="washing machine - Google Search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208" y="331318"/>
            <a:ext cx="10338188" cy="5857240"/>
          </a:xfrm>
          <a:prstGeom prst="rect">
            <a:avLst/>
          </a:prstGeom>
        </p:spPr>
      </p:pic>
      <p:sp>
        <p:nvSpPr>
          <p:cNvPr id="4" name="Text Box 5"/>
          <p:cNvSpPr txBox="1">
            <a:spLocks noChangeArrowheads="1"/>
          </p:cNvSpPr>
          <p:nvPr/>
        </p:nvSpPr>
        <p:spPr bwMode="auto">
          <a:xfrm>
            <a:off x="9198428" y="6188558"/>
            <a:ext cx="2993571"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Search: “washing machine”: 7 July 2017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ounded Rectangle 4"/>
          <p:cNvSpPr/>
          <p:nvPr/>
        </p:nvSpPr>
        <p:spPr bwMode="auto">
          <a:xfrm>
            <a:off x="1882609" y="1949381"/>
            <a:ext cx="4280597" cy="3125037"/>
          </a:xfrm>
          <a:prstGeom prst="round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
        <p:nvSpPr>
          <p:cNvPr id="7" name="Rounded Rectangle 6"/>
          <p:cNvSpPr/>
          <p:nvPr/>
        </p:nvSpPr>
        <p:spPr bwMode="auto">
          <a:xfrm>
            <a:off x="6414616" y="1949380"/>
            <a:ext cx="3065715" cy="4239178"/>
          </a:xfrm>
          <a:prstGeom prst="round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
        <p:nvSpPr>
          <p:cNvPr id="8" name="Text Box 5"/>
          <p:cNvSpPr txBox="1">
            <a:spLocks noChangeArrowheads="1"/>
          </p:cNvSpPr>
          <p:nvPr/>
        </p:nvSpPr>
        <p:spPr bwMode="auto">
          <a:xfrm>
            <a:off x="4939862" y="100488"/>
            <a:ext cx="7252137" cy="1754326"/>
          </a:xfrm>
          <a:prstGeom prst="rect">
            <a:avLst/>
          </a:prstGeom>
          <a:solidFill>
            <a:schemeClr val="accent4">
              <a:lumMod val="50000"/>
              <a:lumOff val="50000"/>
            </a:schemeClr>
          </a:solidFill>
          <a:ln w="9525">
            <a:solidFill>
              <a:srgbClr val="002060"/>
            </a:solidFill>
            <a:miter lim="800000"/>
            <a:headEnd/>
            <a:tailEnd/>
          </a:ln>
        </p:spPr>
        <p:txBody>
          <a:bodyPr wrap="square">
            <a:spAutoFit/>
          </a:bodyPr>
          <a:lstStyle/>
          <a:p>
            <a:pPr>
              <a:defRPr/>
            </a:pPr>
            <a:r>
              <a:rPr lang="en-US" sz="3600" b="1" dirty="0" smtClean="0">
                <a:solidFill>
                  <a:schemeClr val="bg1"/>
                </a:solidFill>
                <a:latin typeface="+mn-lt"/>
              </a:rPr>
              <a:t>EC fine was €2.42 billion. Need to see decision to assess that, but …</a:t>
            </a:r>
            <a:endParaRPr lang="en-US" sz="3600" b="1" dirty="0">
              <a:solidFill>
                <a:schemeClr val="bg1"/>
              </a:solidFill>
              <a:latin typeface="+mn-lt"/>
            </a:endParaRPr>
          </a:p>
        </p:txBody>
      </p:sp>
      <p:sp>
        <p:nvSpPr>
          <p:cNvPr id="9" name="Rectangle 8"/>
          <p:cNvSpPr>
            <a:spLocks noChangeArrowheads="1"/>
          </p:cNvSpPr>
          <p:nvPr/>
        </p:nvSpPr>
        <p:spPr bwMode="auto">
          <a:xfrm>
            <a:off x="12018962" y="6700838"/>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10" name="Rectangle 4"/>
          <p:cNvSpPr>
            <a:spLocks noChangeArrowheads="1"/>
          </p:cNvSpPr>
          <p:nvPr/>
        </p:nvSpPr>
        <p:spPr bwMode="auto">
          <a:xfrm>
            <a:off x="2764220" y="3785668"/>
            <a:ext cx="9427779" cy="2308324"/>
          </a:xfrm>
          <a:prstGeom prst="rect">
            <a:avLst/>
          </a:prstGeom>
          <a:solidFill>
            <a:srgbClr val="FF0000"/>
          </a:solidFill>
          <a:ln w="9525">
            <a:solidFill>
              <a:schemeClr val="tx1"/>
            </a:solidFill>
            <a:miter lim="800000"/>
            <a:headEnd/>
            <a:tailEnd/>
          </a:ln>
        </p:spPr>
        <p:txBody>
          <a:bodyPr wrap="square" anchor="ctr">
            <a:spAutoFit/>
          </a:bodyPr>
          <a:lstStyle/>
          <a:p>
            <a:r>
              <a:rPr lang="en-US" sz="3600" b="1" dirty="0" smtClean="0">
                <a:solidFill>
                  <a:schemeClr val="bg1"/>
                </a:solidFill>
                <a:latin typeface="Arial" charset="0"/>
              </a:rPr>
              <a:t>Fine should only be based on incremental revenues meaning sponsored block here on right relative to revenues of running traditional Google ads as on left here. </a:t>
            </a:r>
            <a:endParaRPr lang="en-US" sz="3600" b="1" dirty="0">
              <a:solidFill>
                <a:schemeClr val="bg1"/>
              </a:solidFill>
              <a:latin typeface="Arial" charset="0"/>
            </a:endParaRPr>
          </a:p>
        </p:txBody>
      </p:sp>
    </p:spTree>
    <p:extLst>
      <p:ext uri="{BB962C8B-B14F-4D97-AF65-F5344CB8AC3E}">
        <p14:creationId xmlns:p14="http://schemas.microsoft.com/office/powerpoint/2010/main" val="133389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21</a:t>
            </a:fld>
            <a:endParaRPr lang="en-US" altLang="en-US" dirty="0"/>
          </a:p>
        </p:txBody>
      </p:sp>
      <p:pic>
        <p:nvPicPr>
          <p:cNvPr id="3" name="Picture 2" descr="Cyberinfrastructure: A Brief History of NSF and the Internet | NSF - National Science Foundation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978" y="830997"/>
            <a:ext cx="10338188" cy="5857240"/>
          </a:xfrm>
          <a:prstGeom prst="rect">
            <a:avLst/>
          </a:prstGeom>
        </p:spPr>
      </p:pic>
      <p:sp>
        <p:nvSpPr>
          <p:cNvPr id="5"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8721969" y="0"/>
            <a:ext cx="3470030"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NSFNET and Network Proliferation</a:t>
            </a:r>
            <a:endParaRPr lang="en-US" b="1" i="0" dirty="0">
              <a:solidFill>
                <a:schemeClr val="accent4">
                  <a:lumMod val="75000"/>
                  <a:lumOff val="25000"/>
                </a:schemeClr>
              </a:solidFill>
              <a:latin typeface="+mn-lt"/>
              <a:cs typeface="Times New Roman" panose="02020603050405020304" pitchFamily="18" charset="0"/>
            </a:endParaRPr>
          </a:p>
        </p:txBody>
      </p:sp>
      <p:pic>
        <p:nvPicPr>
          <p:cNvPr id="7" name="Picture 6" descr="Cyberinfrastructure: A Brief History of NSF and the Internet | NSF - National Science Foundation - Google Chrome"/>
          <p:cNvPicPr>
            <a:picLocks noChangeAspect="1"/>
          </p:cNvPicPr>
          <p:nvPr/>
        </p:nvPicPr>
        <p:blipFill rotWithShape="1">
          <a:blip r:embed="rId2">
            <a:extLst>
              <a:ext uri="{28A0092B-C50C-407E-A947-70E740481C1C}">
                <a14:useLocalDpi xmlns:a14="http://schemas.microsoft.com/office/drawing/2010/main" val="0"/>
              </a:ext>
            </a:extLst>
          </a:blip>
          <a:srcRect l="37970" t="77909" r="27137" b="2191"/>
          <a:stretch/>
        </p:blipFill>
        <p:spPr>
          <a:xfrm>
            <a:off x="320337" y="2074929"/>
            <a:ext cx="11459751" cy="3702873"/>
          </a:xfrm>
          <a:prstGeom prst="rect">
            <a:avLst/>
          </a:prstGeom>
        </p:spPr>
      </p:pic>
    </p:spTree>
    <p:extLst>
      <p:ext uri="{BB962C8B-B14F-4D97-AF65-F5344CB8AC3E}">
        <p14:creationId xmlns:p14="http://schemas.microsoft.com/office/powerpoint/2010/main" val="289395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22</a:t>
            </a:fld>
            <a:endParaRPr lang="en-US" altLang="en-US" dirty="0"/>
          </a:p>
        </p:txBody>
      </p:sp>
      <p:pic>
        <p:nvPicPr>
          <p:cNvPr id="4" name="Picture 3" descr="The original proposal of the WWW, HTMLized - Google Chrome"/>
          <p:cNvPicPr>
            <a:picLocks noChangeAspect="1"/>
          </p:cNvPicPr>
          <p:nvPr/>
        </p:nvPicPr>
        <p:blipFill rotWithShape="1">
          <a:blip r:embed="rId3">
            <a:extLst>
              <a:ext uri="{28A0092B-C50C-407E-A947-70E740481C1C}">
                <a14:useLocalDpi xmlns:a14="http://schemas.microsoft.com/office/drawing/2010/main" val="0"/>
              </a:ext>
            </a:extLst>
          </a:blip>
          <a:srcRect l="820" t="13040" r="5930" b="2564"/>
          <a:stretch/>
        </p:blipFill>
        <p:spPr>
          <a:xfrm>
            <a:off x="2602522" y="495272"/>
            <a:ext cx="6662058" cy="5787852"/>
          </a:xfrm>
          <a:prstGeom prst="rect">
            <a:avLst/>
          </a:prstGeom>
        </p:spPr>
      </p:pic>
      <p:sp>
        <p:nvSpPr>
          <p:cNvPr id="5" name="Text Box 5"/>
          <p:cNvSpPr txBox="1">
            <a:spLocks noChangeArrowheads="1"/>
          </p:cNvSpPr>
          <p:nvPr/>
        </p:nvSpPr>
        <p:spPr bwMode="auto">
          <a:xfrm>
            <a:off x="9746901" y="6488668"/>
            <a:ext cx="244509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Source: www.w3.org</a:t>
            </a:r>
          </a:p>
        </p:txBody>
      </p:sp>
      <p:sp>
        <p:nvSpPr>
          <p:cNvPr id="6"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7" name="Text Box 5"/>
          <p:cNvSpPr txBox="1">
            <a:spLocks noChangeArrowheads="1"/>
          </p:cNvSpPr>
          <p:nvPr/>
        </p:nvSpPr>
        <p:spPr bwMode="auto">
          <a:xfrm>
            <a:off x="8721969" y="0"/>
            <a:ext cx="3470030"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Berners-Lee Mesh Proposal, March, 1989</a:t>
            </a:r>
            <a:endParaRPr lang="en-US" b="1" i="0" dirty="0">
              <a:solidFill>
                <a:schemeClr val="accent4">
                  <a:lumMod val="75000"/>
                  <a:lumOff val="25000"/>
                </a:schemeClr>
              </a:solidFill>
              <a:latin typeface="+mn-lt"/>
              <a:cs typeface="Times New Roman" panose="02020603050405020304" pitchFamily="18" charset="0"/>
            </a:endParaRPr>
          </a:p>
        </p:txBody>
      </p:sp>
      <p:pic>
        <p:nvPicPr>
          <p:cNvPr id="8" name="Picture 7" descr="The original proposal of the WWW, HTMLized - Google Chrome"/>
          <p:cNvPicPr>
            <a:picLocks noChangeAspect="1"/>
          </p:cNvPicPr>
          <p:nvPr/>
        </p:nvPicPr>
        <p:blipFill rotWithShape="1">
          <a:blip r:embed="rId3">
            <a:extLst>
              <a:ext uri="{28A0092B-C50C-407E-A947-70E740481C1C}">
                <a14:useLocalDpi xmlns:a14="http://schemas.microsoft.com/office/drawing/2010/main" val="0"/>
              </a:ext>
            </a:extLst>
          </a:blip>
          <a:srcRect l="820" t="13040" r="5930" b="63437"/>
          <a:stretch/>
        </p:blipFill>
        <p:spPr>
          <a:xfrm>
            <a:off x="377303" y="1938699"/>
            <a:ext cx="11641660" cy="2819010"/>
          </a:xfrm>
          <a:prstGeom prst="rect">
            <a:avLst/>
          </a:prstGeom>
        </p:spPr>
      </p:pic>
    </p:spTree>
    <p:extLst>
      <p:ext uri="{BB962C8B-B14F-4D97-AF65-F5344CB8AC3E}">
        <p14:creationId xmlns:p14="http://schemas.microsoft.com/office/powerpoint/2010/main" val="89842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23</a:t>
            </a:fld>
            <a:endParaRPr lang="en-US" altLang="en-US" dirty="0"/>
          </a:p>
        </p:txBody>
      </p:sp>
      <p:pic>
        <p:nvPicPr>
          <p:cNvPr id="4" name="Picture 3" descr="The original proposal of the WWW, HTMLized - Google Chrome"/>
          <p:cNvPicPr>
            <a:picLocks noChangeAspect="1"/>
          </p:cNvPicPr>
          <p:nvPr/>
        </p:nvPicPr>
        <p:blipFill rotWithShape="1">
          <a:blip r:embed="rId3">
            <a:extLst>
              <a:ext uri="{28A0092B-C50C-407E-A947-70E740481C1C}">
                <a14:useLocalDpi xmlns:a14="http://schemas.microsoft.com/office/drawing/2010/main" val="0"/>
              </a:ext>
            </a:extLst>
          </a:blip>
          <a:srcRect l="820" t="13040" r="5930" b="2564"/>
          <a:stretch/>
        </p:blipFill>
        <p:spPr>
          <a:xfrm>
            <a:off x="2602522" y="495272"/>
            <a:ext cx="6662058" cy="5787852"/>
          </a:xfrm>
          <a:prstGeom prst="rect">
            <a:avLst/>
          </a:prstGeom>
        </p:spPr>
      </p:pic>
      <p:sp>
        <p:nvSpPr>
          <p:cNvPr id="5" name="Text Box 5"/>
          <p:cNvSpPr txBox="1">
            <a:spLocks noChangeArrowheads="1"/>
          </p:cNvSpPr>
          <p:nvPr/>
        </p:nvSpPr>
        <p:spPr bwMode="auto">
          <a:xfrm>
            <a:off x="9746901" y="6488668"/>
            <a:ext cx="244509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Source: www.w3.org</a:t>
            </a:r>
          </a:p>
        </p:txBody>
      </p:sp>
      <p:sp>
        <p:nvSpPr>
          <p:cNvPr id="6"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7" name="Text Box 5"/>
          <p:cNvSpPr txBox="1">
            <a:spLocks noChangeArrowheads="1"/>
          </p:cNvSpPr>
          <p:nvPr/>
        </p:nvSpPr>
        <p:spPr bwMode="auto">
          <a:xfrm>
            <a:off x="8721969" y="0"/>
            <a:ext cx="3470030"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Berners-Lee Mesh Proposal, March, 1989</a:t>
            </a:r>
            <a:endParaRPr lang="en-US" b="1" i="0" dirty="0">
              <a:solidFill>
                <a:schemeClr val="accent4">
                  <a:lumMod val="75000"/>
                  <a:lumOff val="25000"/>
                </a:schemeClr>
              </a:solidFill>
              <a:latin typeface="+mn-lt"/>
              <a:cs typeface="Times New Roman" panose="02020603050405020304" pitchFamily="18" charset="0"/>
            </a:endParaRPr>
          </a:p>
        </p:txBody>
      </p:sp>
      <p:pic>
        <p:nvPicPr>
          <p:cNvPr id="9" name="Picture 8" descr="The original proposal of the WWW, HTMLized - Google Chrome"/>
          <p:cNvPicPr>
            <a:picLocks noChangeAspect="1"/>
          </p:cNvPicPr>
          <p:nvPr/>
        </p:nvPicPr>
        <p:blipFill rotWithShape="1">
          <a:blip r:embed="rId3">
            <a:extLst>
              <a:ext uri="{28A0092B-C50C-407E-A947-70E740481C1C}">
                <a14:useLocalDpi xmlns:a14="http://schemas.microsoft.com/office/drawing/2010/main" val="0"/>
              </a:ext>
            </a:extLst>
          </a:blip>
          <a:srcRect l="16986" t="37159" r="18137" b="3224"/>
          <a:stretch/>
        </p:blipFill>
        <p:spPr>
          <a:xfrm>
            <a:off x="2160187" y="333911"/>
            <a:ext cx="7308016" cy="6446300"/>
          </a:xfrm>
          <a:prstGeom prst="rect">
            <a:avLst/>
          </a:prstGeom>
        </p:spPr>
      </p:pic>
    </p:spTree>
    <p:extLst>
      <p:ext uri="{BB962C8B-B14F-4D97-AF65-F5344CB8AC3E}">
        <p14:creationId xmlns:p14="http://schemas.microsoft.com/office/powerpoint/2010/main" val="108361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24</a:t>
            </a:fld>
            <a:endParaRPr lang="en-US" altLang="en-US" dirty="0"/>
          </a:p>
        </p:txBody>
      </p:sp>
      <p:pic>
        <p:nvPicPr>
          <p:cNvPr id="3" name="Picture 2"/>
          <p:cNvPicPr>
            <a:picLocks noChangeAspect="1"/>
          </p:cNvPicPr>
          <p:nvPr/>
        </p:nvPicPr>
        <p:blipFill>
          <a:blip r:embed="rId2"/>
          <a:stretch>
            <a:fillRect/>
          </a:stretch>
        </p:blipFill>
        <p:spPr>
          <a:xfrm>
            <a:off x="1892064" y="955114"/>
            <a:ext cx="8530201" cy="5082541"/>
          </a:xfrm>
          <a:prstGeom prst="rect">
            <a:avLst/>
          </a:prstGeom>
        </p:spPr>
      </p:pic>
      <p:sp>
        <p:nvSpPr>
          <p:cNvPr id="4" name="Text Box 5"/>
          <p:cNvSpPr txBox="1">
            <a:spLocks noChangeArrowheads="1"/>
          </p:cNvSpPr>
          <p:nvPr/>
        </p:nvSpPr>
        <p:spPr bwMode="auto">
          <a:xfrm>
            <a:off x="8955741" y="6488668"/>
            <a:ext cx="323625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New York Times, 8 Dec 1993</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10703859" y="0"/>
            <a:ext cx="148814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Mosaic</a:t>
            </a:r>
            <a:endParaRPr lang="en-US" b="1" i="0" dirty="0">
              <a:solidFill>
                <a:schemeClr val="accent4">
                  <a:lumMod val="75000"/>
                  <a:lumOff val="25000"/>
                </a:schemeClr>
              </a:solidFill>
              <a:latin typeface="+mn-lt"/>
              <a:cs typeface="Times New Roman" panose="02020603050405020304" pitchFamily="18" charset="0"/>
            </a:endParaRPr>
          </a:p>
        </p:txBody>
      </p:sp>
      <p:pic>
        <p:nvPicPr>
          <p:cNvPr id="7" name="Picture 6"/>
          <p:cNvPicPr>
            <a:picLocks noChangeAspect="1"/>
          </p:cNvPicPr>
          <p:nvPr/>
        </p:nvPicPr>
        <p:blipFill rotWithShape="1">
          <a:blip r:embed="rId2"/>
          <a:srcRect t="26010" r="67660" b="15031"/>
          <a:stretch/>
        </p:blipFill>
        <p:spPr>
          <a:xfrm>
            <a:off x="3696822" y="358957"/>
            <a:ext cx="5643031" cy="6129711"/>
          </a:xfrm>
          <a:prstGeom prst="rect">
            <a:avLst/>
          </a:prstGeom>
        </p:spPr>
      </p:pic>
    </p:spTree>
    <p:extLst>
      <p:ext uri="{BB962C8B-B14F-4D97-AF65-F5344CB8AC3E}">
        <p14:creationId xmlns:p14="http://schemas.microsoft.com/office/powerpoint/2010/main" val="121449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25</a:t>
            </a:fld>
            <a:endParaRPr lang="en-US" altLang="en-US" dirty="0"/>
          </a:p>
        </p:txBody>
      </p:sp>
      <p:sp>
        <p:nvSpPr>
          <p:cNvPr id="4" name="Text Box 5"/>
          <p:cNvSpPr txBox="1">
            <a:spLocks noChangeArrowheads="1"/>
          </p:cNvSpPr>
          <p:nvPr/>
        </p:nvSpPr>
        <p:spPr bwMode="auto">
          <a:xfrm>
            <a:off x="8955741" y="6488668"/>
            <a:ext cx="323625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New York Times, 8 Dec 1993</a:t>
            </a:r>
            <a:endParaRPr lang="en-US" sz="1800" i="0" dirty="0">
              <a:solidFill>
                <a:schemeClr val="accent4">
                  <a:lumMod val="75000"/>
                  <a:lumOff val="25000"/>
                </a:schemeClr>
              </a:solidFill>
              <a:latin typeface="+mn-lt"/>
              <a:cs typeface="Times New Roman" panose="02020603050405020304" pitchFamily="18" charset="0"/>
            </a:endParaRPr>
          </a:p>
        </p:txBody>
      </p:sp>
      <p:sp>
        <p:nvSpPr>
          <p:cNvPr id="6" name="Text Box 5"/>
          <p:cNvSpPr txBox="1">
            <a:spLocks noChangeArrowheads="1"/>
          </p:cNvSpPr>
          <p:nvPr/>
        </p:nvSpPr>
        <p:spPr bwMode="auto">
          <a:xfrm>
            <a:off x="10703859" y="0"/>
            <a:ext cx="148814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Mosaic</a:t>
            </a:r>
            <a:endParaRPr lang="en-US" b="1" i="0" dirty="0">
              <a:solidFill>
                <a:schemeClr val="accent4">
                  <a:lumMod val="75000"/>
                  <a:lumOff val="25000"/>
                </a:schemeClr>
              </a:solidFill>
              <a:latin typeface="+mn-lt"/>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3496676" y="461665"/>
            <a:ext cx="5278062" cy="6202681"/>
          </a:xfrm>
          <a:prstGeom prst="rect">
            <a:avLst/>
          </a:prstGeom>
        </p:spPr>
      </p:pic>
      <p:sp>
        <p:nvSpPr>
          <p:cNvPr id="7"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rotWithShape="1">
          <a:blip r:embed="rId2"/>
          <a:srcRect t="16066" b="41551"/>
          <a:stretch/>
        </p:blipFill>
        <p:spPr>
          <a:xfrm>
            <a:off x="655758" y="852056"/>
            <a:ext cx="10702154" cy="5330536"/>
          </a:xfrm>
          <a:prstGeom prst="rect">
            <a:avLst/>
          </a:prstGeom>
        </p:spPr>
      </p:pic>
    </p:spTree>
    <p:extLst>
      <p:ext uri="{BB962C8B-B14F-4D97-AF65-F5344CB8AC3E}">
        <p14:creationId xmlns:p14="http://schemas.microsoft.com/office/powerpoint/2010/main" val="123299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26</a:t>
            </a:fld>
            <a:endParaRPr lang="en-US" altLang="en-US" dirty="0"/>
          </a:p>
        </p:txBody>
      </p:sp>
      <p:pic>
        <p:nvPicPr>
          <p:cNvPr id="3" name="Picture 2" descr="Cyberinfrastructure: A Brief History of NSF and the Internet | NSF - National Science Foundation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435" y="425884"/>
            <a:ext cx="10338188" cy="5857240"/>
          </a:xfrm>
          <a:prstGeom prst="rect">
            <a:avLst/>
          </a:prstGeom>
        </p:spPr>
      </p:pic>
      <p:sp>
        <p:nvSpPr>
          <p:cNvPr id="5"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8436429" y="0"/>
            <a:ext cx="375557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Privatization of NSFNET</a:t>
            </a:r>
            <a:endParaRPr lang="en-US" b="1" i="0" dirty="0">
              <a:solidFill>
                <a:schemeClr val="accent4">
                  <a:lumMod val="75000"/>
                  <a:lumOff val="25000"/>
                </a:schemeClr>
              </a:solidFill>
              <a:latin typeface="+mn-lt"/>
              <a:cs typeface="Times New Roman" panose="02020603050405020304" pitchFamily="18" charset="0"/>
            </a:endParaRPr>
          </a:p>
        </p:txBody>
      </p:sp>
      <p:pic>
        <p:nvPicPr>
          <p:cNvPr id="7" name="Picture 6" descr="Cyberinfrastructure: A Brief History of NSF and the Internet | NSF - National Science Foundation - Google Chrome"/>
          <p:cNvPicPr>
            <a:picLocks noChangeAspect="1"/>
          </p:cNvPicPr>
          <p:nvPr/>
        </p:nvPicPr>
        <p:blipFill rotWithShape="1">
          <a:blip r:embed="rId2">
            <a:extLst>
              <a:ext uri="{28A0092B-C50C-407E-A947-70E740481C1C}">
                <a14:useLocalDpi xmlns:a14="http://schemas.microsoft.com/office/drawing/2010/main" val="0"/>
              </a:ext>
            </a:extLst>
          </a:blip>
          <a:srcRect l="38010" t="18191" r="27031" b="53746"/>
          <a:stretch/>
        </p:blipFill>
        <p:spPr>
          <a:xfrm>
            <a:off x="705730" y="887549"/>
            <a:ext cx="11086060" cy="5042153"/>
          </a:xfrm>
          <a:prstGeom prst="rect">
            <a:avLst/>
          </a:prstGeom>
        </p:spPr>
      </p:pic>
    </p:spTree>
    <p:extLst>
      <p:ext uri="{BB962C8B-B14F-4D97-AF65-F5344CB8AC3E}">
        <p14:creationId xmlns:p14="http://schemas.microsoft.com/office/powerpoint/2010/main" val="55810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AC6DAA2-37D6-468A-8938-064814B71F4D}" type="slidenum">
              <a:rPr lang="en-US" altLang="en-US"/>
              <a:pPr>
                <a:defRPr/>
              </a:pPr>
              <a:t>27</a:t>
            </a:fld>
            <a:endParaRPr lang="en-US" altLang="en-US"/>
          </a:p>
        </p:txBody>
      </p:sp>
      <p:sp>
        <p:nvSpPr>
          <p:cNvPr id="14343" name="Rectangle 4"/>
          <p:cNvSpPr>
            <a:spLocks noChangeArrowheads="1"/>
          </p:cNvSpPr>
          <p:nvPr/>
        </p:nvSpPr>
        <p:spPr bwMode="auto">
          <a:xfrm>
            <a:off x="512467" y="2878179"/>
            <a:ext cx="10801978" cy="1107996"/>
          </a:xfrm>
          <a:prstGeom prst="rect">
            <a:avLst/>
          </a:prstGeom>
          <a:solidFill>
            <a:srgbClr val="FFFFFF"/>
          </a:solidFill>
          <a:ln w="63500">
            <a:solidFill>
              <a:schemeClr val="accent4">
                <a:lumMod val="50000"/>
                <a:lumOff val="50000"/>
              </a:schemeClr>
            </a:solidFill>
            <a:miter lim="800000"/>
            <a:headEnd/>
            <a:tailEnd/>
          </a:ln>
        </p:spPr>
        <p:txBody>
          <a:bodyPr wrap="square" anchor="ctr">
            <a:spAutoFit/>
          </a:bodyPr>
          <a:lstStyle/>
          <a:p>
            <a:pPr algn="ctr"/>
            <a:r>
              <a:rPr lang="en-US" sz="6600" b="1" dirty="0" smtClean="0">
                <a:solidFill>
                  <a:schemeClr val="accent4">
                    <a:lumMod val="50000"/>
                    <a:lumOff val="50000"/>
                  </a:schemeClr>
                </a:solidFill>
                <a:latin typeface="Arial" charset="0"/>
              </a:rPr>
              <a:t>Search Before Google</a:t>
            </a:r>
            <a:endParaRPr lang="en-US" sz="6600" b="1" dirty="0">
              <a:solidFill>
                <a:schemeClr val="accent4">
                  <a:lumMod val="50000"/>
                  <a:lumOff val="50000"/>
                </a:schemeClr>
              </a:solidFill>
              <a:latin typeface="Arial" charset="0"/>
            </a:endParaRPr>
          </a:p>
        </p:txBody>
      </p:sp>
    </p:spTree>
    <p:extLst>
      <p:ext uri="{BB962C8B-B14F-4D97-AF65-F5344CB8AC3E}">
        <p14:creationId xmlns:p14="http://schemas.microsoft.com/office/powerpoint/2010/main" val="366812179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28</a:t>
            </a:fld>
            <a:endParaRPr lang="en-US" altLang="en-US" dirty="0"/>
          </a:p>
        </p:txBody>
      </p:sp>
      <p:sp>
        <p:nvSpPr>
          <p:cNvPr id="3" name="Text Box 5"/>
          <p:cNvSpPr txBox="1">
            <a:spLocks noChangeArrowheads="1"/>
          </p:cNvSpPr>
          <p:nvPr/>
        </p:nvSpPr>
        <p:spPr bwMode="auto">
          <a:xfrm>
            <a:off x="8955741" y="6488668"/>
            <a:ext cx="323625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Computerworld, </a:t>
            </a:r>
            <a:r>
              <a:rPr lang="en-US" sz="1800" i="0" dirty="0">
                <a:solidFill>
                  <a:schemeClr val="accent4">
                    <a:lumMod val="75000"/>
                    <a:lumOff val="25000"/>
                  </a:schemeClr>
                </a:solidFill>
                <a:latin typeface="+mn-lt"/>
                <a:cs typeface="Times New Roman" panose="02020603050405020304" pitchFamily="18" charset="0"/>
              </a:rPr>
              <a:t>4</a:t>
            </a:r>
            <a:r>
              <a:rPr lang="en-US" sz="1800" i="0" dirty="0" smtClean="0">
                <a:solidFill>
                  <a:schemeClr val="accent4">
                    <a:lumMod val="75000"/>
                    <a:lumOff val="25000"/>
                  </a:schemeClr>
                </a:solidFill>
                <a:latin typeface="+mn-lt"/>
                <a:cs typeface="Times New Roman" panose="02020603050405020304" pitchFamily="18" charset="0"/>
              </a:rPr>
              <a:t> Sept 1995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4"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5" name="Text Box 5"/>
          <p:cNvSpPr txBox="1">
            <a:spLocks noChangeArrowheads="1"/>
          </p:cNvSpPr>
          <p:nvPr/>
        </p:nvSpPr>
        <p:spPr bwMode="auto">
          <a:xfrm>
            <a:off x="10896599" y="0"/>
            <a:ext cx="129539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Yahoo!</a:t>
            </a:r>
            <a:endParaRPr lang="en-US" b="1" i="0" dirty="0">
              <a:solidFill>
                <a:schemeClr val="accent4">
                  <a:lumMod val="75000"/>
                  <a:lumOff val="25000"/>
                </a:schemeClr>
              </a:solidFill>
              <a:latin typeface="+mn-lt"/>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3341915" y="461665"/>
            <a:ext cx="4700588" cy="6054090"/>
          </a:xfrm>
          <a:prstGeom prst="rect">
            <a:avLst/>
          </a:prstGeom>
        </p:spPr>
      </p:pic>
      <p:pic>
        <p:nvPicPr>
          <p:cNvPr id="7" name="Picture 6"/>
          <p:cNvPicPr>
            <a:picLocks noChangeAspect="1"/>
          </p:cNvPicPr>
          <p:nvPr/>
        </p:nvPicPr>
        <p:blipFill rotWithShape="1">
          <a:blip r:embed="rId2"/>
          <a:srcRect l="4919" t="5813" r="48357" b="55743"/>
          <a:stretch/>
        </p:blipFill>
        <p:spPr>
          <a:xfrm>
            <a:off x="3072858" y="277586"/>
            <a:ext cx="5882883" cy="6234138"/>
          </a:xfrm>
          <a:prstGeom prst="rect">
            <a:avLst/>
          </a:prstGeom>
        </p:spPr>
      </p:pic>
    </p:spTree>
    <p:extLst>
      <p:ext uri="{BB962C8B-B14F-4D97-AF65-F5344CB8AC3E}">
        <p14:creationId xmlns:p14="http://schemas.microsoft.com/office/powerpoint/2010/main" val="404883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par>
                                <p:cTn id="10" presetID="2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29</a:t>
            </a:fld>
            <a:endParaRPr lang="en-US" altLang="en-US" dirty="0"/>
          </a:p>
        </p:txBody>
      </p:sp>
      <p:sp>
        <p:nvSpPr>
          <p:cNvPr id="3" name="Text Box 5"/>
          <p:cNvSpPr txBox="1">
            <a:spLocks noChangeArrowheads="1"/>
          </p:cNvSpPr>
          <p:nvPr/>
        </p:nvSpPr>
        <p:spPr bwMode="auto">
          <a:xfrm>
            <a:off x="9505741" y="6488668"/>
            <a:ext cx="268625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InfoWorld, 15 Jan 1996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4"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5" name="Text Box 5"/>
          <p:cNvSpPr txBox="1">
            <a:spLocks noChangeArrowheads="1"/>
          </p:cNvSpPr>
          <p:nvPr/>
        </p:nvSpPr>
        <p:spPr bwMode="auto">
          <a:xfrm>
            <a:off x="10520625" y="0"/>
            <a:ext cx="167137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Alta Vista</a:t>
            </a:r>
            <a:endParaRPr lang="en-US" b="1" i="0" dirty="0">
              <a:solidFill>
                <a:schemeClr val="accent4">
                  <a:lumMod val="75000"/>
                  <a:lumOff val="25000"/>
                </a:schemeClr>
              </a:solidFill>
              <a:latin typeface="+mn-lt"/>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3298372" y="60960"/>
            <a:ext cx="5334000" cy="6797040"/>
          </a:xfrm>
          <a:prstGeom prst="rect">
            <a:avLst/>
          </a:prstGeom>
        </p:spPr>
      </p:pic>
      <p:pic>
        <p:nvPicPr>
          <p:cNvPr id="7" name="Picture 6"/>
          <p:cNvPicPr>
            <a:picLocks noChangeAspect="1"/>
          </p:cNvPicPr>
          <p:nvPr/>
        </p:nvPicPr>
        <p:blipFill rotWithShape="1">
          <a:blip r:embed="rId2"/>
          <a:srcRect t="4549" b="50448"/>
          <a:stretch/>
        </p:blipFill>
        <p:spPr>
          <a:xfrm>
            <a:off x="810019" y="518729"/>
            <a:ext cx="10310705" cy="5912875"/>
          </a:xfrm>
          <a:prstGeom prst="rect">
            <a:avLst/>
          </a:prstGeom>
        </p:spPr>
      </p:pic>
    </p:spTree>
    <p:extLst>
      <p:ext uri="{BB962C8B-B14F-4D97-AF65-F5344CB8AC3E}">
        <p14:creationId xmlns:p14="http://schemas.microsoft.com/office/powerpoint/2010/main" val="44333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par>
                                <p:cTn id="10" presetID="2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3</a:t>
            </a:fld>
            <a:endParaRPr lang="en-US" altLang="en-US" dirty="0"/>
          </a:p>
        </p:txBody>
      </p:sp>
      <p:pic>
        <p:nvPicPr>
          <p:cNvPr id="3" name="Picture 2" descr="Defense Advanced Research Projects Agency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435" y="425884"/>
            <a:ext cx="10338188" cy="5857240"/>
          </a:xfrm>
          <a:prstGeom prst="rect">
            <a:avLst/>
          </a:prstGeom>
        </p:spPr>
      </p:pic>
      <p:sp>
        <p:nvSpPr>
          <p:cNvPr id="5"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10809513" y="0"/>
            <a:ext cx="138248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DARPA</a:t>
            </a:r>
            <a:endParaRPr lang="en-US" b="1" i="0" dirty="0">
              <a:solidFill>
                <a:schemeClr val="accent4">
                  <a:lumMod val="75000"/>
                  <a:lumOff val="25000"/>
                </a:schemeClr>
              </a:solidFill>
              <a:latin typeface="+mn-lt"/>
              <a:cs typeface="Times New Roman" panose="02020603050405020304" pitchFamily="18" charset="0"/>
            </a:endParaRPr>
          </a:p>
        </p:txBody>
      </p:sp>
      <p:pic>
        <p:nvPicPr>
          <p:cNvPr id="7" name="Picture 6" descr="Defense Advanced Research Projects Agency - Google Chrome"/>
          <p:cNvPicPr>
            <a:picLocks noChangeAspect="1"/>
          </p:cNvPicPr>
          <p:nvPr/>
        </p:nvPicPr>
        <p:blipFill rotWithShape="1">
          <a:blip r:embed="rId2">
            <a:extLst>
              <a:ext uri="{28A0092B-C50C-407E-A947-70E740481C1C}">
                <a14:useLocalDpi xmlns:a14="http://schemas.microsoft.com/office/drawing/2010/main" val="0"/>
              </a:ext>
            </a:extLst>
          </a:blip>
          <a:srcRect l="16319" t="10384" r="49459" b="28656"/>
          <a:stretch/>
        </p:blipFill>
        <p:spPr>
          <a:xfrm>
            <a:off x="2705530" y="220340"/>
            <a:ext cx="6210995" cy="6268328"/>
          </a:xfrm>
          <a:prstGeom prst="rect">
            <a:avLst/>
          </a:prstGeom>
        </p:spPr>
      </p:pic>
    </p:spTree>
    <p:extLst>
      <p:ext uri="{BB962C8B-B14F-4D97-AF65-F5344CB8AC3E}">
        <p14:creationId xmlns:p14="http://schemas.microsoft.com/office/powerpoint/2010/main" val="342420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30</a:t>
            </a:fld>
            <a:endParaRPr lang="en-US" altLang="en-US" dirty="0"/>
          </a:p>
        </p:txBody>
      </p:sp>
      <p:pic>
        <p:nvPicPr>
          <p:cNvPr id="3" name="Picture 2" descr="AOL &amp; Time Warner Will Merge To Create World's First Internet-Age Media &amp; Communications Company | Time Warner Inc. - Google Chrome"/>
          <p:cNvPicPr>
            <a:picLocks noChangeAspect="1"/>
          </p:cNvPicPr>
          <p:nvPr/>
        </p:nvPicPr>
        <p:blipFill rotWithShape="1">
          <a:blip r:embed="rId2">
            <a:extLst>
              <a:ext uri="{28A0092B-C50C-407E-A947-70E740481C1C}">
                <a14:useLocalDpi xmlns:a14="http://schemas.microsoft.com/office/drawing/2010/main" val="0"/>
              </a:ext>
            </a:extLst>
          </a:blip>
          <a:srcRect l="4955" t="9696" r="38056" b="2879"/>
          <a:stretch/>
        </p:blipFill>
        <p:spPr>
          <a:xfrm>
            <a:off x="2629747" y="187036"/>
            <a:ext cx="6638944" cy="6405805"/>
          </a:xfrm>
          <a:prstGeom prst="rect">
            <a:avLst/>
          </a:prstGeom>
        </p:spPr>
      </p:pic>
      <p:sp>
        <p:nvSpPr>
          <p:cNvPr id="4" name="Text Box 5"/>
          <p:cNvSpPr txBox="1">
            <a:spLocks noChangeArrowheads="1"/>
          </p:cNvSpPr>
          <p:nvPr/>
        </p:nvSpPr>
        <p:spPr bwMode="auto">
          <a:xfrm>
            <a:off x="9611592" y="6211669"/>
            <a:ext cx="2580408"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Time Warner Press Release, Jan 10, 2000</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Rectangle 5"/>
          <p:cNvSpPr/>
          <p:nvPr/>
        </p:nvSpPr>
        <p:spPr bwMode="auto">
          <a:xfrm>
            <a:off x="1246986" y="1395031"/>
            <a:ext cx="9404466"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America Online, Inc. [NYSE:AOL] and Time Warner Inc. [NYSE:TWX] today announced </a:t>
            </a:r>
            <a:r>
              <a:rPr lang="en-US" sz="4000" b="1" dirty="0">
                <a:solidFill>
                  <a:schemeClr val="accent4">
                    <a:lumMod val="50000"/>
                    <a:lumOff val="50000"/>
                  </a:schemeClr>
                </a:solidFill>
              </a:rPr>
              <a:t>a strategic merger of equals</a:t>
            </a:r>
            <a:r>
              <a:rPr lang="en-US" sz="4000" dirty="0">
                <a:solidFill>
                  <a:schemeClr val="bg2"/>
                </a:solidFill>
              </a:rPr>
              <a:t> to create the </a:t>
            </a:r>
            <a:r>
              <a:rPr lang="en-US" sz="4000" b="1" dirty="0" smtClean="0">
                <a:solidFill>
                  <a:schemeClr val="accent4">
                    <a:lumMod val="50000"/>
                    <a:lumOff val="50000"/>
                  </a:schemeClr>
                </a:solidFill>
              </a:rPr>
              <a:t>world’s </a:t>
            </a:r>
            <a:r>
              <a:rPr lang="en-US" sz="4000" b="1" dirty="0">
                <a:solidFill>
                  <a:schemeClr val="accent4">
                    <a:lumMod val="50000"/>
                    <a:lumOff val="50000"/>
                  </a:schemeClr>
                </a:solidFill>
              </a:rPr>
              <a:t>first fully integrated media and communications company for the Internet Century</a:t>
            </a:r>
            <a:r>
              <a:rPr lang="en-US" sz="4000" dirty="0">
                <a:solidFill>
                  <a:schemeClr val="bg2"/>
                </a:solidFill>
              </a:rPr>
              <a:t> in an all-stock combination valued at $350 </a:t>
            </a:r>
            <a:r>
              <a:rPr lang="en-US" sz="4000" dirty="0" smtClean="0">
                <a:solidFill>
                  <a:schemeClr val="bg2"/>
                </a:solidFill>
              </a:rPr>
              <a:t>billion.”</a:t>
            </a:r>
            <a:endParaRPr kumimoji="1" lang="en-US" sz="4000" i="0" u="none" strike="noStrike" cap="none" normalizeH="0" baseline="0" dirty="0" smtClean="0">
              <a:ln>
                <a:noFill/>
              </a:ln>
              <a:solidFill>
                <a:schemeClr val="bg2"/>
              </a:solidFill>
              <a:effectLst/>
            </a:endParaRPr>
          </a:p>
        </p:txBody>
      </p:sp>
      <p:sp>
        <p:nvSpPr>
          <p:cNvPr id="7" name="Text Box 5"/>
          <p:cNvSpPr txBox="1">
            <a:spLocks noChangeArrowheads="1"/>
          </p:cNvSpPr>
          <p:nvPr/>
        </p:nvSpPr>
        <p:spPr bwMode="auto">
          <a:xfrm>
            <a:off x="8302336" y="0"/>
            <a:ext cx="388966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AOL/Time Warner Merger</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3449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31</a:t>
            </a:fld>
            <a:endParaRPr lang="en-US" altLang="en-US" dirty="0"/>
          </a:p>
        </p:txBody>
      </p:sp>
      <p:pic>
        <p:nvPicPr>
          <p:cNvPr id="3" name="Picture 2" descr="FTC Approves AOL/Time Warner Merger with Conditions | Federal Trade Commission - Google Chrome"/>
          <p:cNvPicPr>
            <a:picLocks noChangeAspect="1"/>
          </p:cNvPicPr>
          <p:nvPr/>
        </p:nvPicPr>
        <p:blipFill rotWithShape="1">
          <a:blip r:embed="rId2">
            <a:extLst>
              <a:ext uri="{28A0092B-C50C-407E-A947-70E740481C1C}">
                <a14:useLocalDpi xmlns:a14="http://schemas.microsoft.com/office/drawing/2010/main" val="0"/>
              </a:ext>
            </a:extLst>
          </a:blip>
          <a:srcRect l="13130" t="10811" r="33039" b="1801"/>
          <a:stretch/>
        </p:blipFill>
        <p:spPr>
          <a:xfrm>
            <a:off x="2261286" y="28134"/>
            <a:ext cx="6573795" cy="6712190"/>
          </a:xfrm>
          <a:prstGeom prst="rect">
            <a:avLst/>
          </a:prstGeom>
        </p:spPr>
      </p:pic>
      <p:sp>
        <p:nvSpPr>
          <p:cNvPr id="4" name="Text Box 5"/>
          <p:cNvSpPr txBox="1">
            <a:spLocks noChangeArrowheads="1"/>
          </p:cNvSpPr>
          <p:nvPr/>
        </p:nvSpPr>
        <p:spPr bwMode="auto">
          <a:xfrm>
            <a:off x="8835081" y="6211669"/>
            <a:ext cx="3356919"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Federal Trade Commission Press Release, Dec 14, 2000</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Rectangle 5"/>
          <p:cNvSpPr/>
          <p:nvPr/>
        </p:nvSpPr>
        <p:spPr bwMode="auto">
          <a:xfrm>
            <a:off x="1028701" y="1395031"/>
            <a:ext cx="9892144"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Under the terms of the order, AOL Time Warner would be: </a:t>
            </a:r>
            <a:r>
              <a:rPr lang="en-US" sz="4000" b="1" dirty="0">
                <a:solidFill>
                  <a:schemeClr val="accent4">
                    <a:lumMod val="50000"/>
                    <a:lumOff val="50000"/>
                  </a:schemeClr>
                </a:solidFill>
              </a:rPr>
              <a:t>required to open its cable system to competitor ISPs</a:t>
            </a:r>
            <a:r>
              <a:rPr lang="en-US" sz="4000" dirty="0">
                <a:solidFill>
                  <a:schemeClr val="bg2"/>
                </a:solidFill>
              </a:rPr>
              <a:t>; </a:t>
            </a:r>
            <a:r>
              <a:rPr lang="en-US" sz="4000" b="1" dirty="0">
                <a:solidFill>
                  <a:schemeClr val="accent4">
                    <a:lumMod val="50000"/>
                    <a:lumOff val="50000"/>
                  </a:schemeClr>
                </a:solidFill>
              </a:rPr>
              <a:t>prohibited from interfering with content passed along the bandwidth contracted for by non-affiliated </a:t>
            </a:r>
            <a:r>
              <a:rPr lang="en-US" sz="4000" b="1" dirty="0" smtClean="0">
                <a:solidFill>
                  <a:schemeClr val="accent4">
                    <a:lumMod val="50000"/>
                    <a:lumOff val="50000"/>
                  </a:schemeClr>
                </a:solidFill>
              </a:rPr>
              <a:t>ISPs </a:t>
            </a:r>
            <a:r>
              <a:rPr lang="en-US" sz="4000" b="1" dirty="0">
                <a:solidFill>
                  <a:schemeClr val="accent4">
                    <a:lumMod val="50000"/>
                    <a:lumOff val="50000"/>
                  </a:schemeClr>
                </a:solidFill>
              </a:rPr>
              <a:t>and from interfering with the ability of non-affiliated </a:t>
            </a:r>
            <a:r>
              <a:rPr lang="en-US" sz="4000" b="1" dirty="0" smtClean="0">
                <a:solidFill>
                  <a:schemeClr val="accent4">
                    <a:lumMod val="50000"/>
                    <a:lumOff val="50000"/>
                  </a:schemeClr>
                </a:solidFill>
              </a:rPr>
              <a:t>providers </a:t>
            </a:r>
            <a:r>
              <a:rPr lang="en-US" sz="4000" b="1" dirty="0">
                <a:solidFill>
                  <a:schemeClr val="accent4">
                    <a:lumMod val="50000"/>
                    <a:lumOff val="50000"/>
                  </a:schemeClr>
                </a:solidFill>
              </a:rPr>
              <a:t>of interactive </a:t>
            </a:r>
            <a:r>
              <a:rPr lang="en-US" sz="4000" b="1" dirty="0" smtClean="0">
                <a:solidFill>
                  <a:schemeClr val="accent4">
                    <a:lumMod val="50000"/>
                    <a:lumOff val="50000"/>
                  </a:schemeClr>
                </a:solidFill>
              </a:rPr>
              <a:t>TV</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7" name="Text Box 5"/>
          <p:cNvSpPr txBox="1">
            <a:spLocks noChangeArrowheads="1"/>
          </p:cNvSpPr>
          <p:nvPr/>
        </p:nvSpPr>
        <p:spPr bwMode="auto">
          <a:xfrm>
            <a:off x="9644743" y="0"/>
            <a:ext cx="2547256"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FTC Approval: “Yes, but …”</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90822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23" presetClass="entr" presetSubtype="16"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44E4A0-3DC8-4AB9-9972-8DEF2BD12C05}" type="slidenum">
              <a:rPr lang="en-US" altLang="en-US" smtClean="0"/>
              <a:pPr/>
              <a:t>32</a:t>
            </a:fld>
            <a:endParaRPr lang="en-US" altLang="en-US"/>
          </a:p>
        </p:txBody>
      </p:sp>
      <p:graphicFrame>
        <p:nvGraphicFramePr>
          <p:cNvPr id="5" name="Object 4"/>
          <p:cNvGraphicFramePr>
            <a:graphicFrameLocks noChangeAspect="1"/>
          </p:cNvGraphicFramePr>
          <p:nvPr>
            <p:extLst>
              <p:ext uri="{D42A27DB-BD31-4B8C-83A1-F6EECF244321}">
                <p14:modId xmlns:p14="http://schemas.microsoft.com/office/powerpoint/2010/main" val="2875118015"/>
              </p:ext>
            </p:extLst>
          </p:nvPr>
        </p:nvGraphicFramePr>
        <p:xfrm>
          <a:off x="2311272" y="415498"/>
          <a:ext cx="6969125" cy="5992813"/>
        </p:xfrm>
        <a:graphic>
          <a:graphicData uri="http://schemas.openxmlformats.org/presentationml/2006/ole">
            <mc:AlternateContent xmlns:mc="http://schemas.openxmlformats.org/markup-compatibility/2006">
              <mc:Choice xmlns:v="urn:schemas-microsoft-com:vml" Requires="v">
                <p:oleObj spid="_x0000_s5508" name="Worksheet" r:id="rId5" imgW="2606086" imgH="2240280" progId="Excel.Sheet.8">
                  <p:embed/>
                </p:oleObj>
              </mc:Choice>
              <mc:Fallback>
                <p:oleObj name="Worksheet" r:id="rId5" imgW="2606086" imgH="2240280" progId="Excel.Sheet.8">
                  <p:embed/>
                  <p:pic>
                    <p:nvPicPr>
                      <p:cNvPr id="0" name=""/>
                      <p:cNvPicPr>
                        <a:picLocks noChangeAspect="1" noChangeArrowheads="1"/>
                      </p:cNvPicPr>
                      <p:nvPr/>
                    </p:nvPicPr>
                    <p:blipFill>
                      <a:blip r:embed="rId6"/>
                      <a:srcRect/>
                      <a:stretch>
                        <a:fillRect/>
                      </a:stretch>
                    </p:blipFill>
                    <p:spPr bwMode="auto">
                      <a:xfrm>
                        <a:off x="2311272" y="415498"/>
                        <a:ext cx="6969125" cy="5992813"/>
                      </a:xfrm>
                      <a:prstGeom prst="rect">
                        <a:avLst/>
                      </a:prstGeom>
                      <a:noFill/>
                      <a:ln>
                        <a:noFill/>
                      </a:ln>
                      <a:effectLst/>
                      <a:extLst/>
                    </p:spPr>
                  </p:pic>
                </p:oleObj>
              </mc:Fallback>
            </mc:AlternateContent>
          </a:graphicData>
        </a:graphic>
      </p:graphicFrame>
      <p:sp>
        <p:nvSpPr>
          <p:cNvPr id="7" name="Text Box 5"/>
          <p:cNvSpPr txBox="1">
            <a:spLocks noChangeArrowheads="1"/>
          </p:cNvSpPr>
          <p:nvPr/>
        </p:nvSpPr>
        <p:spPr bwMode="auto">
          <a:xfrm>
            <a:off x="9465276" y="0"/>
            <a:ext cx="2726723"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AOL/TW Internet Site Visitors</a:t>
            </a:r>
            <a:endParaRPr lang="en-US" b="1" i="0" dirty="0">
              <a:solidFill>
                <a:schemeClr val="accent4">
                  <a:lumMod val="75000"/>
                  <a:lumOff val="25000"/>
                </a:schemeClr>
              </a:solidFill>
              <a:latin typeface="+mn-lt"/>
              <a:cs typeface="Times New Roman" panose="02020603050405020304" pitchFamily="18" charset="0"/>
            </a:endParaRPr>
          </a:p>
        </p:txBody>
      </p:sp>
      <p:sp>
        <p:nvSpPr>
          <p:cNvPr id="8" name="Text Box 5"/>
          <p:cNvSpPr txBox="1">
            <a:spLocks noChangeArrowheads="1"/>
          </p:cNvSpPr>
          <p:nvPr/>
        </p:nvSpPr>
        <p:spPr bwMode="auto">
          <a:xfrm>
            <a:off x="10256108" y="6248400"/>
            <a:ext cx="1935892"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New York Times, Nov 13, 2000</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6401035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33</a:t>
            </a:fld>
            <a:endParaRPr lang="en-US" altLang="en-US" dirty="0"/>
          </a:p>
        </p:txBody>
      </p:sp>
      <p:sp>
        <p:nvSpPr>
          <p:cNvPr id="3" name="Text Box 5"/>
          <p:cNvSpPr txBox="1">
            <a:spLocks noChangeArrowheads="1"/>
          </p:cNvSpPr>
          <p:nvPr/>
        </p:nvSpPr>
        <p:spPr bwMode="auto">
          <a:xfrm>
            <a:off x="9731828" y="6211669"/>
            <a:ext cx="2446597"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FTC Search Engine Letter, June 27, 2002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4" name="Rectangle 7"/>
          <p:cNvSpPr>
            <a:spLocks noChangeArrowheads="1"/>
          </p:cNvSpPr>
          <p:nvPr/>
        </p:nvSpPr>
        <p:spPr bwMode="auto">
          <a:xfrm>
            <a:off x="12005389"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3515318" y="385536"/>
            <a:ext cx="4650991" cy="6040121"/>
          </a:xfrm>
          <a:prstGeom prst="rect">
            <a:avLst/>
          </a:prstGeom>
        </p:spPr>
      </p:pic>
      <p:sp>
        <p:nvSpPr>
          <p:cNvPr id="6" name="Rectangle 5"/>
          <p:cNvSpPr/>
          <p:nvPr/>
        </p:nvSpPr>
        <p:spPr bwMode="auto">
          <a:xfrm>
            <a:off x="1048624" y="1002143"/>
            <a:ext cx="10163662" cy="501675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r>
              <a:rPr kumimoji="1" lang="en-US" sz="4000" i="0" u="none" strike="noStrike" cap="none" normalizeH="0" baseline="0" dirty="0" smtClean="0">
                <a:ln>
                  <a:noFill/>
                </a:ln>
                <a:solidFill>
                  <a:schemeClr val="bg2"/>
                </a:solidFill>
                <a:effectLst/>
              </a:rPr>
              <a:t>“</a:t>
            </a:r>
            <a:r>
              <a:rPr lang="en-US" sz="4000" dirty="0">
                <a:solidFill>
                  <a:schemeClr val="bg2"/>
                </a:solidFill>
              </a:rPr>
              <a:t>This letter responds to the July 16, 2001 complaint filed by Commercial Alert requesting that the Federal Trade Commission (‘FTC’ or ‘Commission’) investigate </a:t>
            </a:r>
            <a:r>
              <a:rPr lang="en-US" sz="4000" b="1" dirty="0">
                <a:solidFill>
                  <a:schemeClr val="accent4">
                    <a:lumMod val="50000"/>
                    <a:lumOff val="50000"/>
                  </a:schemeClr>
                </a:solidFill>
              </a:rPr>
              <a:t>whether Alta Vista Co., AOL Time Warner, Inc., Direct Hit Technologies, </a:t>
            </a:r>
            <a:r>
              <a:rPr lang="en-US" sz="4000" b="1" dirty="0" err="1">
                <a:solidFill>
                  <a:schemeClr val="accent4">
                    <a:lumMod val="50000"/>
                    <a:lumOff val="50000"/>
                  </a:schemeClr>
                </a:solidFill>
              </a:rPr>
              <a:t>iWon</a:t>
            </a:r>
            <a:r>
              <a:rPr lang="en-US" sz="4000" b="1" dirty="0">
                <a:solidFill>
                  <a:schemeClr val="accent4">
                    <a:lumMod val="50000"/>
                    <a:lumOff val="50000"/>
                  </a:schemeClr>
                </a:solidFill>
              </a:rPr>
              <a:t>, Inc., </a:t>
            </a:r>
            <a:r>
              <a:rPr lang="en-US" sz="4000" b="1" dirty="0" err="1">
                <a:solidFill>
                  <a:schemeClr val="accent4">
                    <a:lumMod val="50000"/>
                    <a:lumOff val="50000"/>
                  </a:schemeClr>
                </a:solidFill>
              </a:rPr>
              <a:t>Looksmart</a:t>
            </a:r>
            <a:r>
              <a:rPr lang="en-US" sz="4000" b="1" dirty="0">
                <a:solidFill>
                  <a:schemeClr val="accent4">
                    <a:lumMod val="50000"/>
                    <a:lumOff val="50000"/>
                  </a:schemeClr>
                </a:solidFill>
              </a:rPr>
              <a:t>, Ltd., Microsoft Corp., and Terra Lycos S.A. </a:t>
            </a:r>
            <a:r>
              <a:rPr lang="en-US" sz="4000" dirty="0">
                <a:solidFill>
                  <a:schemeClr val="bg2"/>
                </a:solidFill>
              </a:rPr>
              <a:t>(hereinafter, ‘named search engine companies</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7" name="Text Box 5"/>
          <p:cNvSpPr txBox="1">
            <a:spLocks noChangeArrowheads="1"/>
          </p:cNvSpPr>
          <p:nvPr/>
        </p:nvSpPr>
        <p:spPr bwMode="auto">
          <a:xfrm>
            <a:off x="7881257" y="0"/>
            <a:ext cx="431074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Commercial Alert Complaint</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44578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34</a:t>
            </a:fld>
            <a:endParaRPr lang="en-US" altLang="en-US" dirty="0"/>
          </a:p>
        </p:txBody>
      </p:sp>
      <p:sp>
        <p:nvSpPr>
          <p:cNvPr id="3" name="Text Box 5"/>
          <p:cNvSpPr txBox="1">
            <a:spLocks noChangeArrowheads="1"/>
          </p:cNvSpPr>
          <p:nvPr/>
        </p:nvSpPr>
        <p:spPr bwMode="auto">
          <a:xfrm>
            <a:off x="9731828" y="6211669"/>
            <a:ext cx="2446597"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FTC Search Engine Letter, June 27, 2002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4" name="Rectangle 7"/>
          <p:cNvSpPr>
            <a:spLocks noChangeArrowheads="1"/>
          </p:cNvSpPr>
          <p:nvPr/>
        </p:nvSpPr>
        <p:spPr bwMode="auto">
          <a:xfrm>
            <a:off x="12005389"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515318" y="385536"/>
            <a:ext cx="4650991" cy="6040121"/>
          </a:xfrm>
          <a:prstGeom prst="rect">
            <a:avLst/>
          </a:prstGeom>
        </p:spPr>
      </p:pic>
      <p:sp>
        <p:nvSpPr>
          <p:cNvPr id="6" name="Rectangle 5"/>
          <p:cNvSpPr/>
          <p:nvPr/>
        </p:nvSpPr>
        <p:spPr bwMode="auto">
          <a:xfrm>
            <a:off x="675409" y="1996202"/>
            <a:ext cx="10837718" cy="255454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r>
              <a:rPr kumimoji="1" lang="en-US" sz="4000" i="0" u="none" strike="noStrike" cap="none" normalizeH="0" baseline="0" dirty="0" smtClean="0">
                <a:ln>
                  <a:noFill/>
                </a:ln>
                <a:solidFill>
                  <a:schemeClr val="bg2"/>
                </a:solidFill>
                <a:effectLst/>
              </a:rPr>
              <a:t>“</a:t>
            </a:r>
            <a:r>
              <a:rPr lang="en-US" sz="4000" dirty="0" smtClean="0">
                <a:solidFill>
                  <a:schemeClr val="bg2"/>
                </a:solidFill>
              </a:rPr>
              <a:t>are </a:t>
            </a:r>
            <a:r>
              <a:rPr lang="en-US" sz="4000" b="1" dirty="0">
                <a:solidFill>
                  <a:schemeClr val="accent4">
                    <a:lumMod val="50000"/>
                    <a:lumOff val="50000"/>
                  </a:schemeClr>
                </a:solidFill>
              </a:rPr>
              <a:t>violating Section 5</a:t>
            </a:r>
            <a:r>
              <a:rPr lang="en-US" sz="4000" dirty="0">
                <a:solidFill>
                  <a:schemeClr val="bg2"/>
                </a:solidFill>
              </a:rPr>
              <a:t> of the Federal Trade Commission Act (‘FTC Act’), 15 U.S.C. § 45(a)(1</a:t>
            </a:r>
            <a:r>
              <a:rPr lang="en-US" sz="4000" dirty="0" smtClean="0">
                <a:solidFill>
                  <a:schemeClr val="bg2"/>
                </a:solidFill>
              </a:rPr>
              <a:t>), (</a:t>
            </a:r>
            <a:r>
              <a:rPr lang="en-US" sz="4000" dirty="0">
                <a:solidFill>
                  <a:schemeClr val="bg2"/>
                </a:solidFill>
              </a:rPr>
              <a:t>1) </a:t>
            </a:r>
            <a:r>
              <a:rPr lang="en-US" sz="4000" b="1" dirty="0">
                <a:solidFill>
                  <a:schemeClr val="accent4">
                    <a:lumMod val="50000"/>
                    <a:lumOff val="50000"/>
                  </a:schemeClr>
                </a:solidFill>
              </a:rPr>
              <a:t>by failing to disclose that advertisements are inserted into search engine results lists</a:t>
            </a:r>
            <a:r>
              <a:rPr lang="en-US" sz="4000" dirty="0">
                <a:solidFill>
                  <a:schemeClr val="bg2"/>
                </a:solidFill>
              </a:rPr>
              <a:t>.</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7" name="Text Box 5"/>
          <p:cNvSpPr txBox="1">
            <a:spLocks noChangeArrowheads="1"/>
          </p:cNvSpPr>
          <p:nvPr/>
        </p:nvSpPr>
        <p:spPr bwMode="auto">
          <a:xfrm>
            <a:off x="7881257" y="0"/>
            <a:ext cx="431074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Commercial Alert Complaint</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91341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35</a:t>
            </a:fld>
            <a:endParaRPr lang="en-US" altLang="en-US" dirty="0"/>
          </a:p>
        </p:txBody>
      </p:sp>
      <p:sp>
        <p:nvSpPr>
          <p:cNvPr id="3" name="Text Box 5"/>
          <p:cNvSpPr txBox="1">
            <a:spLocks noChangeArrowheads="1"/>
          </p:cNvSpPr>
          <p:nvPr/>
        </p:nvSpPr>
        <p:spPr bwMode="auto">
          <a:xfrm>
            <a:off x="9731828" y="6211669"/>
            <a:ext cx="2446597"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FTC Search Engine Letter, June 27, 2002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4" name="Rectangle 7"/>
          <p:cNvSpPr>
            <a:spLocks noChangeArrowheads="1"/>
          </p:cNvSpPr>
          <p:nvPr/>
        </p:nvSpPr>
        <p:spPr bwMode="auto">
          <a:xfrm>
            <a:off x="12005389"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515318" y="385536"/>
            <a:ext cx="4650991" cy="6040121"/>
          </a:xfrm>
          <a:prstGeom prst="rect">
            <a:avLst/>
          </a:prstGeom>
        </p:spPr>
      </p:pic>
      <p:sp>
        <p:nvSpPr>
          <p:cNvPr id="6" name="Rectangle 5"/>
          <p:cNvSpPr/>
          <p:nvPr/>
        </p:nvSpPr>
        <p:spPr bwMode="auto">
          <a:xfrm>
            <a:off x="1005081" y="1380649"/>
            <a:ext cx="10102801"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smtClean="0">
                <a:solidFill>
                  <a:schemeClr val="bg2"/>
                </a:solidFill>
              </a:rPr>
              <a:t>Although </a:t>
            </a:r>
            <a:r>
              <a:rPr lang="en-US" sz="4000" dirty="0">
                <a:solidFill>
                  <a:schemeClr val="bg2"/>
                </a:solidFill>
              </a:rPr>
              <a:t>the staff is not recommending Commission action at this time, </a:t>
            </a:r>
            <a:r>
              <a:rPr lang="en-US" sz="4000" b="1" dirty="0">
                <a:solidFill>
                  <a:schemeClr val="accent4">
                    <a:lumMod val="50000"/>
                    <a:lumOff val="50000"/>
                  </a:schemeClr>
                </a:solidFill>
              </a:rPr>
              <a:t>we are sending letters to search engine companies outlining the need for clear and conspicuous disclosures of paid placement, and in some instances paid inclusion</a:t>
            </a:r>
            <a:r>
              <a:rPr lang="en-US" sz="4000" dirty="0">
                <a:solidFill>
                  <a:schemeClr val="bg2"/>
                </a:solidFill>
              </a:rPr>
              <a:t>, so that businesses may avoid possible future Commission action</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7" name="Text Box 5"/>
          <p:cNvSpPr txBox="1">
            <a:spLocks noChangeArrowheads="1"/>
          </p:cNvSpPr>
          <p:nvPr/>
        </p:nvSpPr>
        <p:spPr bwMode="auto">
          <a:xfrm>
            <a:off x="7651531" y="0"/>
            <a:ext cx="454046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smtClean="0">
                <a:solidFill>
                  <a:schemeClr val="accent4">
                    <a:lumMod val="75000"/>
                    <a:lumOff val="25000"/>
                  </a:schemeClr>
                </a:solidFill>
                <a:latin typeface="+mn-lt"/>
                <a:cs typeface="Times New Roman" panose="02020603050405020304" pitchFamily="18" charset="0"/>
              </a:rPr>
              <a:t>No Formal </a:t>
            </a:r>
            <a:r>
              <a:rPr lang="en-US" b="1" i="0" dirty="0" smtClean="0">
                <a:solidFill>
                  <a:schemeClr val="accent4">
                    <a:lumMod val="75000"/>
                    <a:lumOff val="25000"/>
                  </a:schemeClr>
                </a:solidFill>
                <a:latin typeface="+mn-lt"/>
                <a:cs typeface="Times New Roman" panose="02020603050405020304" pitchFamily="18" charset="0"/>
              </a:rPr>
              <a:t>FTC Action, But …</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18866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AC6DAA2-37D6-468A-8938-064814B71F4D}" type="slidenum">
              <a:rPr lang="en-US" altLang="en-US"/>
              <a:pPr>
                <a:defRPr/>
              </a:pPr>
              <a:t>36</a:t>
            </a:fld>
            <a:endParaRPr lang="en-US" altLang="en-US"/>
          </a:p>
        </p:txBody>
      </p:sp>
      <p:sp>
        <p:nvSpPr>
          <p:cNvPr id="14343" name="Rectangle 4"/>
          <p:cNvSpPr>
            <a:spLocks noChangeArrowheads="1"/>
          </p:cNvSpPr>
          <p:nvPr/>
        </p:nvSpPr>
        <p:spPr bwMode="auto">
          <a:xfrm>
            <a:off x="512467" y="2878179"/>
            <a:ext cx="10801978" cy="1107996"/>
          </a:xfrm>
          <a:prstGeom prst="rect">
            <a:avLst/>
          </a:prstGeom>
          <a:solidFill>
            <a:srgbClr val="FFFFFF"/>
          </a:solidFill>
          <a:ln w="63500">
            <a:solidFill>
              <a:schemeClr val="accent4">
                <a:lumMod val="50000"/>
                <a:lumOff val="50000"/>
              </a:schemeClr>
            </a:solidFill>
            <a:miter lim="800000"/>
            <a:headEnd/>
            <a:tailEnd/>
          </a:ln>
        </p:spPr>
        <p:txBody>
          <a:bodyPr wrap="square" anchor="ctr">
            <a:spAutoFit/>
          </a:bodyPr>
          <a:lstStyle/>
          <a:p>
            <a:pPr algn="ctr"/>
            <a:r>
              <a:rPr lang="en-US" sz="6600" b="1" dirty="0" smtClean="0">
                <a:solidFill>
                  <a:schemeClr val="accent4">
                    <a:lumMod val="50000"/>
                    <a:lumOff val="50000"/>
                  </a:schemeClr>
                </a:solidFill>
                <a:latin typeface="Arial" charset="0"/>
              </a:rPr>
              <a:t>Inventing Google</a:t>
            </a:r>
            <a:endParaRPr lang="en-US" sz="6600" b="1" dirty="0">
              <a:solidFill>
                <a:schemeClr val="accent4">
                  <a:lumMod val="50000"/>
                  <a:lumOff val="50000"/>
                </a:schemeClr>
              </a:solidFill>
              <a:latin typeface="Arial" charset="0"/>
            </a:endParaRPr>
          </a:p>
        </p:txBody>
      </p:sp>
    </p:spTree>
    <p:extLst>
      <p:ext uri="{BB962C8B-B14F-4D97-AF65-F5344CB8AC3E}">
        <p14:creationId xmlns:p14="http://schemas.microsoft.com/office/powerpoint/2010/main" val="131218253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37</a:t>
            </a:fld>
            <a:endParaRPr lang="en-US" altLang="en-US" dirty="0"/>
          </a:p>
        </p:txBody>
      </p:sp>
      <p:pic>
        <p:nvPicPr>
          <p:cNvPr id="5" name="Picture 4" descr="Company – Google - Google Chrome"/>
          <p:cNvPicPr>
            <a:picLocks noChangeAspect="1"/>
          </p:cNvPicPr>
          <p:nvPr/>
        </p:nvPicPr>
        <p:blipFill rotWithShape="1">
          <a:blip r:embed="rId3">
            <a:extLst>
              <a:ext uri="{28A0092B-C50C-407E-A947-70E740481C1C}">
                <a14:useLocalDpi xmlns:a14="http://schemas.microsoft.com/office/drawing/2010/main" val="0"/>
              </a:ext>
            </a:extLst>
          </a:blip>
          <a:srcRect l="1051" t="873" r="6225" b="9011"/>
          <a:stretch/>
        </p:blipFill>
        <p:spPr>
          <a:xfrm>
            <a:off x="633046" y="190919"/>
            <a:ext cx="11224009" cy="6180128"/>
          </a:xfrm>
          <a:prstGeom prst="rect">
            <a:avLst/>
          </a:prstGeom>
        </p:spPr>
      </p:pic>
      <p:sp>
        <p:nvSpPr>
          <p:cNvPr id="7" name="Text Box 5"/>
          <p:cNvSpPr txBox="1">
            <a:spLocks noChangeArrowheads="1"/>
          </p:cNvSpPr>
          <p:nvPr/>
        </p:nvSpPr>
        <p:spPr bwMode="auto">
          <a:xfrm>
            <a:off x="9244484" y="6474435"/>
            <a:ext cx="294751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Mission Statement</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6622869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91F945-C11D-423F-9A26-A89AB4A0FF39}" type="slidenum">
              <a:rPr lang="en-US" altLang="en-US" smtClean="0"/>
              <a:pPr/>
              <a:t>38</a:t>
            </a:fld>
            <a:endParaRPr lang="en-US" altLang="en-US"/>
          </a:p>
        </p:txBody>
      </p:sp>
      <p:pic>
        <p:nvPicPr>
          <p:cNvPr id="5" name="Picture 4" descr="The Anatomy of a Large-Scale Hypertextual Web Search Engine - Stanford InfoLab Publication Server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3362" y="275661"/>
            <a:ext cx="9704911" cy="6104149"/>
          </a:xfrm>
          <a:prstGeom prst="rect">
            <a:avLst/>
          </a:prstGeom>
        </p:spPr>
      </p:pic>
      <p:sp>
        <p:nvSpPr>
          <p:cNvPr id="6" name="Text Box 5"/>
          <p:cNvSpPr txBox="1">
            <a:spLocks noChangeArrowheads="1"/>
          </p:cNvSpPr>
          <p:nvPr/>
        </p:nvSpPr>
        <p:spPr bwMode="auto">
          <a:xfrm>
            <a:off x="10018277" y="6488668"/>
            <a:ext cx="21737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Brin</a:t>
            </a:r>
            <a:r>
              <a:rPr lang="en-US" sz="1800" i="0" dirty="0" smtClean="0">
                <a:solidFill>
                  <a:schemeClr val="accent4">
                    <a:lumMod val="75000"/>
                    <a:lumOff val="25000"/>
                  </a:schemeClr>
                </a:solidFill>
                <a:latin typeface="+mn-lt"/>
                <a:cs typeface="Times New Roman" panose="02020603050405020304" pitchFamily="18" charset="0"/>
              </a:rPr>
              <a:t> &amp; Page (1998)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699427"/>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pic>
        <p:nvPicPr>
          <p:cNvPr id="8" name="Picture 7" descr="The Anatomy of a Large-Scale Hypertextual Web Search Engine - Stanford InfoLab Publication Server - Google Chrome"/>
          <p:cNvPicPr>
            <a:picLocks noChangeAspect="1"/>
          </p:cNvPicPr>
          <p:nvPr/>
        </p:nvPicPr>
        <p:blipFill rotWithShape="1">
          <a:blip r:embed="rId2">
            <a:extLst>
              <a:ext uri="{28A0092B-C50C-407E-A947-70E740481C1C}">
                <a14:useLocalDpi xmlns:a14="http://schemas.microsoft.com/office/drawing/2010/main" val="0"/>
              </a:ext>
            </a:extLst>
          </a:blip>
          <a:srcRect l="17547" t="37522" r="19172" b="46081"/>
          <a:stretch/>
        </p:blipFill>
        <p:spPr>
          <a:xfrm>
            <a:off x="110602" y="2310714"/>
            <a:ext cx="11979336" cy="1952368"/>
          </a:xfrm>
          <a:prstGeom prst="rect">
            <a:avLst/>
          </a:prstGeom>
        </p:spPr>
      </p:pic>
    </p:spTree>
    <p:extLst>
      <p:ext uri="{BB962C8B-B14F-4D97-AF65-F5344CB8AC3E}">
        <p14:creationId xmlns:p14="http://schemas.microsoft.com/office/powerpoint/2010/main" val="213424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91F945-C11D-423F-9A26-A89AB4A0FF39}" type="slidenum">
              <a:rPr lang="en-US" altLang="en-US" smtClean="0"/>
              <a:pPr/>
              <a:t>39</a:t>
            </a:fld>
            <a:endParaRPr lang="en-US" altLang="en-US"/>
          </a:p>
        </p:txBody>
      </p:sp>
      <p:pic>
        <p:nvPicPr>
          <p:cNvPr id="5" name="Picture 4"/>
          <p:cNvPicPr>
            <a:picLocks noChangeAspect="1"/>
          </p:cNvPicPr>
          <p:nvPr/>
        </p:nvPicPr>
        <p:blipFill>
          <a:blip r:embed="rId2"/>
          <a:stretch>
            <a:fillRect/>
          </a:stretch>
        </p:blipFill>
        <p:spPr>
          <a:xfrm>
            <a:off x="3516540" y="346466"/>
            <a:ext cx="5009157" cy="6165258"/>
          </a:xfrm>
          <a:prstGeom prst="rect">
            <a:avLst/>
          </a:prstGeom>
        </p:spPr>
      </p:pic>
      <p:sp>
        <p:nvSpPr>
          <p:cNvPr id="7"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0018277" y="6488668"/>
            <a:ext cx="21737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Brin</a:t>
            </a:r>
            <a:r>
              <a:rPr lang="en-US" sz="1800" i="0" dirty="0" smtClean="0">
                <a:solidFill>
                  <a:schemeClr val="accent4">
                    <a:lumMod val="75000"/>
                    <a:lumOff val="25000"/>
                  </a:schemeClr>
                </a:solidFill>
                <a:latin typeface="+mn-lt"/>
                <a:cs typeface="Times New Roman" panose="02020603050405020304" pitchFamily="18" charset="0"/>
              </a:rPr>
              <a:t> &amp; Page (1998)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10" name="Text Box 5"/>
          <p:cNvSpPr txBox="1">
            <a:spLocks noChangeArrowheads="1"/>
          </p:cNvSpPr>
          <p:nvPr/>
        </p:nvSpPr>
        <p:spPr bwMode="auto">
          <a:xfrm>
            <a:off x="8018585" y="0"/>
            <a:ext cx="417341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 Prototype Search Engine</a:t>
            </a:r>
            <a:endParaRPr lang="en-US" b="1" i="0" dirty="0">
              <a:solidFill>
                <a:schemeClr val="accent4">
                  <a:lumMod val="75000"/>
                  <a:lumOff val="25000"/>
                </a:schemeClr>
              </a:solidFill>
              <a:latin typeface="+mn-lt"/>
              <a:cs typeface="Times New Roman" panose="02020603050405020304" pitchFamily="18" charset="0"/>
            </a:endParaRPr>
          </a:p>
        </p:txBody>
      </p:sp>
      <p:pic>
        <p:nvPicPr>
          <p:cNvPr id="11" name="Picture 10"/>
          <p:cNvPicPr>
            <a:picLocks noChangeAspect="1"/>
          </p:cNvPicPr>
          <p:nvPr/>
        </p:nvPicPr>
        <p:blipFill rotWithShape="1">
          <a:blip r:embed="rId2"/>
          <a:srcRect b="76605"/>
          <a:stretch/>
        </p:blipFill>
        <p:spPr>
          <a:xfrm>
            <a:off x="571137" y="1700363"/>
            <a:ext cx="10899962" cy="3138520"/>
          </a:xfrm>
          <a:prstGeom prst="rect">
            <a:avLst/>
          </a:prstGeom>
        </p:spPr>
      </p:pic>
    </p:spTree>
    <p:extLst>
      <p:ext uri="{BB962C8B-B14F-4D97-AF65-F5344CB8AC3E}">
        <p14:creationId xmlns:p14="http://schemas.microsoft.com/office/powerpoint/2010/main" val="137772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4</a:t>
            </a:fld>
            <a:endParaRPr lang="en-US" altLang="en-US" dirty="0"/>
          </a:p>
        </p:txBody>
      </p:sp>
      <p:sp>
        <p:nvSpPr>
          <p:cNvPr id="5"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9775371" y="0"/>
            <a:ext cx="241662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DARPA History</a:t>
            </a:r>
            <a:endParaRPr lang="en-US" b="1" i="0" dirty="0">
              <a:solidFill>
                <a:schemeClr val="accent4">
                  <a:lumMod val="75000"/>
                  <a:lumOff val="25000"/>
                </a:schemeClr>
              </a:solidFill>
              <a:latin typeface="+mn-lt"/>
              <a:cs typeface="Times New Roman" panose="02020603050405020304" pitchFamily="18" charset="0"/>
            </a:endParaRPr>
          </a:p>
        </p:txBody>
      </p:sp>
      <p:pic>
        <p:nvPicPr>
          <p:cNvPr id="8" name="Picture 7" descr="https://www.darpa.mil/about-us/timeline/where-the-future-becomes-now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465" y="461665"/>
            <a:ext cx="10338188" cy="5857240"/>
          </a:xfrm>
          <a:prstGeom prst="rect">
            <a:avLst/>
          </a:prstGeom>
        </p:spPr>
      </p:pic>
      <p:sp>
        <p:nvSpPr>
          <p:cNvPr id="9" name="Rectangle 8"/>
          <p:cNvSpPr/>
          <p:nvPr/>
        </p:nvSpPr>
        <p:spPr bwMode="auto">
          <a:xfrm>
            <a:off x="512467" y="2092271"/>
            <a:ext cx="10901840" cy="317009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dirty="0">
                <a:solidFill>
                  <a:srgbClr val="000000"/>
                </a:solidFill>
              </a:rPr>
              <a:t>The Defense </a:t>
            </a:r>
            <a:r>
              <a:rPr lang="en-US" sz="4000" b="1" dirty="0">
                <a:solidFill>
                  <a:schemeClr val="accent4">
                    <a:lumMod val="50000"/>
                    <a:lumOff val="50000"/>
                  </a:schemeClr>
                </a:solidFill>
              </a:rPr>
              <a:t>Advanced Research Projects Agency was created with a national sense of urgency in February 1958 </a:t>
            </a:r>
            <a:r>
              <a:rPr lang="en-US" sz="4000" dirty="0">
                <a:solidFill>
                  <a:srgbClr val="000000"/>
                </a:solidFill>
              </a:rPr>
              <a:t>amidst one of the most dramatic moments in the </a:t>
            </a:r>
            <a:r>
              <a:rPr lang="en-US" sz="4000" b="1" dirty="0">
                <a:solidFill>
                  <a:schemeClr val="accent4">
                    <a:lumMod val="50000"/>
                    <a:lumOff val="50000"/>
                  </a:schemeClr>
                </a:solidFill>
              </a:rPr>
              <a:t>history of the Cold War </a:t>
            </a:r>
            <a:r>
              <a:rPr lang="en-US" sz="4000" dirty="0">
                <a:solidFill>
                  <a:srgbClr val="000000"/>
                </a:solidFill>
              </a:rPr>
              <a:t>and the already-accelerating pace of </a:t>
            </a:r>
            <a:r>
              <a:rPr lang="en-US" sz="4000" dirty="0" smtClean="0">
                <a:solidFill>
                  <a:srgbClr val="000000"/>
                </a:solidFill>
              </a:rPr>
              <a:t>technology.”</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217808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91F945-C11D-423F-9A26-A89AB4A0FF39}" type="slidenum">
              <a:rPr lang="en-US" altLang="en-US" smtClean="0"/>
              <a:pPr/>
              <a:t>40</a:t>
            </a:fld>
            <a:endParaRPr lang="en-US" altLang="en-US"/>
          </a:p>
        </p:txBody>
      </p:sp>
      <p:pic>
        <p:nvPicPr>
          <p:cNvPr id="5" name="Picture 4"/>
          <p:cNvPicPr>
            <a:picLocks noChangeAspect="1"/>
          </p:cNvPicPr>
          <p:nvPr/>
        </p:nvPicPr>
        <p:blipFill>
          <a:blip r:embed="rId2"/>
          <a:stretch>
            <a:fillRect/>
          </a:stretch>
        </p:blipFill>
        <p:spPr>
          <a:xfrm>
            <a:off x="3516540" y="346466"/>
            <a:ext cx="5009157" cy="6165258"/>
          </a:xfrm>
          <a:prstGeom prst="rect">
            <a:avLst/>
          </a:prstGeom>
        </p:spPr>
      </p:pic>
      <p:sp>
        <p:nvSpPr>
          <p:cNvPr id="7"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0018277" y="6488668"/>
            <a:ext cx="21737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Brin</a:t>
            </a:r>
            <a:r>
              <a:rPr lang="en-US" sz="1800" i="0" dirty="0" smtClean="0">
                <a:solidFill>
                  <a:schemeClr val="accent4">
                    <a:lumMod val="75000"/>
                    <a:lumOff val="25000"/>
                  </a:schemeClr>
                </a:solidFill>
                <a:latin typeface="+mn-lt"/>
                <a:cs typeface="Times New Roman" panose="02020603050405020304" pitchFamily="18" charset="0"/>
              </a:rPr>
              <a:t> &amp; Page (1998)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9" name="Rectangle 8"/>
          <p:cNvSpPr/>
          <p:nvPr/>
        </p:nvSpPr>
        <p:spPr bwMode="auto">
          <a:xfrm>
            <a:off x="1046095" y="2459599"/>
            <a:ext cx="9950045" cy="19389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In this paper, </a:t>
            </a:r>
            <a:r>
              <a:rPr lang="en-US" sz="4000" b="1" dirty="0">
                <a:solidFill>
                  <a:schemeClr val="accent4">
                    <a:lumMod val="50000"/>
                    <a:lumOff val="50000"/>
                  </a:schemeClr>
                </a:solidFill>
              </a:rPr>
              <a:t>we present Google</a:t>
            </a:r>
            <a:r>
              <a:rPr lang="en-US" sz="4000" dirty="0">
                <a:solidFill>
                  <a:schemeClr val="bg2"/>
                </a:solidFill>
              </a:rPr>
              <a:t>, a </a:t>
            </a:r>
            <a:r>
              <a:rPr lang="en-US" sz="4000" b="1" dirty="0">
                <a:solidFill>
                  <a:schemeClr val="accent4">
                    <a:lumMod val="50000"/>
                    <a:lumOff val="50000"/>
                  </a:schemeClr>
                </a:solidFill>
              </a:rPr>
              <a:t>prototype</a:t>
            </a:r>
            <a:r>
              <a:rPr lang="en-US" sz="4000" dirty="0">
                <a:solidFill>
                  <a:schemeClr val="bg2"/>
                </a:solidFill>
              </a:rPr>
              <a:t> of a large-scale </a:t>
            </a:r>
            <a:r>
              <a:rPr lang="en-US" sz="4000" b="1" dirty="0">
                <a:solidFill>
                  <a:schemeClr val="accent4">
                    <a:lumMod val="50000"/>
                    <a:lumOff val="50000"/>
                  </a:schemeClr>
                </a:solidFill>
              </a:rPr>
              <a:t>search engine</a:t>
            </a:r>
            <a:r>
              <a:rPr lang="en-US" sz="4000" dirty="0">
                <a:solidFill>
                  <a:schemeClr val="bg2"/>
                </a:solidFill>
              </a:rPr>
              <a:t> which makes heavy use of the structure present in hypertext</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10" name="Text Box 5"/>
          <p:cNvSpPr txBox="1">
            <a:spLocks noChangeArrowheads="1"/>
          </p:cNvSpPr>
          <p:nvPr/>
        </p:nvSpPr>
        <p:spPr bwMode="auto">
          <a:xfrm>
            <a:off x="8018585" y="0"/>
            <a:ext cx="417341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 Prototype Search Engine</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82693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91F945-C11D-423F-9A26-A89AB4A0FF39}" type="slidenum">
              <a:rPr lang="en-US" altLang="en-US" smtClean="0"/>
              <a:pPr/>
              <a:t>41</a:t>
            </a:fld>
            <a:endParaRPr lang="en-US" altLang="en-US"/>
          </a:p>
        </p:txBody>
      </p:sp>
      <p:pic>
        <p:nvPicPr>
          <p:cNvPr id="5" name="Picture 4"/>
          <p:cNvPicPr>
            <a:picLocks noChangeAspect="1"/>
          </p:cNvPicPr>
          <p:nvPr/>
        </p:nvPicPr>
        <p:blipFill>
          <a:blip r:embed="rId2"/>
          <a:stretch>
            <a:fillRect/>
          </a:stretch>
        </p:blipFill>
        <p:spPr>
          <a:xfrm>
            <a:off x="3516540" y="346466"/>
            <a:ext cx="5009157" cy="6165258"/>
          </a:xfrm>
          <a:prstGeom prst="rect">
            <a:avLst/>
          </a:prstGeom>
        </p:spPr>
      </p:pic>
      <p:sp>
        <p:nvSpPr>
          <p:cNvPr id="7"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0018277" y="6488668"/>
            <a:ext cx="21737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Brin</a:t>
            </a:r>
            <a:r>
              <a:rPr lang="en-US" sz="1800" i="0" dirty="0" smtClean="0">
                <a:solidFill>
                  <a:schemeClr val="accent4">
                    <a:lumMod val="75000"/>
                    <a:lumOff val="25000"/>
                  </a:schemeClr>
                </a:solidFill>
                <a:latin typeface="+mn-lt"/>
                <a:cs typeface="Times New Roman" panose="02020603050405020304" pitchFamily="18" charset="0"/>
              </a:rPr>
              <a:t> &amp; Page (1998)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9" name="Rectangle 8"/>
          <p:cNvSpPr/>
          <p:nvPr/>
        </p:nvSpPr>
        <p:spPr bwMode="auto">
          <a:xfrm>
            <a:off x="894465" y="2353528"/>
            <a:ext cx="9903080" cy="19389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smtClean="0">
                <a:solidFill>
                  <a:schemeClr val="bg2"/>
                </a:solidFill>
              </a:rPr>
              <a:t>Google </a:t>
            </a:r>
            <a:r>
              <a:rPr lang="en-US" sz="4000" dirty="0">
                <a:solidFill>
                  <a:schemeClr val="bg2"/>
                </a:solidFill>
              </a:rPr>
              <a:t>is designed to </a:t>
            </a:r>
            <a:r>
              <a:rPr lang="en-US" sz="4000" b="1" dirty="0">
                <a:solidFill>
                  <a:schemeClr val="accent4">
                    <a:lumMod val="50000"/>
                    <a:lumOff val="50000"/>
                  </a:schemeClr>
                </a:solidFill>
              </a:rPr>
              <a:t>crawl and index the Web efficiently</a:t>
            </a:r>
            <a:r>
              <a:rPr lang="en-US" sz="4000" dirty="0">
                <a:solidFill>
                  <a:schemeClr val="bg2"/>
                </a:solidFill>
              </a:rPr>
              <a:t> and produce much more satisfying search results than existing systems</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10" name="Text Box 5"/>
          <p:cNvSpPr txBox="1">
            <a:spLocks noChangeArrowheads="1"/>
          </p:cNvSpPr>
          <p:nvPr/>
        </p:nvSpPr>
        <p:spPr bwMode="auto">
          <a:xfrm>
            <a:off x="8018585" y="0"/>
            <a:ext cx="417341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 Prototype Search Engine</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408576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91F945-C11D-423F-9A26-A89AB4A0FF39}" type="slidenum">
              <a:rPr lang="en-US" altLang="en-US" smtClean="0"/>
              <a:pPr/>
              <a:t>42</a:t>
            </a:fld>
            <a:endParaRPr lang="en-US" altLang="en-US"/>
          </a:p>
        </p:txBody>
      </p:sp>
      <p:pic>
        <p:nvPicPr>
          <p:cNvPr id="5" name="Picture 4"/>
          <p:cNvPicPr>
            <a:picLocks noChangeAspect="1"/>
          </p:cNvPicPr>
          <p:nvPr/>
        </p:nvPicPr>
        <p:blipFill>
          <a:blip r:embed="rId2"/>
          <a:stretch>
            <a:fillRect/>
          </a:stretch>
        </p:blipFill>
        <p:spPr>
          <a:xfrm>
            <a:off x="3516540" y="346466"/>
            <a:ext cx="5009157" cy="6165258"/>
          </a:xfrm>
          <a:prstGeom prst="rect">
            <a:avLst/>
          </a:prstGeom>
        </p:spPr>
      </p:pic>
      <p:sp>
        <p:nvSpPr>
          <p:cNvPr id="7"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0018277" y="6488668"/>
            <a:ext cx="21737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Brin</a:t>
            </a:r>
            <a:r>
              <a:rPr lang="en-US" sz="1800" i="0" dirty="0" smtClean="0">
                <a:solidFill>
                  <a:schemeClr val="accent4">
                    <a:lumMod val="75000"/>
                    <a:lumOff val="25000"/>
                  </a:schemeClr>
                </a:solidFill>
                <a:latin typeface="+mn-lt"/>
                <a:cs typeface="Times New Roman" panose="02020603050405020304" pitchFamily="18" charset="0"/>
              </a:rPr>
              <a:t> &amp; Page (1998)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9" name="Rectangle 8"/>
          <p:cNvSpPr/>
          <p:nvPr/>
        </p:nvSpPr>
        <p:spPr bwMode="auto">
          <a:xfrm>
            <a:off x="1318885" y="2361847"/>
            <a:ext cx="9404466" cy="19389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smtClean="0">
                <a:solidFill>
                  <a:schemeClr val="bg2"/>
                </a:solidFill>
              </a:rPr>
              <a:t>The </a:t>
            </a:r>
            <a:r>
              <a:rPr lang="en-US" sz="4000" dirty="0">
                <a:solidFill>
                  <a:schemeClr val="bg2"/>
                </a:solidFill>
              </a:rPr>
              <a:t>prototype with a full text and hyperlink database of at </a:t>
            </a:r>
            <a:r>
              <a:rPr lang="en-US" sz="4000" b="1" dirty="0">
                <a:solidFill>
                  <a:schemeClr val="accent4">
                    <a:lumMod val="50000"/>
                    <a:lumOff val="50000"/>
                  </a:schemeClr>
                </a:solidFill>
              </a:rPr>
              <a:t>least 24 million pages is available at http://google.stanford.edu/</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10" name="Text Box 5"/>
          <p:cNvSpPr txBox="1">
            <a:spLocks noChangeArrowheads="1"/>
          </p:cNvSpPr>
          <p:nvPr/>
        </p:nvSpPr>
        <p:spPr bwMode="auto">
          <a:xfrm>
            <a:off x="8018585" y="0"/>
            <a:ext cx="417341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 Prototype Search Engine</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765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91F945-C11D-423F-9A26-A89AB4A0FF39}" type="slidenum">
              <a:rPr lang="en-US" altLang="en-US" smtClean="0"/>
              <a:pPr/>
              <a:t>43</a:t>
            </a:fld>
            <a:endParaRPr lang="en-US" altLang="en-US"/>
          </a:p>
        </p:txBody>
      </p:sp>
      <p:pic>
        <p:nvPicPr>
          <p:cNvPr id="5" name="Picture 4"/>
          <p:cNvPicPr>
            <a:picLocks noChangeAspect="1"/>
          </p:cNvPicPr>
          <p:nvPr/>
        </p:nvPicPr>
        <p:blipFill>
          <a:blip r:embed="rId2"/>
          <a:stretch>
            <a:fillRect/>
          </a:stretch>
        </p:blipFill>
        <p:spPr>
          <a:xfrm>
            <a:off x="3516540" y="346466"/>
            <a:ext cx="5009157" cy="6165258"/>
          </a:xfrm>
          <a:prstGeom prst="rect">
            <a:avLst/>
          </a:prstGeom>
        </p:spPr>
      </p:pic>
      <p:sp>
        <p:nvSpPr>
          <p:cNvPr id="7"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0018277" y="6488668"/>
            <a:ext cx="21737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Brin</a:t>
            </a:r>
            <a:r>
              <a:rPr lang="en-US" sz="1800" i="0" dirty="0" smtClean="0">
                <a:solidFill>
                  <a:schemeClr val="accent4">
                    <a:lumMod val="75000"/>
                    <a:lumOff val="25000"/>
                  </a:schemeClr>
                </a:solidFill>
                <a:latin typeface="+mn-lt"/>
                <a:cs typeface="Times New Roman" panose="02020603050405020304" pitchFamily="18" charset="0"/>
              </a:rPr>
              <a:t> &amp; Page (1998)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9" name="Rectangle 8"/>
          <p:cNvSpPr/>
          <p:nvPr/>
        </p:nvSpPr>
        <p:spPr bwMode="auto">
          <a:xfrm>
            <a:off x="894465" y="1758957"/>
            <a:ext cx="10127301" cy="317009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Apart from the problems of scaling traditional search techniques to data of this magnitude, there are new technical challenges involved with </a:t>
            </a:r>
            <a:r>
              <a:rPr lang="en-US" sz="4000" b="1" dirty="0">
                <a:solidFill>
                  <a:schemeClr val="accent4">
                    <a:lumMod val="50000"/>
                    <a:lumOff val="50000"/>
                  </a:schemeClr>
                </a:solidFill>
              </a:rPr>
              <a:t>using the additional information present in hypertext to produce better search results</a:t>
            </a:r>
            <a:r>
              <a:rPr lang="en-US" sz="4000" dirty="0">
                <a:solidFill>
                  <a:schemeClr val="bg2"/>
                </a:solidFill>
              </a:rPr>
              <a:t>.</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10" name="Text Box 5"/>
          <p:cNvSpPr txBox="1">
            <a:spLocks noChangeArrowheads="1"/>
          </p:cNvSpPr>
          <p:nvPr/>
        </p:nvSpPr>
        <p:spPr bwMode="auto">
          <a:xfrm>
            <a:off x="7686989" y="0"/>
            <a:ext cx="450501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Exploiting Data in Hyperlinks</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48632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44</a:t>
            </a:fld>
            <a:endParaRPr lang="en-US" altLang="en-US" dirty="0"/>
          </a:p>
        </p:txBody>
      </p:sp>
      <p:pic>
        <p:nvPicPr>
          <p:cNvPr id="3" name="Picture 2"/>
          <p:cNvPicPr>
            <a:picLocks noChangeAspect="1"/>
          </p:cNvPicPr>
          <p:nvPr/>
        </p:nvPicPr>
        <p:blipFill>
          <a:blip r:embed="rId2"/>
          <a:stretch>
            <a:fillRect/>
          </a:stretch>
        </p:blipFill>
        <p:spPr>
          <a:xfrm>
            <a:off x="3900803" y="215153"/>
            <a:ext cx="4305721" cy="6400801"/>
          </a:xfrm>
          <a:prstGeom prst="rect">
            <a:avLst/>
          </a:prstGeom>
        </p:spPr>
      </p:pic>
      <p:sp>
        <p:nvSpPr>
          <p:cNvPr id="4" name="Text Box 5"/>
          <p:cNvSpPr txBox="1">
            <a:spLocks noChangeArrowheads="1"/>
          </p:cNvSpPr>
          <p:nvPr/>
        </p:nvSpPr>
        <p:spPr bwMode="auto">
          <a:xfrm>
            <a:off x="7637928" y="6494928"/>
            <a:ext cx="455407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Patent No. 7,058,628 (June 6, 2006)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7"/>
          <p:cNvSpPr>
            <a:spLocks noChangeArrowheads="1"/>
          </p:cNvSpPr>
          <p:nvPr/>
        </p:nvSpPr>
        <p:spPr bwMode="auto">
          <a:xfrm>
            <a:off x="12018963" y="6690738"/>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pic>
        <p:nvPicPr>
          <p:cNvPr id="6" name="Picture 5"/>
          <p:cNvPicPr>
            <a:picLocks noChangeAspect="1"/>
          </p:cNvPicPr>
          <p:nvPr/>
        </p:nvPicPr>
        <p:blipFill>
          <a:blip r:embed="rId3"/>
          <a:stretch>
            <a:fillRect/>
          </a:stretch>
        </p:blipFill>
        <p:spPr>
          <a:xfrm>
            <a:off x="815399" y="1866900"/>
            <a:ext cx="10561202" cy="3124200"/>
          </a:xfrm>
          <a:prstGeom prst="rect">
            <a:avLst/>
          </a:prstGeom>
        </p:spPr>
      </p:pic>
      <p:sp>
        <p:nvSpPr>
          <p:cNvPr id="7" name="Text Box 5"/>
          <p:cNvSpPr txBox="1">
            <a:spLocks noChangeArrowheads="1"/>
          </p:cNvSpPr>
          <p:nvPr/>
        </p:nvSpPr>
        <p:spPr bwMode="auto">
          <a:xfrm>
            <a:off x="9475596" y="0"/>
            <a:ext cx="271640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PageRank Patent</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542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91F945-C11D-423F-9A26-A89AB4A0FF39}" type="slidenum">
              <a:rPr lang="en-US" altLang="en-US" smtClean="0"/>
              <a:pPr/>
              <a:t>45</a:t>
            </a:fld>
            <a:endParaRPr lang="en-US" altLang="en-US"/>
          </a:p>
        </p:txBody>
      </p:sp>
      <p:pic>
        <p:nvPicPr>
          <p:cNvPr id="5" name="Picture 4"/>
          <p:cNvPicPr>
            <a:picLocks noChangeAspect="1"/>
          </p:cNvPicPr>
          <p:nvPr/>
        </p:nvPicPr>
        <p:blipFill>
          <a:blip r:embed="rId2"/>
          <a:stretch>
            <a:fillRect/>
          </a:stretch>
        </p:blipFill>
        <p:spPr>
          <a:xfrm>
            <a:off x="3675743" y="351953"/>
            <a:ext cx="4963410" cy="6136715"/>
          </a:xfrm>
          <a:prstGeom prst="rect">
            <a:avLst/>
          </a:prstGeom>
        </p:spPr>
      </p:pic>
      <p:sp>
        <p:nvSpPr>
          <p:cNvPr id="7"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0018277" y="6488668"/>
            <a:ext cx="21737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Brin</a:t>
            </a:r>
            <a:r>
              <a:rPr lang="en-US" sz="1800" i="0" dirty="0" smtClean="0">
                <a:solidFill>
                  <a:schemeClr val="accent4">
                    <a:lumMod val="75000"/>
                    <a:lumOff val="25000"/>
                  </a:schemeClr>
                </a:solidFill>
                <a:latin typeface="+mn-lt"/>
                <a:cs typeface="Times New Roman" panose="02020603050405020304" pitchFamily="18" charset="0"/>
              </a:rPr>
              <a:t> &amp; Page (1998)</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11" name="Picture 10"/>
          <p:cNvPicPr>
            <a:picLocks noChangeAspect="1"/>
          </p:cNvPicPr>
          <p:nvPr/>
        </p:nvPicPr>
        <p:blipFill rotWithShape="1">
          <a:blip r:embed="rId2"/>
          <a:srcRect b="73786"/>
          <a:stretch/>
        </p:blipFill>
        <p:spPr>
          <a:xfrm>
            <a:off x="1306202" y="364730"/>
            <a:ext cx="9754137" cy="3161337"/>
          </a:xfrm>
          <a:prstGeom prst="rect">
            <a:avLst/>
          </a:prstGeom>
        </p:spPr>
      </p:pic>
      <p:pic>
        <p:nvPicPr>
          <p:cNvPr id="12" name="Picture 11"/>
          <p:cNvPicPr>
            <a:picLocks noChangeAspect="1"/>
          </p:cNvPicPr>
          <p:nvPr/>
        </p:nvPicPr>
        <p:blipFill rotWithShape="1">
          <a:blip r:embed="rId2"/>
          <a:srcRect t="26347" b="49087"/>
          <a:stretch/>
        </p:blipFill>
        <p:spPr>
          <a:xfrm>
            <a:off x="1280379" y="3710733"/>
            <a:ext cx="9754137" cy="2962601"/>
          </a:xfrm>
          <a:prstGeom prst="rect">
            <a:avLst/>
          </a:prstGeom>
        </p:spPr>
      </p:pic>
    </p:spTree>
    <p:extLst>
      <p:ext uri="{BB962C8B-B14F-4D97-AF65-F5344CB8AC3E}">
        <p14:creationId xmlns:p14="http://schemas.microsoft.com/office/powerpoint/2010/main" val="34177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3"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par>
                                <p:cTn id="16" presetID="2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91F945-C11D-423F-9A26-A89AB4A0FF39}" type="slidenum">
              <a:rPr lang="en-US" altLang="en-US" smtClean="0"/>
              <a:pPr/>
              <a:t>46</a:t>
            </a:fld>
            <a:endParaRPr lang="en-US" altLang="en-US"/>
          </a:p>
        </p:txBody>
      </p:sp>
      <p:pic>
        <p:nvPicPr>
          <p:cNvPr id="5" name="Picture 4"/>
          <p:cNvPicPr>
            <a:picLocks noChangeAspect="1"/>
          </p:cNvPicPr>
          <p:nvPr/>
        </p:nvPicPr>
        <p:blipFill>
          <a:blip r:embed="rId2"/>
          <a:stretch>
            <a:fillRect/>
          </a:stretch>
        </p:blipFill>
        <p:spPr>
          <a:xfrm>
            <a:off x="3675743" y="351953"/>
            <a:ext cx="4963410" cy="6136715"/>
          </a:xfrm>
          <a:prstGeom prst="rect">
            <a:avLst/>
          </a:prstGeom>
        </p:spPr>
      </p:pic>
      <p:sp>
        <p:nvSpPr>
          <p:cNvPr id="7"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0018277" y="6488668"/>
            <a:ext cx="21737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Brin</a:t>
            </a:r>
            <a:r>
              <a:rPr lang="en-US" sz="1800" i="0" dirty="0" smtClean="0">
                <a:solidFill>
                  <a:schemeClr val="accent4">
                    <a:lumMod val="75000"/>
                    <a:lumOff val="25000"/>
                  </a:schemeClr>
                </a:solidFill>
                <a:latin typeface="+mn-lt"/>
                <a:cs typeface="Times New Roman" panose="02020603050405020304" pitchFamily="18" charset="0"/>
              </a:rPr>
              <a:t> &amp; Page (1998)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9" name="Rectangle 8"/>
          <p:cNvSpPr/>
          <p:nvPr/>
        </p:nvSpPr>
        <p:spPr bwMode="auto">
          <a:xfrm>
            <a:off x="1318884" y="2361847"/>
            <a:ext cx="9612352" cy="317009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Currently, the predominant business model for commercial search engines is advertising. The </a:t>
            </a:r>
            <a:r>
              <a:rPr lang="en-US" sz="4000" b="1" dirty="0">
                <a:solidFill>
                  <a:schemeClr val="accent4">
                    <a:lumMod val="50000"/>
                    <a:lumOff val="50000"/>
                  </a:schemeClr>
                </a:solidFill>
              </a:rPr>
              <a:t>goals of the advertising business model do not always correspond to providing quality search to users</a:t>
            </a:r>
            <a:r>
              <a:rPr lang="en-US" sz="4000" dirty="0">
                <a:solidFill>
                  <a:schemeClr val="bg2"/>
                </a:solidFill>
              </a:rPr>
              <a:t>.</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10" name="Text Box 5"/>
          <p:cNvSpPr txBox="1">
            <a:spLocks noChangeArrowheads="1"/>
          </p:cNvSpPr>
          <p:nvPr/>
        </p:nvSpPr>
        <p:spPr bwMode="auto">
          <a:xfrm>
            <a:off x="9616273" y="0"/>
            <a:ext cx="2575725"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Advertising and Mixed Motives</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53286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91F945-C11D-423F-9A26-A89AB4A0FF39}" type="slidenum">
              <a:rPr lang="en-US" altLang="en-US" smtClean="0"/>
              <a:pPr/>
              <a:t>47</a:t>
            </a:fld>
            <a:endParaRPr lang="en-US" altLang="en-US"/>
          </a:p>
        </p:txBody>
      </p:sp>
      <p:pic>
        <p:nvPicPr>
          <p:cNvPr id="5" name="Picture 4"/>
          <p:cNvPicPr>
            <a:picLocks noChangeAspect="1"/>
          </p:cNvPicPr>
          <p:nvPr/>
        </p:nvPicPr>
        <p:blipFill>
          <a:blip r:embed="rId2"/>
          <a:stretch>
            <a:fillRect/>
          </a:stretch>
        </p:blipFill>
        <p:spPr>
          <a:xfrm>
            <a:off x="3675743" y="351953"/>
            <a:ext cx="4963410" cy="6136715"/>
          </a:xfrm>
          <a:prstGeom prst="rect">
            <a:avLst/>
          </a:prstGeom>
        </p:spPr>
      </p:pic>
      <p:sp>
        <p:nvSpPr>
          <p:cNvPr id="7"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0018277" y="6488668"/>
            <a:ext cx="21737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Brin</a:t>
            </a:r>
            <a:r>
              <a:rPr lang="en-US" sz="1800" i="0" dirty="0" smtClean="0">
                <a:solidFill>
                  <a:schemeClr val="accent4">
                    <a:lumMod val="75000"/>
                    <a:lumOff val="25000"/>
                  </a:schemeClr>
                </a:solidFill>
                <a:latin typeface="+mn-lt"/>
                <a:cs typeface="Times New Roman" panose="02020603050405020304" pitchFamily="18" charset="0"/>
              </a:rPr>
              <a:t> &amp; Page (1998)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9" name="Rectangle 8"/>
          <p:cNvSpPr/>
          <p:nvPr/>
        </p:nvSpPr>
        <p:spPr bwMode="auto">
          <a:xfrm>
            <a:off x="1338981" y="1219707"/>
            <a:ext cx="9404466"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For example, in our prototype search engine one of the </a:t>
            </a:r>
            <a:r>
              <a:rPr lang="en-US" sz="4000" b="1" dirty="0">
                <a:solidFill>
                  <a:schemeClr val="accent4">
                    <a:lumMod val="50000"/>
                    <a:lumOff val="50000"/>
                  </a:schemeClr>
                </a:solidFill>
              </a:rPr>
              <a:t>top results for cellular phone is </a:t>
            </a:r>
            <a:r>
              <a:rPr lang="en-US" sz="4000" b="1" dirty="0" smtClean="0">
                <a:solidFill>
                  <a:schemeClr val="accent4">
                    <a:lumMod val="50000"/>
                    <a:lumOff val="50000"/>
                  </a:schemeClr>
                </a:solidFill>
              </a:rPr>
              <a:t>‘The </a:t>
            </a:r>
            <a:r>
              <a:rPr lang="en-US" sz="4000" b="1" dirty="0">
                <a:solidFill>
                  <a:schemeClr val="accent4">
                    <a:lumMod val="50000"/>
                    <a:lumOff val="50000"/>
                  </a:schemeClr>
                </a:solidFill>
              </a:rPr>
              <a:t>Effect of Cellular Phone Use Upon Driver </a:t>
            </a:r>
            <a:r>
              <a:rPr lang="en-US" sz="4000" b="1" dirty="0" smtClean="0">
                <a:solidFill>
                  <a:schemeClr val="accent4">
                    <a:lumMod val="50000"/>
                    <a:lumOff val="50000"/>
                  </a:schemeClr>
                </a:solidFill>
              </a:rPr>
              <a:t>Attention’</a:t>
            </a:r>
            <a:r>
              <a:rPr lang="en-US" sz="4000" dirty="0" smtClean="0">
                <a:solidFill>
                  <a:schemeClr val="bg2"/>
                </a:solidFill>
              </a:rPr>
              <a:t>, </a:t>
            </a:r>
            <a:r>
              <a:rPr lang="en-US" sz="4000" dirty="0">
                <a:solidFill>
                  <a:schemeClr val="bg2"/>
                </a:solidFill>
              </a:rPr>
              <a:t>a study which explains in great detail the distractions and risk associated with conversing on a cell phone while </a:t>
            </a:r>
            <a:r>
              <a:rPr lang="en-US" sz="4000" dirty="0" smtClean="0">
                <a:solidFill>
                  <a:schemeClr val="bg2"/>
                </a:solidFill>
              </a:rPr>
              <a:t>driving.”</a:t>
            </a:r>
            <a:endParaRPr kumimoji="1" lang="en-US" sz="4000" i="0" u="none" strike="noStrike" cap="none" normalizeH="0" baseline="0" dirty="0" smtClean="0">
              <a:ln>
                <a:noFill/>
              </a:ln>
              <a:solidFill>
                <a:schemeClr val="bg2"/>
              </a:solidFill>
              <a:effectLst/>
            </a:endParaRPr>
          </a:p>
        </p:txBody>
      </p:sp>
      <p:sp>
        <p:nvSpPr>
          <p:cNvPr id="10" name="Text Box 5"/>
          <p:cNvSpPr txBox="1">
            <a:spLocks noChangeArrowheads="1"/>
          </p:cNvSpPr>
          <p:nvPr/>
        </p:nvSpPr>
        <p:spPr bwMode="auto">
          <a:xfrm>
            <a:off x="9616273" y="0"/>
            <a:ext cx="2575725"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Advertising and Mixed Motives</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04570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91F945-C11D-423F-9A26-A89AB4A0FF39}" type="slidenum">
              <a:rPr lang="en-US" altLang="en-US" smtClean="0"/>
              <a:pPr/>
              <a:t>48</a:t>
            </a:fld>
            <a:endParaRPr lang="en-US" altLang="en-US"/>
          </a:p>
        </p:txBody>
      </p:sp>
      <p:pic>
        <p:nvPicPr>
          <p:cNvPr id="5" name="Picture 4"/>
          <p:cNvPicPr>
            <a:picLocks noChangeAspect="1"/>
          </p:cNvPicPr>
          <p:nvPr/>
        </p:nvPicPr>
        <p:blipFill>
          <a:blip r:embed="rId2"/>
          <a:stretch>
            <a:fillRect/>
          </a:stretch>
        </p:blipFill>
        <p:spPr>
          <a:xfrm>
            <a:off x="3675743" y="351953"/>
            <a:ext cx="4963410" cy="6136715"/>
          </a:xfrm>
          <a:prstGeom prst="rect">
            <a:avLst/>
          </a:prstGeom>
        </p:spPr>
      </p:pic>
      <p:sp>
        <p:nvSpPr>
          <p:cNvPr id="7"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0018277" y="6488668"/>
            <a:ext cx="21737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Brin</a:t>
            </a:r>
            <a:r>
              <a:rPr lang="en-US" sz="1800" i="0" dirty="0" smtClean="0">
                <a:solidFill>
                  <a:schemeClr val="accent4">
                    <a:lumMod val="75000"/>
                    <a:lumOff val="25000"/>
                  </a:schemeClr>
                </a:solidFill>
                <a:latin typeface="+mn-lt"/>
                <a:cs typeface="Times New Roman" panose="02020603050405020304" pitchFamily="18" charset="0"/>
              </a:rPr>
              <a:t> &amp; Page (1998)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9" name="Rectangle 8"/>
          <p:cNvSpPr/>
          <p:nvPr/>
        </p:nvSpPr>
        <p:spPr bwMode="auto">
          <a:xfrm>
            <a:off x="1070264" y="1987557"/>
            <a:ext cx="9852293" cy="317009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smtClean="0">
                <a:solidFill>
                  <a:schemeClr val="bg2"/>
                </a:solidFill>
              </a:rPr>
              <a:t>… </a:t>
            </a:r>
            <a:r>
              <a:rPr lang="en-US" sz="4000" dirty="0">
                <a:solidFill>
                  <a:schemeClr val="bg2"/>
                </a:solidFill>
              </a:rPr>
              <a:t>It is clear that </a:t>
            </a:r>
            <a:r>
              <a:rPr lang="en-US" sz="4000" b="1" dirty="0">
                <a:solidFill>
                  <a:schemeClr val="accent4">
                    <a:lumMod val="50000"/>
                    <a:lumOff val="50000"/>
                  </a:schemeClr>
                </a:solidFill>
              </a:rPr>
              <a:t>a search engine which was taking money for showing cellular phone ads would have difficulty justifying the page that our system returned to its paying advertisers</a:t>
            </a:r>
            <a:r>
              <a:rPr lang="en-US" sz="4000" dirty="0">
                <a:solidFill>
                  <a:schemeClr val="bg2"/>
                </a:solidFill>
              </a:rPr>
              <a:t>.</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10" name="Text Box 5"/>
          <p:cNvSpPr txBox="1">
            <a:spLocks noChangeArrowheads="1"/>
          </p:cNvSpPr>
          <p:nvPr/>
        </p:nvSpPr>
        <p:spPr bwMode="auto">
          <a:xfrm>
            <a:off x="9616273" y="0"/>
            <a:ext cx="2575725"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Advertising and Mixed Motives</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08596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91F945-C11D-423F-9A26-A89AB4A0FF39}" type="slidenum">
              <a:rPr lang="en-US" altLang="en-US" smtClean="0"/>
              <a:pPr/>
              <a:t>49</a:t>
            </a:fld>
            <a:endParaRPr lang="en-US" altLang="en-US"/>
          </a:p>
        </p:txBody>
      </p:sp>
      <p:pic>
        <p:nvPicPr>
          <p:cNvPr id="5" name="Picture 4"/>
          <p:cNvPicPr>
            <a:picLocks noChangeAspect="1"/>
          </p:cNvPicPr>
          <p:nvPr/>
        </p:nvPicPr>
        <p:blipFill>
          <a:blip r:embed="rId3"/>
          <a:stretch>
            <a:fillRect/>
          </a:stretch>
        </p:blipFill>
        <p:spPr>
          <a:xfrm>
            <a:off x="3675743" y="351953"/>
            <a:ext cx="4963410" cy="6136715"/>
          </a:xfrm>
          <a:prstGeom prst="rect">
            <a:avLst/>
          </a:prstGeom>
        </p:spPr>
      </p:pic>
      <p:sp>
        <p:nvSpPr>
          <p:cNvPr id="8" name="Text Box 5"/>
          <p:cNvSpPr txBox="1">
            <a:spLocks noChangeArrowheads="1"/>
          </p:cNvSpPr>
          <p:nvPr/>
        </p:nvSpPr>
        <p:spPr bwMode="auto">
          <a:xfrm>
            <a:off x="10018277" y="6488668"/>
            <a:ext cx="21737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Brin</a:t>
            </a:r>
            <a:r>
              <a:rPr lang="en-US" sz="1800" i="0" dirty="0" smtClean="0">
                <a:solidFill>
                  <a:schemeClr val="accent4">
                    <a:lumMod val="75000"/>
                    <a:lumOff val="25000"/>
                  </a:schemeClr>
                </a:solidFill>
                <a:latin typeface="+mn-lt"/>
                <a:cs typeface="Times New Roman" panose="02020603050405020304" pitchFamily="18" charset="0"/>
              </a:rPr>
              <a:t> &amp; Page (1998)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7"/>
          <p:cNvSpPr>
            <a:spLocks noChangeArrowheads="1"/>
          </p:cNvSpPr>
          <p:nvPr/>
        </p:nvSpPr>
        <p:spPr bwMode="auto">
          <a:xfrm>
            <a:off x="12018963" y="6705600"/>
            <a:ext cx="173037" cy="157162"/>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 name="Rectangle 8"/>
          <p:cNvSpPr/>
          <p:nvPr/>
        </p:nvSpPr>
        <p:spPr bwMode="auto">
          <a:xfrm>
            <a:off x="1122218" y="2143037"/>
            <a:ext cx="9822196" cy="255454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For this type of reason …, </a:t>
            </a:r>
            <a:r>
              <a:rPr lang="en-US" sz="4000" b="1" dirty="0">
                <a:solidFill>
                  <a:schemeClr val="accent4">
                    <a:lumMod val="50000"/>
                    <a:lumOff val="50000"/>
                  </a:schemeClr>
                </a:solidFill>
              </a:rPr>
              <a:t>we expect that advertising funded search engines will be inherently biased towards the advertisers and away from the needs of the consumers</a:t>
            </a:r>
            <a:r>
              <a:rPr lang="en-US" sz="4000" dirty="0">
                <a:solidFill>
                  <a:schemeClr val="bg2"/>
                </a:solidFill>
              </a:rPr>
              <a:t>.</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10" name="Text Box 5"/>
          <p:cNvSpPr txBox="1">
            <a:spLocks noChangeArrowheads="1"/>
          </p:cNvSpPr>
          <p:nvPr/>
        </p:nvSpPr>
        <p:spPr bwMode="auto">
          <a:xfrm>
            <a:off x="9616273" y="0"/>
            <a:ext cx="2575725"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Advertising and Mixed Motives</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13811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4505" y="295405"/>
            <a:ext cx="4133086" cy="6202681"/>
          </a:xfrm>
          <a:prstGeom prst="rect">
            <a:avLst/>
          </a:prstGeom>
        </p:spPr>
      </p:pic>
      <p:pic>
        <p:nvPicPr>
          <p:cNvPr id="3" name="Picture 2"/>
          <p:cNvPicPr>
            <a:picLocks noChangeAspect="1"/>
          </p:cNvPicPr>
          <p:nvPr/>
        </p:nvPicPr>
        <p:blipFill>
          <a:blip r:embed="rId3"/>
          <a:stretch>
            <a:fillRect/>
          </a:stretch>
        </p:blipFill>
        <p:spPr>
          <a:xfrm>
            <a:off x="4861854" y="74163"/>
            <a:ext cx="2642655" cy="6783837"/>
          </a:xfrm>
          <a:prstGeom prst="rect">
            <a:avLst/>
          </a:prstGeom>
        </p:spPr>
      </p:pic>
      <p:sp>
        <p:nvSpPr>
          <p:cNvPr id="4" name="Text Box 5"/>
          <p:cNvSpPr txBox="1">
            <a:spLocks noChangeArrowheads="1"/>
          </p:cNvSpPr>
          <p:nvPr/>
        </p:nvSpPr>
        <p:spPr bwMode="auto">
          <a:xfrm>
            <a:off x="9782826" y="6211669"/>
            <a:ext cx="2409173" cy="646331"/>
          </a:xfrm>
          <a:prstGeom prst="rect">
            <a:avLst/>
          </a:prstGeom>
          <a:solidFill>
            <a:srgbClr val="000000">
              <a:alpha val="10000"/>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rgbClr val="0000FF"/>
                </a:solidFill>
                <a:latin typeface="Arial" panose="020B0604020202020204" pitchFamily="34" charset="0"/>
                <a:cs typeface="Arial" panose="020B0604020202020204" pitchFamily="34" charset="0"/>
              </a:rPr>
              <a:t>New York Times (Oct 13, 1957)</a:t>
            </a:r>
            <a:endParaRPr lang="en-US" sz="1800" i="0" dirty="0">
              <a:solidFill>
                <a:srgbClr val="0000FF"/>
              </a:solidFill>
              <a:latin typeface="Arial" panose="020B0604020202020204" pitchFamily="34" charset="0"/>
              <a:cs typeface="Arial" panose="020B0604020202020204" pitchFamily="34" charset="0"/>
            </a:endParaRPr>
          </a:p>
        </p:txBody>
      </p:sp>
      <p:sp>
        <p:nvSpPr>
          <p:cNvPr id="5" name="Rectangle 7"/>
          <p:cNvSpPr>
            <a:spLocks noChangeArrowheads="1"/>
          </p:cNvSpPr>
          <p:nvPr/>
        </p:nvSpPr>
        <p:spPr bwMode="auto">
          <a:xfrm>
            <a:off x="12018963" y="6700838"/>
            <a:ext cx="173037" cy="157162"/>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9210502" y="0"/>
            <a:ext cx="2981498" cy="830997"/>
          </a:xfrm>
          <a:prstGeom prst="rect">
            <a:avLst/>
          </a:prstGeom>
          <a:solidFill>
            <a:srgbClr val="000000">
              <a:alpha val="10000"/>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rgbClr val="0000FF"/>
                </a:solidFill>
                <a:latin typeface="Arial" panose="020B0604020202020204" pitchFamily="34" charset="0"/>
                <a:cs typeface="Arial" panose="020B0604020202020204" pitchFamily="34" charset="0"/>
              </a:rPr>
              <a:t>Sputnik and Soviet Missiles</a:t>
            </a:r>
            <a:endParaRPr lang="en-US" b="1" i="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417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2"/>
                                        </p:tgtEl>
                                        <p:attrNameLst>
                                          <p:attrName>style.opacity</p:attrName>
                                        </p:attrNameLst>
                                      </p:cBhvr>
                                      <p:to>
                                        <p:strVal val="0.5"/>
                                      </p:to>
                                    </p:set>
                                    <p:animEffect filter="image" prLst="opacity: 0.5">
                                      <p:cBhvr rctx="IE">
                                        <p:cTn id="9" dur="indefinite"/>
                                        <p:tgtEl>
                                          <p:spTgt spid="2"/>
                                        </p:tgtEl>
                                      </p:cBhvr>
                                    </p:animEffect>
                                  </p:childTnLst>
                                </p:cTn>
                              </p:par>
                              <p:par>
                                <p:cTn id="10" presetID="2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91F945-C11D-423F-9A26-A89AB4A0FF39}" type="slidenum">
              <a:rPr lang="en-US" altLang="en-US" smtClean="0"/>
              <a:pPr/>
              <a:t>50</a:t>
            </a:fld>
            <a:endParaRPr lang="en-US" altLang="en-US"/>
          </a:p>
        </p:txBody>
      </p:sp>
      <p:pic>
        <p:nvPicPr>
          <p:cNvPr id="5" name="Picture 4"/>
          <p:cNvPicPr>
            <a:picLocks noChangeAspect="1"/>
          </p:cNvPicPr>
          <p:nvPr/>
        </p:nvPicPr>
        <p:blipFill>
          <a:blip r:embed="rId2"/>
          <a:stretch>
            <a:fillRect/>
          </a:stretch>
        </p:blipFill>
        <p:spPr>
          <a:xfrm>
            <a:off x="3675743" y="351953"/>
            <a:ext cx="4963410" cy="6136715"/>
          </a:xfrm>
          <a:prstGeom prst="rect">
            <a:avLst/>
          </a:prstGeom>
        </p:spPr>
      </p:pic>
      <p:sp>
        <p:nvSpPr>
          <p:cNvPr id="8" name="Text Box 5"/>
          <p:cNvSpPr txBox="1">
            <a:spLocks noChangeArrowheads="1"/>
          </p:cNvSpPr>
          <p:nvPr/>
        </p:nvSpPr>
        <p:spPr bwMode="auto">
          <a:xfrm>
            <a:off x="10018277" y="6488668"/>
            <a:ext cx="21737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Brin</a:t>
            </a:r>
            <a:r>
              <a:rPr lang="en-US" sz="1800" i="0" dirty="0" smtClean="0">
                <a:solidFill>
                  <a:schemeClr val="accent4">
                    <a:lumMod val="75000"/>
                    <a:lumOff val="25000"/>
                  </a:schemeClr>
                </a:solidFill>
                <a:latin typeface="+mn-lt"/>
                <a:cs typeface="Times New Roman" panose="02020603050405020304" pitchFamily="18" charset="0"/>
              </a:rPr>
              <a:t> &amp; Page (1998)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9" name="Rectangle 8"/>
          <p:cNvSpPr/>
          <p:nvPr/>
        </p:nvSpPr>
        <p:spPr bwMode="auto">
          <a:xfrm>
            <a:off x="1600239" y="1367060"/>
            <a:ext cx="9404466"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Since it is very difficult even for experts to evaluate search engines, </a:t>
            </a:r>
            <a:r>
              <a:rPr lang="en-US" sz="4000" b="1" dirty="0">
                <a:solidFill>
                  <a:schemeClr val="accent4">
                    <a:lumMod val="50000"/>
                    <a:lumOff val="50000"/>
                  </a:schemeClr>
                </a:solidFill>
              </a:rPr>
              <a:t>search engine bias is particularly insidious</a:t>
            </a:r>
            <a:r>
              <a:rPr lang="en-US" sz="4000" dirty="0">
                <a:solidFill>
                  <a:schemeClr val="bg2"/>
                </a:solidFill>
              </a:rPr>
              <a:t>. A good example was </a:t>
            </a:r>
            <a:r>
              <a:rPr lang="en-US" sz="4000" dirty="0" err="1">
                <a:solidFill>
                  <a:schemeClr val="bg2"/>
                </a:solidFill>
              </a:rPr>
              <a:t>OpenText</a:t>
            </a:r>
            <a:r>
              <a:rPr lang="en-US" sz="4000" dirty="0">
                <a:solidFill>
                  <a:schemeClr val="bg2"/>
                </a:solidFill>
              </a:rPr>
              <a:t>, which was reported to be </a:t>
            </a:r>
            <a:r>
              <a:rPr lang="en-US" sz="4000" b="1" dirty="0">
                <a:solidFill>
                  <a:schemeClr val="accent4">
                    <a:lumMod val="50000"/>
                    <a:lumOff val="50000"/>
                  </a:schemeClr>
                </a:solidFill>
              </a:rPr>
              <a:t>selling companies the right to be listed at the top of the search results for particular queries</a:t>
            </a:r>
            <a:r>
              <a:rPr lang="en-US" sz="4000" dirty="0">
                <a:solidFill>
                  <a:schemeClr val="bg2"/>
                </a:solidFill>
              </a:rPr>
              <a:t> … </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10" name="Text Box 5"/>
          <p:cNvSpPr txBox="1">
            <a:spLocks noChangeArrowheads="1"/>
          </p:cNvSpPr>
          <p:nvPr/>
        </p:nvSpPr>
        <p:spPr bwMode="auto">
          <a:xfrm>
            <a:off x="8028633" y="0"/>
            <a:ext cx="416336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Bias is Difficult to Evaluate</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48976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91F945-C11D-423F-9A26-A89AB4A0FF39}" type="slidenum">
              <a:rPr lang="en-US" altLang="en-US" smtClean="0"/>
              <a:pPr/>
              <a:t>51</a:t>
            </a:fld>
            <a:endParaRPr lang="en-US" altLang="en-US"/>
          </a:p>
        </p:txBody>
      </p:sp>
      <p:pic>
        <p:nvPicPr>
          <p:cNvPr id="5" name="Picture 4"/>
          <p:cNvPicPr>
            <a:picLocks noChangeAspect="1"/>
          </p:cNvPicPr>
          <p:nvPr/>
        </p:nvPicPr>
        <p:blipFill>
          <a:blip r:embed="rId2"/>
          <a:stretch>
            <a:fillRect/>
          </a:stretch>
        </p:blipFill>
        <p:spPr>
          <a:xfrm>
            <a:off x="3675743" y="351953"/>
            <a:ext cx="4963410" cy="6136715"/>
          </a:xfrm>
          <a:prstGeom prst="rect">
            <a:avLst/>
          </a:prstGeom>
        </p:spPr>
      </p:pic>
      <p:sp>
        <p:nvSpPr>
          <p:cNvPr id="8" name="Text Box 5"/>
          <p:cNvSpPr txBox="1">
            <a:spLocks noChangeArrowheads="1"/>
          </p:cNvSpPr>
          <p:nvPr/>
        </p:nvSpPr>
        <p:spPr bwMode="auto">
          <a:xfrm>
            <a:off x="10018277" y="6488668"/>
            <a:ext cx="21737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Brin</a:t>
            </a:r>
            <a:r>
              <a:rPr lang="en-US" sz="1800" i="0" dirty="0" smtClean="0">
                <a:solidFill>
                  <a:schemeClr val="accent4">
                    <a:lumMod val="75000"/>
                    <a:lumOff val="25000"/>
                  </a:schemeClr>
                </a:solidFill>
                <a:latin typeface="+mn-lt"/>
                <a:cs typeface="Times New Roman" panose="02020603050405020304" pitchFamily="18" charset="0"/>
              </a:rPr>
              <a:t> &amp; Page (1998)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9" name="Rectangle 8"/>
          <p:cNvSpPr/>
          <p:nvPr/>
        </p:nvSpPr>
        <p:spPr bwMode="auto">
          <a:xfrm>
            <a:off x="1318885" y="2361847"/>
            <a:ext cx="9404466" cy="255454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smtClean="0">
                <a:solidFill>
                  <a:schemeClr val="bg2"/>
                </a:solidFill>
              </a:rPr>
              <a:t>… </a:t>
            </a:r>
            <a:r>
              <a:rPr lang="en-US" sz="4000" dirty="0">
                <a:solidFill>
                  <a:schemeClr val="bg2"/>
                </a:solidFill>
              </a:rPr>
              <a:t>. This type of bias is </a:t>
            </a:r>
            <a:r>
              <a:rPr lang="en-US" sz="4000" b="1" dirty="0">
                <a:solidFill>
                  <a:schemeClr val="accent4">
                    <a:lumMod val="50000"/>
                    <a:lumOff val="50000"/>
                  </a:schemeClr>
                </a:solidFill>
              </a:rPr>
              <a:t>much more insidious than advertising</a:t>
            </a:r>
            <a:r>
              <a:rPr lang="en-US" sz="4000" dirty="0">
                <a:solidFill>
                  <a:schemeClr val="bg2"/>
                </a:solidFill>
              </a:rPr>
              <a:t>, because it is not clear who ‘deserves’ to be there, and who is willing to pay money to be listed.</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10" name="Text Box 5"/>
          <p:cNvSpPr txBox="1">
            <a:spLocks noChangeArrowheads="1"/>
          </p:cNvSpPr>
          <p:nvPr/>
        </p:nvSpPr>
        <p:spPr bwMode="auto">
          <a:xfrm>
            <a:off x="8028633" y="0"/>
            <a:ext cx="416336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Bias is Difficult to Evaluate</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416740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91F945-C11D-423F-9A26-A89AB4A0FF39}" type="slidenum">
              <a:rPr lang="en-US" altLang="en-US" smtClean="0"/>
              <a:pPr/>
              <a:t>52</a:t>
            </a:fld>
            <a:endParaRPr lang="en-US" altLang="en-US"/>
          </a:p>
        </p:txBody>
      </p:sp>
      <p:pic>
        <p:nvPicPr>
          <p:cNvPr id="5" name="Picture 4"/>
          <p:cNvPicPr>
            <a:picLocks noChangeAspect="1"/>
          </p:cNvPicPr>
          <p:nvPr/>
        </p:nvPicPr>
        <p:blipFill>
          <a:blip r:embed="rId2"/>
          <a:stretch>
            <a:fillRect/>
          </a:stretch>
        </p:blipFill>
        <p:spPr>
          <a:xfrm>
            <a:off x="3675743" y="351953"/>
            <a:ext cx="4963410" cy="6136715"/>
          </a:xfrm>
          <a:prstGeom prst="rect">
            <a:avLst/>
          </a:prstGeom>
        </p:spPr>
      </p:pic>
      <p:sp>
        <p:nvSpPr>
          <p:cNvPr id="8" name="Text Box 5"/>
          <p:cNvSpPr txBox="1">
            <a:spLocks noChangeArrowheads="1"/>
          </p:cNvSpPr>
          <p:nvPr/>
        </p:nvSpPr>
        <p:spPr bwMode="auto">
          <a:xfrm>
            <a:off x="10018277" y="6488668"/>
            <a:ext cx="21737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Brin</a:t>
            </a:r>
            <a:r>
              <a:rPr lang="en-US" sz="1800" i="0" dirty="0" smtClean="0">
                <a:solidFill>
                  <a:schemeClr val="accent4">
                    <a:lumMod val="75000"/>
                    <a:lumOff val="25000"/>
                  </a:schemeClr>
                </a:solidFill>
                <a:latin typeface="+mn-lt"/>
                <a:cs typeface="Times New Roman" panose="02020603050405020304" pitchFamily="18" charset="0"/>
              </a:rPr>
              <a:t> &amp; Page (1998)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9" name="Rectangle 8"/>
          <p:cNvSpPr/>
          <p:nvPr/>
        </p:nvSpPr>
        <p:spPr bwMode="auto">
          <a:xfrm>
            <a:off x="1140868" y="1735901"/>
            <a:ext cx="10216395" cy="317009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But </a:t>
            </a:r>
            <a:r>
              <a:rPr lang="en-US" sz="4000" b="1" dirty="0">
                <a:solidFill>
                  <a:schemeClr val="accent4">
                    <a:lumMod val="50000"/>
                    <a:lumOff val="50000"/>
                  </a:schemeClr>
                </a:solidFill>
              </a:rPr>
              <a:t>less blatant bias are likely to be tolerated by the market</a:t>
            </a:r>
            <a:r>
              <a:rPr lang="en-US" sz="4000" dirty="0">
                <a:solidFill>
                  <a:schemeClr val="bg2"/>
                </a:solidFill>
              </a:rPr>
              <a:t>. For example, a search engine could </a:t>
            </a:r>
            <a:r>
              <a:rPr lang="en-US" sz="4000" b="1" dirty="0">
                <a:solidFill>
                  <a:schemeClr val="accent4">
                    <a:lumMod val="50000"/>
                    <a:lumOff val="50000"/>
                  </a:schemeClr>
                </a:solidFill>
              </a:rPr>
              <a:t>add a small factor to search results from </a:t>
            </a:r>
            <a:r>
              <a:rPr lang="en-US" sz="4000" b="1" dirty="0" smtClean="0">
                <a:solidFill>
                  <a:schemeClr val="accent4">
                    <a:lumMod val="50000"/>
                    <a:lumOff val="50000"/>
                  </a:schemeClr>
                </a:solidFill>
              </a:rPr>
              <a:t>‘friendly’ </a:t>
            </a:r>
            <a:r>
              <a:rPr lang="en-US" sz="4000" b="1" dirty="0">
                <a:solidFill>
                  <a:schemeClr val="accent4">
                    <a:lumMod val="50000"/>
                    <a:lumOff val="50000"/>
                  </a:schemeClr>
                </a:solidFill>
              </a:rPr>
              <a:t>companies, and subtract a factor from results from </a:t>
            </a:r>
            <a:r>
              <a:rPr lang="en-US" sz="4000" b="1" dirty="0" smtClean="0">
                <a:solidFill>
                  <a:schemeClr val="accent4">
                    <a:lumMod val="50000"/>
                    <a:lumOff val="50000"/>
                  </a:schemeClr>
                </a:solidFill>
              </a:rPr>
              <a:t>competitors</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10" name="Text Box 5"/>
          <p:cNvSpPr txBox="1">
            <a:spLocks noChangeArrowheads="1"/>
          </p:cNvSpPr>
          <p:nvPr/>
        </p:nvSpPr>
        <p:spPr bwMode="auto">
          <a:xfrm>
            <a:off x="9666514" y="0"/>
            <a:ext cx="2525484"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Easy to Favor, Hard to Detect</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4902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91F945-C11D-423F-9A26-A89AB4A0FF39}" type="slidenum">
              <a:rPr lang="en-US" altLang="en-US" smtClean="0"/>
              <a:pPr/>
              <a:t>53</a:t>
            </a:fld>
            <a:endParaRPr lang="en-US" altLang="en-US"/>
          </a:p>
        </p:txBody>
      </p:sp>
      <p:pic>
        <p:nvPicPr>
          <p:cNvPr id="5" name="Picture 4"/>
          <p:cNvPicPr>
            <a:picLocks noChangeAspect="1"/>
          </p:cNvPicPr>
          <p:nvPr/>
        </p:nvPicPr>
        <p:blipFill>
          <a:blip r:embed="rId2"/>
          <a:stretch>
            <a:fillRect/>
          </a:stretch>
        </p:blipFill>
        <p:spPr>
          <a:xfrm>
            <a:off x="3675743" y="351953"/>
            <a:ext cx="4963410" cy="6136715"/>
          </a:xfrm>
          <a:prstGeom prst="rect">
            <a:avLst/>
          </a:prstGeom>
        </p:spPr>
      </p:pic>
      <p:sp>
        <p:nvSpPr>
          <p:cNvPr id="8" name="Text Box 5"/>
          <p:cNvSpPr txBox="1">
            <a:spLocks noChangeArrowheads="1"/>
          </p:cNvSpPr>
          <p:nvPr/>
        </p:nvSpPr>
        <p:spPr bwMode="auto">
          <a:xfrm>
            <a:off x="10018277" y="6488668"/>
            <a:ext cx="21737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Brin</a:t>
            </a:r>
            <a:r>
              <a:rPr lang="en-US" sz="1800" i="0" dirty="0" smtClean="0">
                <a:solidFill>
                  <a:schemeClr val="accent4">
                    <a:lumMod val="75000"/>
                    <a:lumOff val="25000"/>
                  </a:schemeClr>
                </a:solidFill>
                <a:latin typeface="+mn-lt"/>
                <a:cs typeface="Times New Roman" panose="02020603050405020304" pitchFamily="18" charset="0"/>
              </a:rPr>
              <a:t> &amp; Page (1998)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9" name="Rectangle 8"/>
          <p:cNvSpPr/>
          <p:nvPr/>
        </p:nvSpPr>
        <p:spPr bwMode="auto">
          <a:xfrm>
            <a:off x="1318885" y="2105233"/>
            <a:ext cx="9404466" cy="19389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smtClean="0">
                <a:solidFill>
                  <a:schemeClr val="bg2"/>
                </a:solidFill>
              </a:rPr>
              <a:t>This </a:t>
            </a:r>
            <a:r>
              <a:rPr lang="en-US" sz="4000" dirty="0">
                <a:solidFill>
                  <a:schemeClr val="bg2"/>
                </a:solidFill>
              </a:rPr>
              <a:t>type of bias is </a:t>
            </a:r>
            <a:r>
              <a:rPr lang="en-US" sz="4000" b="1" dirty="0">
                <a:solidFill>
                  <a:schemeClr val="accent4">
                    <a:lumMod val="50000"/>
                    <a:lumOff val="50000"/>
                  </a:schemeClr>
                </a:solidFill>
              </a:rPr>
              <a:t>very difficult to detect but could still have a significant effect on the </a:t>
            </a:r>
            <a:r>
              <a:rPr lang="en-US" sz="4000" b="1" dirty="0" smtClean="0">
                <a:solidFill>
                  <a:schemeClr val="accent4">
                    <a:lumMod val="50000"/>
                    <a:lumOff val="50000"/>
                  </a:schemeClr>
                </a:solidFill>
              </a:rPr>
              <a:t>market</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10" name="Text Box 5"/>
          <p:cNvSpPr txBox="1">
            <a:spLocks noChangeArrowheads="1"/>
          </p:cNvSpPr>
          <p:nvPr/>
        </p:nvSpPr>
        <p:spPr bwMode="auto">
          <a:xfrm>
            <a:off x="9666514" y="0"/>
            <a:ext cx="2525484"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Easy to Favor, Hard to Detect</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10299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91F945-C11D-423F-9A26-A89AB4A0FF39}" type="slidenum">
              <a:rPr lang="en-US" altLang="en-US" smtClean="0"/>
              <a:pPr/>
              <a:t>54</a:t>
            </a:fld>
            <a:endParaRPr lang="en-US" altLang="en-US"/>
          </a:p>
        </p:txBody>
      </p:sp>
      <p:pic>
        <p:nvPicPr>
          <p:cNvPr id="5" name="Picture 4"/>
          <p:cNvPicPr>
            <a:picLocks noChangeAspect="1"/>
          </p:cNvPicPr>
          <p:nvPr/>
        </p:nvPicPr>
        <p:blipFill>
          <a:blip r:embed="rId2"/>
          <a:stretch>
            <a:fillRect/>
          </a:stretch>
        </p:blipFill>
        <p:spPr>
          <a:xfrm>
            <a:off x="3675743" y="351953"/>
            <a:ext cx="4963410" cy="6136715"/>
          </a:xfrm>
          <a:prstGeom prst="rect">
            <a:avLst/>
          </a:prstGeom>
        </p:spPr>
      </p:pic>
      <p:sp>
        <p:nvSpPr>
          <p:cNvPr id="8" name="Text Box 5"/>
          <p:cNvSpPr txBox="1">
            <a:spLocks noChangeArrowheads="1"/>
          </p:cNvSpPr>
          <p:nvPr/>
        </p:nvSpPr>
        <p:spPr bwMode="auto">
          <a:xfrm>
            <a:off x="10018277" y="6488668"/>
            <a:ext cx="21737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Brin</a:t>
            </a:r>
            <a:r>
              <a:rPr lang="en-US" sz="1800" i="0" dirty="0" smtClean="0">
                <a:solidFill>
                  <a:schemeClr val="accent4">
                    <a:lumMod val="75000"/>
                    <a:lumOff val="25000"/>
                  </a:schemeClr>
                </a:solidFill>
                <a:latin typeface="+mn-lt"/>
                <a:cs typeface="Times New Roman" panose="02020603050405020304" pitchFamily="18" charset="0"/>
              </a:rPr>
              <a:t> &amp; Page (1998)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9" name="Rectangle 8"/>
          <p:cNvSpPr/>
          <p:nvPr/>
        </p:nvSpPr>
        <p:spPr bwMode="auto">
          <a:xfrm>
            <a:off x="1318885" y="2105233"/>
            <a:ext cx="9404466" cy="19389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smtClean="0">
                <a:solidFill>
                  <a:schemeClr val="bg2"/>
                </a:solidFill>
              </a:rPr>
              <a:t>Furthermore</a:t>
            </a:r>
            <a:r>
              <a:rPr lang="en-US" sz="4000" dirty="0">
                <a:solidFill>
                  <a:schemeClr val="bg2"/>
                </a:solidFill>
              </a:rPr>
              <a:t>, </a:t>
            </a:r>
            <a:r>
              <a:rPr lang="en-US" sz="4000" b="1" dirty="0">
                <a:solidFill>
                  <a:schemeClr val="accent4">
                    <a:lumMod val="50000"/>
                    <a:lumOff val="50000"/>
                  </a:schemeClr>
                </a:solidFill>
              </a:rPr>
              <a:t>advertising income often provides an incentive to provide poor quality search results</a:t>
            </a:r>
            <a:r>
              <a:rPr lang="en-US" sz="4000" dirty="0" smtClean="0">
                <a:solidFill>
                  <a:schemeClr val="bg2"/>
                </a:solidFill>
              </a:rPr>
              <a:t>. … .”</a:t>
            </a:r>
            <a:endParaRPr kumimoji="1" lang="en-US" sz="4000" i="0" u="none" strike="noStrike" cap="none" normalizeH="0" baseline="0" dirty="0" smtClean="0">
              <a:ln>
                <a:noFill/>
              </a:ln>
              <a:solidFill>
                <a:schemeClr val="bg2"/>
              </a:solidFill>
              <a:effectLst/>
            </a:endParaRPr>
          </a:p>
        </p:txBody>
      </p:sp>
      <p:sp>
        <p:nvSpPr>
          <p:cNvPr id="10" name="Text Box 5"/>
          <p:cNvSpPr txBox="1">
            <a:spLocks noChangeArrowheads="1"/>
          </p:cNvSpPr>
          <p:nvPr/>
        </p:nvSpPr>
        <p:spPr bwMode="auto">
          <a:xfrm>
            <a:off x="9884228" y="0"/>
            <a:ext cx="2307769"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Good, but Not Too Good</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420888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91F945-C11D-423F-9A26-A89AB4A0FF39}" type="slidenum">
              <a:rPr lang="en-US" altLang="en-US" smtClean="0"/>
              <a:pPr/>
              <a:t>55</a:t>
            </a:fld>
            <a:endParaRPr lang="en-US" altLang="en-US"/>
          </a:p>
        </p:txBody>
      </p:sp>
      <p:pic>
        <p:nvPicPr>
          <p:cNvPr id="5" name="Picture 4"/>
          <p:cNvPicPr>
            <a:picLocks noChangeAspect="1"/>
          </p:cNvPicPr>
          <p:nvPr/>
        </p:nvPicPr>
        <p:blipFill>
          <a:blip r:embed="rId2"/>
          <a:stretch>
            <a:fillRect/>
          </a:stretch>
        </p:blipFill>
        <p:spPr>
          <a:xfrm>
            <a:off x="3675743" y="351953"/>
            <a:ext cx="4963410" cy="6136715"/>
          </a:xfrm>
          <a:prstGeom prst="rect">
            <a:avLst/>
          </a:prstGeom>
        </p:spPr>
      </p:pic>
      <p:sp>
        <p:nvSpPr>
          <p:cNvPr id="8" name="Text Box 5"/>
          <p:cNvSpPr txBox="1">
            <a:spLocks noChangeArrowheads="1"/>
          </p:cNvSpPr>
          <p:nvPr/>
        </p:nvSpPr>
        <p:spPr bwMode="auto">
          <a:xfrm>
            <a:off x="10018277" y="6488668"/>
            <a:ext cx="21737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Brin</a:t>
            </a:r>
            <a:r>
              <a:rPr lang="en-US" sz="1800" i="0" dirty="0" smtClean="0">
                <a:solidFill>
                  <a:schemeClr val="accent4">
                    <a:lumMod val="75000"/>
                    <a:lumOff val="25000"/>
                  </a:schemeClr>
                </a:solidFill>
                <a:latin typeface="+mn-lt"/>
                <a:cs typeface="Times New Roman" panose="02020603050405020304" pitchFamily="18" charset="0"/>
              </a:rPr>
              <a:t> &amp; Page (1998)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9" name="Rectangle 8"/>
          <p:cNvSpPr/>
          <p:nvPr/>
        </p:nvSpPr>
        <p:spPr bwMode="auto">
          <a:xfrm>
            <a:off x="1524790" y="1735901"/>
            <a:ext cx="9404466" cy="317009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smtClean="0">
                <a:solidFill>
                  <a:schemeClr val="bg2"/>
                </a:solidFill>
              </a:rPr>
              <a:t>In </a:t>
            </a:r>
            <a:r>
              <a:rPr lang="en-US" sz="4000" dirty="0">
                <a:solidFill>
                  <a:schemeClr val="bg2"/>
                </a:solidFill>
              </a:rPr>
              <a:t>general, it could be argued from the consumer point of view that </a:t>
            </a:r>
            <a:r>
              <a:rPr lang="en-US" sz="4000" b="1" dirty="0">
                <a:solidFill>
                  <a:schemeClr val="accent4">
                    <a:lumMod val="50000"/>
                    <a:lumOff val="50000"/>
                  </a:schemeClr>
                </a:solidFill>
              </a:rPr>
              <a:t>the better the search engine is, the fewer advertisements will be needed for the consumer to find what they </a:t>
            </a:r>
            <a:r>
              <a:rPr lang="en-US" sz="4000" b="1" dirty="0" smtClean="0">
                <a:solidFill>
                  <a:schemeClr val="accent4">
                    <a:lumMod val="50000"/>
                    <a:lumOff val="50000"/>
                  </a:schemeClr>
                </a:solidFill>
              </a:rPr>
              <a:t>want</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10" name="Text Box 5"/>
          <p:cNvSpPr txBox="1">
            <a:spLocks noChangeArrowheads="1"/>
          </p:cNvSpPr>
          <p:nvPr/>
        </p:nvSpPr>
        <p:spPr bwMode="auto">
          <a:xfrm>
            <a:off x="9862456" y="0"/>
            <a:ext cx="2329541"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Good, but Not Too Good</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09500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91F945-C11D-423F-9A26-A89AB4A0FF39}" type="slidenum">
              <a:rPr lang="en-US" altLang="en-US" smtClean="0"/>
              <a:pPr/>
              <a:t>56</a:t>
            </a:fld>
            <a:endParaRPr lang="en-US" altLang="en-US"/>
          </a:p>
        </p:txBody>
      </p:sp>
      <p:pic>
        <p:nvPicPr>
          <p:cNvPr id="5" name="Picture 4"/>
          <p:cNvPicPr>
            <a:picLocks noChangeAspect="1"/>
          </p:cNvPicPr>
          <p:nvPr/>
        </p:nvPicPr>
        <p:blipFill>
          <a:blip r:embed="rId2"/>
          <a:stretch>
            <a:fillRect/>
          </a:stretch>
        </p:blipFill>
        <p:spPr>
          <a:xfrm>
            <a:off x="3675743" y="351953"/>
            <a:ext cx="4963410" cy="6136715"/>
          </a:xfrm>
          <a:prstGeom prst="rect">
            <a:avLst/>
          </a:prstGeom>
        </p:spPr>
      </p:pic>
      <p:sp>
        <p:nvSpPr>
          <p:cNvPr id="8" name="Text Box 5"/>
          <p:cNvSpPr txBox="1">
            <a:spLocks noChangeArrowheads="1"/>
          </p:cNvSpPr>
          <p:nvPr/>
        </p:nvSpPr>
        <p:spPr bwMode="auto">
          <a:xfrm>
            <a:off x="10018277" y="6488668"/>
            <a:ext cx="21737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Brin</a:t>
            </a:r>
            <a:r>
              <a:rPr lang="en-US" sz="1800" i="0" dirty="0" smtClean="0">
                <a:solidFill>
                  <a:schemeClr val="accent4">
                    <a:lumMod val="75000"/>
                    <a:lumOff val="25000"/>
                  </a:schemeClr>
                </a:solidFill>
                <a:latin typeface="+mn-lt"/>
                <a:cs typeface="Times New Roman" panose="02020603050405020304" pitchFamily="18" charset="0"/>
              </a:rPr>
              <a:t> &amp; Page (1998)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9" name="Rectangle 8"/>
          <p:cNvSpPr/>
          <p:nvPr/>
        </p:nvSpPr>
        <p:spPr bwMode="auto">
          <a:xfrm>
            <a:off x="1524790" y="2353534"/>
            <a:ext cx="9404466" cy="19389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smtClean="0">
                <a:solidFill>
                  <a:schemeClr val="bg2"/>
                </a:solidFill>
              </a:rPr>
              <a:t>This </a:t>
            </a:r>
            <a:r>
              <a:rPr lang="en-US" sz="4000" dirty="0">
                <a:solidFill>
                  <a:schemeClr val="bg2"/>
                </a:solidFill>
              </a:rPr>
              <a:t>of course </a:t>
            </a:r>
            <a:r>
              <a:rPr lang="en-US" sz="4000" b="1" dirty="0">
                <a:solidFill>
                  <a:schemeClr val="accent4">
                    <a:lumMod val="50000"/>
                    <a:lumOff val="50000"/>
                  </a:schemeClr>
                </a:solidFill>
              </a:rPr>
              <a:t>erodes the advertising supported business model of the existing search engines</a:t>
            </a:r>
            <a:r>
              <a:rPr lang="en-US" sz="4000" dirty="0">
                <a:solidFill>
                  <a:schemeClr val="bg2"/>
                </a:solidFill>
              </a:rPr>
              <a:t>.</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10" name="Text Box 5"/>
          <p:cNvSpPr txBox="1">
            <a:spLocks noChangeArrowheads="1"/>
          </p:cNvSpPr>
          <p:nvPr/>
        </p:nvSpPr>
        <p:spPr bwMode="auto">
          <a:xfrm>
            <a:off x="9873342" y="0"/>
            <a:ext cx="2318655"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Good, but Not Too Good</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8409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91F945-C11D-423F-9A26-A89AB4A0FF39}" type="slidenum">
              <a:rPr lang="en-US" altLang="en-US" smtClean="0"/>
              <a:pPr/>
              <a:t>57</a:t>
            </a:fld>
            <a:endParaRPr lang="en-US" altLang="en-US"/>
          </a:p>
        </p:txBody>
      </p:sp>
      <p:pic>
        <p:nvPicPr>
          <p:cNvPr id="5" name="Picture 4"/>
          <p:cNvPicPr>
            <a:picLocks noChangeAspect="1"/>
          </p:cNvPicPr>
          <p:nvPr/>
        </p:nvPicPr>
        <p:blipFill>
          <a:blip r:embed="rId3"/>
          <a:stretch>
            <a:fillRect/>
          </a:stretch>
        </p:blipFill>
        <p:spPr>
          <a:xfrm>
            <a:off x="3675743" y="351953"/>
            <a:ext cx="4963410" cy="6136715"/>
          </a:xfrm>
          <a:prstGeom prst="rect">
            <a:avLst/>
          </a:prstGeom>
        </p:spPr>
      </p:pic>
      <p:sp>
        <p:nvSpPr>
          <p:cNvPr id="8" name="Text Box 5"/>
          <p:cNvSpPr txBox="1">
            <a:spLocks noChangeArrowheads="1"/>
          </p:cNvSpPr>
          <p:nvPr/>
        </p:nvSpPr>
        <p:spPr bwMode="auto">
          <a:xfrm>
            <a:off x="10018277" y="6488668"/>
            <a:ext cx="21737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Brin</a:t>
            </a:r>
            <a:r>
              <a:rPr lang="en-US" sz="1800" i="0" dirty="0" smtClean="0">
                <a:solidFill>
                  <a:schemeClr val="accent4">
                    <a:lumMod val="75000"/>
                    <a:lumOff val="25000"/>
                  </a:schemeClr>
                </a:solidFill>
                <a:latin typeface="+mn-lt"/>
                <a:cs typeface="Times New Roman" panose="02020603050405020304" pitchFamily="18" charset="0"/>
              </a:rPr>
              <a:t> &amp; Page (1998)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7"/>
          <p:cNvSpPr>
            <a:spLocks noChangeArrowheads="1"/>
          </p:cNvSpPr>
          <p:nvPr/>
        </p:nvSpPr>
        <p:spPr bwMode="auto">
          <a:xfrm>
            <a:off x="12018963" y="6705600"/>
            <a:ext cx="173037" cy="157162"/>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 name="Rectangle 8"/>
          <p:cNvSpPr/>
          <p:nvPr/>
        </p:nvSpPr>
        <p:spPr bwMode="auto">
          <a:xfrm>
            <a:off x="914400" y="2143037"/>
            <a:ext cx="10014856" cy="255454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But we believe the issue of </a:t>
            </a:r>
            <a:r>
              <a:rPr lang="en-US" sz="4000" b="1" dirty="0">
                <a:solidFill>
                  <a:schemeClr val="accent4">
                    <a:lumMod val="50000"/>
                    <a:lumOff val="50000"/>
                  </a:schemeClr>
                </a:solidFill>
              </a:rPr>
              <a:t>advertising causes enough mixed incentives</a:t>
            </a:r>
            <a:r>
              <a:rPr lang="en-US" sz="4000" dirty="0">
                <a:solidFill>
                  <a:schemeClr val="bg2"/>
                </a:solidFill>
              </a:rPr>
              <a:t> that it is </a:t>
            </a:r>
            <a:r>
              <a:rPr lang="en-US" sz="4000" b="1" dirty="0">
                <a:solidFill>
                  <a:schemeClr val="accent4">
                    <a:lumMod val="50000"/>
                    <a:lumOff val="50000"/>
                  </a:schemeClr>
                </a:solidFill>
              </a:rPr>
              <a:t>crucial to have a competitive search engine that is transparent and in the academic realm</a:t>
            </a:r>
            <a:r>
              <a:rPr lang="en-US" sz="4000" dirty="0">
                <a:solidFill>
                  <a:schemeClr val="bg2"/>
                </a:solidFill>
              </a:rPr>
              <a:t>.</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10" name="Text Box 5"/>
          <p:cNvSpPr txBox="1">
            <a:spLocks noChangeArrowheads="1"/>
          </p:cNvSpPr>
          <p:nvPr/>
        </p:nvSpPr>
        <p:spPr bwMode="auto">
          <a:xfrm>
            <a:off x="10018276" y="0"/>
            <a:ext cx="217372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Conclusion?</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8081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2"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fld id="{F551AA4D-9342-4A9E-B7C3-4CCE38F5B35A}" type="slidenum">
              <a:rPr lang="en-US" altLang="en-US" sz="1400">
                <a:solidFill>
                  <a:srgbClr val="000066"/>
                </a:solidFill>
              </a:rPr>
              <a:pPr>
                <a:spcBef>
                  <a:spcPct val="0"/>
                </a:spcBef>
                <a:buClrTx/>
                <a:buSzTx/>
                <a:buFontTx/>
                <a:buNone/>
              </a:pPr>
              <a:t>58</a:t>
            </a:fld>
            <a:endParaRPr lang="en-US" altLang="en-US" sz="1400">
              <a:solidFill>
                <a:srgbClr val="000066"/>
              </a:solidFill>
            </a:endParaRPr>
          </a:p>
        </p:txBody>
      </p:sp>
      <p:pic>
        <p:nvPicPr>
          <p:cNvPr id="181253" name="Picture 2"/>
          <p:cNvPicPr>
            <a:picLocks noChangeAspect="1" noChangeArrowheads="1"/>
          </p:cNvPicPr>
          <p:nvPr/>
        </p:nvPicPr>
        <p:blipFill>
          <a:blip r:embed="rId3">
            <a:extLst>
              <a:ext uri="{28A0092B-C50C-407E-A947-70E740481C1C}">
                <a14:useLocalDpi xmlns:a14="http://schemas.microsoft.com/office/drawing/2010/main" val="0"/>
              </a:ext>
            </a:extLst>
          </a:blip>
          <a:srcRect l="9033" t="13318" r="33655" b="42107"/>
          <a:stretch>
            <a:fillRect/>
          </a:stretch>
        </p:blipFill>
        <p:spPr bwMode="auto">
          <a:xfrm>
            <a:off x="1444478" y="509480"/>
            <a:ext cx="9223472" cy="573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4873336" y="2621641"/>
            <a:ext cx="6858000" cy="646331"/>
          </a:xfrm>
          <a:prstGeom prst="rect">
            <a:avLst/>
          </a:prstGeom>
          <a:solidFill>
            <a:schemeClr val="accent4">
              <a:lumMod val="50000"/>
              <a:lumOff val="50000"/>
            </a:schemeClr>
          </a:solidFill>
          <a:ln w="9525">
            <a:solidFill>
              <a:srgbClr val="002060"/>
            </a:solidFill>
            <a:miter lim="800000"/>
            <a:headEnd/>
            <a:tailEnd/>
          </a:ln>
        </p:spPr>
        <p:txBody>
          <a:bodyPr wrap="square">
            <a:spAutoFit/>
          </a:bodyPr>
          <a:lstStyle/>
          <a:p>
            <a:pPr>
              <a:defRPr/>
            </a:pPr>
            <a:r>
              <a:rPr lang="en-US" sz="3600" b="1" dirty="0">
                <a:solidFill>
                  <a:schemeClr val="bg1"/>
                </a:solidFill>
                <a:latin typeface="+mn-lt"/>
              </a:rPr>
              <a:t>Data Model: Crawl, index, rank</a:t>
            </a:r>
          </a:p>
        </p:txBody>
      </p:sp>
      <p:sp>
        <p:nvSpPr>
          <p:cNvPr id="9" name="Rectangle 8"/>
          <p:cNvSpPr>
            <a:spLocks noChangeArrowheads="1"/>
          </p:cNvSpPr>
          <p:nvPr/>
        </p:nvSpPr>
        <p:spPr bwMode="auto">
          <a:xfrm>
            <a:off x="12018963" y="6700838"/>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altLang="en-US" sz="2400">
              <a:solidFill>
                <a:schemeClr val="tx1"/>
              </a:solidFill>
              <a:latin typeface="Times New Roman" panose="02020603050405020304" pitchFamily="18" charset="0"/>
            </a:endParaRPr>
          </a:p>
        </p:txBody>
      </p:sp>
      <p:sp>
        <p:nvSpPr>
          <p:cNvPr id="10" name="Text Box 5"/>
          <p:cNvSpPr txBox="1">
            <a:spLocks noChangeArrowheads="1"/>
          </p:cNvSpPr>
          <p:nvPr/>
        </p:nvSpPr>
        <p:spPr bwMode="auto">
          <a:xfrm>
            <a:off x="5453064" y="3762715"/>
            <a:ext cx="6278272" cy="646331"/>
          </a:xfrm>
          <a:prstGeom prst="rect">
            <a:avLst/>
          </a:prstGeom>
          <a:solidFill>
            <a:schemeClr val="accent4">
              <a:lumMod val="50000"/>
              <a:lumOff val="50000"/>
            </a:schemeClr>
          </a:solidFill>
          <a:ln w="9525">
            <a:solidFill>
              <a:srgbClr val="002060"/>
            </a:solidFill>
            <a:miter lim="800000"/>
            <a:headEnd/>
            <a:tailEnd/>
          </a:ln>
        </p:spPr>
        <p:txBody>
          <a:bodyPr wrap="square">
            <a:spAutoFit/>
          </a:bodyPr>
          <a:lstStyle/>
          <a:p>
            <a:pPr>
              <a:defRPr/>
            </a:pPr>
            <a:r>
              <a:rPr lang="en-US" sz="3600" b="1" dirty="0">
                <a:solidFill>
                  <a:schemeClr val="bg1"/>
                </a:solidFill>
                <a:latin typeface="+mn-lt"/>
              </a:rPr>
              <a:t>Goal: Build a great product</a:t>
            </a:r>
          </a:p>
        </p:txBody>
      </p:sp>
      <p:sp>
        <p:nvSpPr>
          <p:cNvPr id="11" name="Text Box 5"/>
          <p:cNvSpPr txBox="1">
            <a:spLocks noChangeArrowheads="1"/>
          </p:cNvSpPr>
          <p:nvPr/>
        </p:nvSpPr>
        <p:spPr bwMode="auto">
          <a:xfrm>
            <a:off x="4530436" y="4903789"/>
            <a:ext cx="7200900" cy="1200329"/>
          </a:xfrm>
          <a:prstGeom prst="rect">
            <a:avLst/>
          </a:prstGeom>
          <a:solidFill>
            <a:schemeClr val="accent4">
              <a:lumMod val="50000"/>
              <a:lumOff val="50000"/>
            </a:schemeClr>
          </a:solidFill>
          <a:ln w="9525">
            <a:solidFill>
              <a:srgbClr val="002060"/>
            </a:solidFill>
            <a:miter lim="800000"/>
            <a:headEnd/>
            <a:tailEnd/>
          </a:ln>
        </p:spPr>
        <p:txBody>
          <a:bodyPr wrap="square">
            <a:spAutoFit/>
          </a:bodyPr>
          <a:lstStyle/>
          <a:p>
            <a:pPr>
              <a:defRPr/>
            </a:pPr>
            <a:r>
              <a:rPr lang="en-US" sz="3600" b="1" dirty="0" smtClean="0">
                <a:solidFill>
                  <a:schemeClr val="bg1"/>
                </a:solidFill>
                <a:latin typeface="+mn-lt"/>
              </a:rPr>
              <a:t>Hoped for Result</a:t>
            </a:r>
            <a:r>
              <a:rPr lang="en-US" sz="3600" b="1" dirty="0">
                <a:solidFill>
                  <a:schemeClr val="bg1"/>
                </a:solidFill>
                <a:latin typeface="+mn-lt"/>
              </a:rPr>
              <a:t>: Market power (and no apologies for that)</a:t>
            </a:r>
          </a:p>
        </p:txBody>
      </p:sp>
      <p:sp>
        <p:nvSpPr>
          <p:cNvPr id="8" name="Text Box 5"/>
          <p:cNvSpPr txBox="1">
            <a:spLocks noChangeArrowheads="1"/>
          </p:cNvSpPr>
          <p:nvPr/>
        </p:nvSpPr>
        <p:spPr bwMode="auto">
          <a:xfrm>
            <a:off x="7647709" y="6488668"/>
            <a:ext cx="454429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Original Google Homepage, Nov 11, 1998</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262661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par>
                          <p:cTn id="17" fill="hold" nodeType="afterGroup">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7"/>
          <p:cNvSpPr>
            <a:spLocks noGrp="1"/>
          </p:cNvSpPr>
          <p:nvPr>
            <p:ph type="sldNum" sz="quarter" idx="12"/>
          </p:nvPr>
        </p:nvSpPr>
        <p:spPr/>
        <p:txBody>
          <a:bodyPr/>
          <a:lstStyle/>
          <a:p>
            <a:pPr>
              <a:defRPr/>
            </a:pPr>
            <a:fld id="{6BE753F7-3921-4D62-B641-038A98C91EAF}" type="slidenum">
              <a:rPr lang="en-US" altLang="en-US"/>
              <a:pPr>
                <a:defRPr/>
              </a:pPr>
              <a:t>59</a:t>
            </a:fld>
            <a:endParaRPr lang="en-US" altLang="en-US"/>
          </a:p>
        </p:txBody>
      </p:sp>
      <p:sp>
        <p:nvSpPr>
          <p:cNvPr id="9221" name="Rectangle 2"/>
          <p:cNvSpPr>
            <a:spLocks noGrp="1" noChangeArrowheads="1"/>
          </p:cNvSpPr>
          <p:nvPr>
            <p:ph type="title"/>
          </p:nvPr>
        </p:nvSpPr>
        <p:spPr/>
        <p:txBody>
          <a:bodyPr/>
          <a:lstStyle/>
          <a:p>
            <a:r>
              <a:rPr lang="en-US" smtClean="0"/>
              <a:t>SCS</a:t>
            </a:r>
          </a:p>
        </p:txBody>
      </p:sp>
      <p:pic>
        <p:nvPicPr>
          <p:cNvPr id="4098" name="Picture 2"/>
          <p:cNvPicPr>
            <a:picLocks noGrp="1" noChangeAspect="1" noChangeArrowheads="1"/>
          </p:cNvPicPr>
          <p:nvPr>
            <p:ph sz="quarter" idx="2"/>
          </p:nvPr>
        </p:nvPicPr>
        <p:blipFill>
          <a:blip r:embed="rId3" cstate="print"/>
          <a:srcRect/>
          <a:stretch>
            <a:fillRect/>
          </a:stretch>
        </p:blipFill>
        <p:spPr bwMode="auto">
          <a:xfrm>
            <a:off x="1968944" y="131764"/>
            <a:ext cx="8276336" cy="6626225"/>
          </a:xfrm>
          <a:prstGeom prst="rect">
            <a:avLst/>
          </a:prstGeom>
          <a:noFill/>
          <a:ln w="9525">
            <a:noFill/>
            <a:miter lim="800000"/>
            <a:headEnd/>
            <a:tailEnd/>
          </a:ln>
        </p:spPr>
      </p:pic>
      <p:sp>
        <p:nvSpPr>
          <p:cNvPr id="5" name="Text Box 5"/>
          <p:cNvSpPr txBox="1">
            <a:spLocks noChangeArrowheads="1"/>
          </p:cNvSpPr>
          <p:nvPr/>
        </p:nvSpPr>
        <p:spPr bwMode="auto">
          <a:xfrm>
            <a:off x="8504460" y="3121710"/>
            <a:ext cx="3481639" cy="646331"/>
          </a:xfrm>
          <a:prstGeom prst="rect">
            <a:avLst/>
          </a:prstGeom>
          <a:solidFill>
            <a:schemeClr val="accent4">
              <a:lumMod val="50000"/>
              <a:lumOff val="50000"/>
            </a:schemeClr>
          </a:solidFill>
          <a:ln w="9525">
            <a:solidFill>
              <a:srgbClr val="002060"/>
            </a:solidFill>
            <a:miter lim="800000"/>
            <a:headEnd/>
            <a:tailEnd/>
          </a:ln>
        </p:spPr>
        <p:txBody>
          <a:bodyPr wrap="square">
            <a:spAutoFit/>
          </a:bodyPr>
          <a:lstStyle/>
          <a:p>
            <a:pPr>
              <a:defRPr/>
            </a:pPr>
            <a:r>
              <a:rPr lang="en-US" sz="3600" b="1" dirty="0" smtClean="0">
                <a:solidFill>
                  <a:schemeClr val="bg1"/>
                </a:solidFill>
                <a:latin typeface="+mn-lt"/>
              </a:rPr>
              <a:t>Ten Blue Links</a:t>
            </a:r>
            <a:endParaRPr lang="en-US" sz="3600" b="1" dirty="0">
              <a:solidFill>
                <a:schemeClr val="bg1"/>
              </a:solidFill>
              <a:latin typeface="+mn-lt"/>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altLang="en-US" sz="24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9022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22929" y="182149"/>
            <a:ext cx="4336186" cy="6534151"/>
          </a:xfrm>
          <a:prstGeom prst="rect">
            <a:avLst/>
          </a:prstGeom>
        </p:spPr>
      </p:pic>
      <p:pic>
        <p:nvPicPr>
          <p:cNvPr id="3" name="Picture 2"/>
          <p:cNvPicPr>
            <a:picLocks noChangeAspect="1"/>
          </p:cNvPicPr>
          <p:nvPr/>
        </p:nvPicPr>
        <p:blipFill>
          <a:blip r:embed="rId3"/>
          <a:stretch>
            <a:fillRect/>
          </a:stretch>
        </p:blipFill>
        <p:spPr>
          <a:xfrm>
            <a:off x="3430197" y="563789"/>
            <a:ext cx="5563491" cy="5770869"/>
          </a:xfrm>
          <a:prstGeom prst="rect">
            <a:avLst/>
          </a:prstGeom>
        </p:spPr>
      </p:pic>
      <p:sp>
        <p:nvSpPr>
          <p:cNvPr id="7" name="Text Box 5"/>
          <p:cNvSpPr txBox="1">
            <a:spLocks noChangeArrowheads="1"/>
          </p:cNvSpPr>
          <p:nvPr/>
        </p:nvSpPr>
        <p:spPr bwMode="auto">
          <a:xfrm>
            <a:off x="9782826" y="6211669"/>
            <a:ext cx="2409173" cy="646331"/>
          </a:xfrm>
          <a:prstGeom prst="rect">
            <a:avLst/>
          </a:prstGeom>
          <a:solidFill>
            <a:srgbClr val="000000">
              <a:alpha val="10000"/>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rgbClr val="0000FF"/>
                </a:solidFill>
                <a:latin typeface="Arial" panose="020B0604020202020204" pitchFamily="34" charset="0"/>
                <a:cs typeface="Arial" panose="020B0604020202020204" pitchFamily="34" charset="0"/>
              </a:rPr>
              <a:t>New York Times (Oct 13, 1957)</a:t>
            </a:r>
            <a:endParaRPr lang="en-US" sz="1800" i="0" dirty="0">
              <a:solidFill>
                <a:srgbClr val="0000FF"/>
              </a:solidFill>
              <a:latin typeface="Arial" panose="020B0604020202020204" pitchFamily="34" charset="0"/>
              <a:cs typeface="Arial" panose="020B0604020202020204" pitchFamily="34" charset="0"/>
            </a:endParaRPr>
          </a:p>
        </p:txBody>
      </p:sp>
      <p:sp>
        <p:nvSpPr>
          <p:cNvPr id="8" name="Rectangle 7"/>
          <p:cNvSpPr>
            <a:spLocks noChangeArrowheads="1"/>
          </p:cNvSpPr>
          <p:nvPr/>
        </p:nvSpPr>
        <p:spPr bwMode="auto">
          <a:xfrm>
            <a:off x="12018963" y="6700838"/>
            <a:ext cx="173037" cy="157162"/>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9" name="Text Box 5"/>
          <p:cNvSpPr txBox="1">
            <a:spLocks noChangeArrowheads="1"/>
          </p:cNvSpPr>
          <p:nvPr/>
        </p:nvSpPr>
        <p:spPr bwMode="auto">
          <a:xfrm>
            <a:off x="9210502" y="0"/>
            <a:ext cx="2981498" cy="830997"/>
          </a:xfrm>
          <a:prstGeom prst="rect">
            <a:avLst/>
          </a:prstGeom>
          <a:solidFill>
            <a:srgbClr val="000000">
              <a:alpha val="10000"/>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rgbClr val="0000FF"/>
                </a:solidFill>
                <a:latin typeface="Arial" panose="020B0604020202020204" pitchFamily="34" charset="0"/>
                <a:cs typeface="Arial" panose="020B0604020202020204" pitchFamily="34" charset="0"/>
              </a:rPr>
              <a:t>Sputnik and Soviet Missiles</a:t>
            </a:r>
            <a:endParaRPr lang="en-US" b="1" i="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12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2"/>
                                        </p:tgtEl>
                                        <p:attrNameLst>
                                          <p:attrName>style.opacity</p:attrName>
                                        </p:attrNameLst>
                                      </p:cBhvr>
                                      <p:to>
                                        <p:strVal val="0.5"/>
                                      </p:to>
                                    </p:set>
                                    <p:animEffect filter="image" prLst="opacity: 0.5">
                                      <p:cBhvr rctx="IE">
                                        <p:cTn id="9" dur="indefinite"/>
                                        <p:tgtEl>
                                          <p:spTgt spid="2"/>
                                        </p:tgtEl>
                                      </p:cBhvr>
                                    </p:animEffect>
                                  </p:childTnLst>
                                </p:cTn>
                              </p:par>
                              <p:par>
                                <p:cTn id="10" presetID="2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7"/>
          <p:cNvSpPr>
            <a:spLocks noGrp="1"/>
          </p:cNvSpPr>
          <p:nvPr>
            <p:ph type="sldNum" sz="quarter" idx="12"/>
          </p:nvPr>
        </p:nvSpPr>
        <p:spPr/>
        <p:txBody>
          <a:bodyPr/>
          <a:lstStyle/>
          <a:p>
            <a:pPr>
              <a:defRPr/>
            </a:pPr>
            <a:fld id="{6BE753F7-3921-4D62-B641-038A98C91EAF}" type="slidenum">
              <a:rPr lang="en-US" altLang="en-US"/>
              <a:pPr>
                <a:defRPr/>
              </a:pPr>
              <a:t>60</a:t>
            </a:fld>
            <a:endParaRPr lang="en-US" altLang="en-US"/>
          </a:p>
        </p:txBody>
      </p:sp>
      <p:sp>
        <p:nvSpPr>
          <p:cNvPr id="9221" name="Rectangle 2"/>
          <p:cNvSpPr>
            <a:spLocks noGrp="1" noChangeArrowheads="1"/>
          </p:cNvSpPr>
          <p:nvPr>
            <p:ph type="title"/>
          </p:nvPr>
        </p:nvSpPr>
        <p:spPr/>
        <p:txBody>
          <a:bodyPr/>
          <a:lstStyle/>
          <a:p>
            <a:r>
              <a:rPr lang="en-US" smtClean="0"/>
              <a:t>SCS</a:t>
            </a:r>
          </a:p>
        </p:txBody>
      </p:sp>
      <p:pic>
        <p:nvPicPr>
          <p:cNvPr id="5122" name="Picture 2"/>
          <p:cNvPicPr>
            <a:picLocks noGrp="1" noChangeAspect="1" noChangeArrowheads="1"/>
          </p:cNvPicPr>
          <p:nvPr>
            <p:ph sz="quarter" idx="2"/>
          </p:nvPr>
        </p:nvPicPr>
        <p:blipFill>
          <a:blip r:embed="rId3" cstate="print"/>
          <a:srcRect/>
          <a:stretch>
            <a:fillRect/>
          </a:stretch>
        </p:blipFill>
        <p:spPr bwMode="auto">
          <a:xfrm>
            <a:off x="1968944" y="131764"/>
            <a:ext cx="8276336" cy="6626225"/>
          </a:xfrm>
          <a:prstGeom prst="rect">
            <a:avLst/>
          </a:prstGeom>
          <a:noFill/>
          <a:ln w="9525">
            <a:noFill/>
            <a:miter lim="800000"/>
            <a:headEnd/>
            <a:tailEnd/>
          </a:ln>
        </p:spPr>
      </p:pic>
      <p:sp>
        <p:nvSpPr>
          <p:cNvPr id="5" name="Rectangle 7"/>
          <p:cNvSpPr>
            <a:spLocks noChangeArrowheads="1"/>
          </p:cNvSpPr>
          <p:nvPr/>
        </p:nvSpPr>
        <p:spPr bwMode="auto">
          <a:xfrm>
            <a:off x="12018963" y="6705600"/>
            <a:ext cx="173037" cy="157162"/>
          </a:xfrm>
          <a:prstGeom prst="rect">
            <a:avLst/>
          </a:prstGeom>
          <a:solidFill>
            <a:schemeClr val="bg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6537551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E276480B-AD58-4687-8950-7885C83268BA}" type="slidenum">
              <a:rPr lang="en-US" altLang="en-US" sz="1400">
                <a:solidFill>
                  <a:srgbClr val="000066"/>
                </a:solidFill>
                <a:latin typeface="Arial" panose="020B0604020202020204" pitchFamily="34" charset="0"/>
              </a:rPr>
              <a:pPr/>
              <a:t>61</a:t>
            </a:fld>
            <a:endParaRPr lang="en-US" altLang="en-US" sz="1400">
              <a:solidFill>
                <a:srgbClr val="000066"/>
              </a:solidFill>
              <a:latin typeface="Arial" panose="020B0604020202020204" pitchFamily="34" charset="0"/>
            </a:endParaRPr>
          </a:p>
        </p:txBody>
      </p:sp>
      <p:pic>
        <p:nvPicPr>
          <p:cNvPr id="8197" name="Picture 2"/>
          <p:cNvPicPr>
            <a:picLocks noChangeAspect="1" noChangeArrowheads="1"/>
          </p:cNvPicPr>
          <p:nvPr/>
        </p:nvPicPr>
        <p:blipFill>
          <a:blip r:embed="rId3">
            <a:extLst>
              <a:ext uri="{28A0092B-C50C-407E-A947-70E740481C1C}">
                <a14:useLocalDpi xmlns:a14="http://schemas.microsoft.com/office/drawing/2010/main" val="0"/>
              </a:ext>
            </a:extLst>
          </a:blip>
          <a:srcRect l="46179" t="43169" r="12218" b="19553"/>
          <a:stretch>
            <a:fillRect/>
          </a:stretch>
        </p:blipFill>
        <p:spPr bwMode="auto">
          <a:xfrm>
            <a:off x="1835924" y="250535"/>
            <a:ext cx="8525544" cy="6111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5"/>
          <p:cNvSpPr txBox="1">
            <a:spLocks noChangeArrowheads="1"/>
          </p:cNvSpPr>
          <p:nvPr/>
        </p:nvSpPr>
        <p:spPr bwMode="auto">
          <a:xfrm>
            <a:off x="8530936" y="6488668"/>
            <a:ext cx="36610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Homepage, Oct 27, 2000</a:t>
            </a:r>
            <a:endParaRPr lang="en-US" sz="1800" i="0" dirty="0">
              <a:solidFill>
                <a:schemeClr val="accent4">
                  <a:lumMod val="75000"/>
                  <a:lumOff val="25000"/>
                </a:schemeClr>
              </a:solidFill>
              <a:latin typeface="+mn-lt"/>
              <a:cs typeface="Times New Roman" panose="02020603050405020304" pitchFamily="18" charset="0"/>
            </a:endParaRPr>
          </a:p>
        </p:txBody>
      </p:sp>
      <p:sp>
        <p:nvSpPr>
          <p:cNvPr id="6" name="Rectangle 5"/>
          <p:cNvSpPr>
            <a:spLocks noChangeArrowheads="1"/>
          </p:cNvSpPr>
          <p:nvPr/>
        </p:nvSpPr>
        <p:spPr bwMode="auto">
          <a:xfrm>
            <a:off x="12018963" y="6700838"/>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altLang="en-US" sz="2400">
              <a:solidFill>
                <a:schemeClr val="tx1"/>
              </a:solidFill>
              <a:latin typeface="Times New Roman" panose="02020603050405020304" pitchFamily="18" charset="0"/>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530" t="45135" r="23057" b="30375"/>
          <a:stretch/>
        </p:blipFill>
        <p:spPr bwMode="auto">
          <a:xfrm>
            <a:off x="3007689" y="127798"/>
            <a:ext cx="6651317" cy="638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452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197"/>
                                        </p:tgtEl>
                                        <p:attrNameLst>
                                          <p:attrName>style.opacity</p:attrName>
                                        </p:attrNameLst>
                                      </p:cBhvr>
                                      <p:to>
                                        <p:strVal val="0.5"/>
                                      </p:to>
                                    </p:set>
                                    <p:animEffect filter="image" prLst="opacity: 0.5">
                                      <p:cBhvr rctx="IE">
                                        <p:cTn id="9" dur="indefinite"/>
                                        <p:tgtEl>
                                          <p:spTgt spid="8197"/>
                                        </p:tgtEl>
                                      </p:cBhvr>
                                    </p:animEffect>
                                  </p:childTnLst>
                                </p:cTn>
                              </p:par>
                              <p:par>
                                <p:cTn id="10" presetID="2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62</a:t>
            </a:fld>
            <a:endParaRPr lang="en-US" altLang="en-US" dirty="0"/>
          </a:p>
        </p:txBody>
      </p:sp>
      <p:sp>
        <p:nvSpPr>
          <p:cNvPr id="3" name="Text Box 5"/>
          <p:cNvSpPr txBox="1">
            <a:spLocks noChangeArrowheads="1"/>
          </p:cNvSpPr>
          <p:nvPr/>
        </p:nvSpPr>
        <p:spPr bwMode="auto">
          <a:xfrm>
            <a:off x="6979024" y="6474730"/>
            <a:ext cx="521297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AdWords Announcement, Oct 23, 2000</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4" name="Picture 3" descr="Google Launches Self-Service Advertising Program – News announcements – News from Google – Google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487" y="514463"/>
            <a:ext cx="9057917" cy="5697206"/>
          </a:xfrm>
          <a:prstGeom prst="rect">
            <a:avLst/>
          </a:prstGeom>
        </p:spPr>
      </p:pic>
      <p:sp>
        <p:nvSpPr>
          <p:cNvPr id="5"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6" name="Rectangle 5"/>
          <p:cNvSpPr/>
          <p:nvPr/>
        </p:nvSpPr>
        <p:spPr bwMode="auto">
          <a:xfrm>
            <a:off x="1206433" y="1376918"/>
            <a:ext cx="9684024"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Google Inc., developer of the award-winning Google search engine, today </a:t>
            </a:r>
            <a:r>
              <a:rPr lang="en-US" sz="4000" b="1" dirty="0">
                <a:solidFill>
                  <a:schemeClr val="accent4">
                    <a:lumMod val="50000"/>
                    <a:lumOff val="50000"/>
                  </a:schemeClr>
                </a:solidFill>
              </a:rPr>
              <a:t>announced the immediate availability of AdWords(TM)</a:t>
            </a:r>
            <a:r>
              <a:rPr lang="en-US" sz="4000" dirty="0">
                <a:solidFill>
                  <a:schemeClr val="bg2"/>
                </a:solidFill>
              </a:rPr>
              <a:t>, a new program that enables any advertiser to purchase individualized and affordable keyword advertising that appears instantly on the google.com search results </a:t>
            </a:r>
            <a:r>
              <a:rPr lang="en-US" sz="4000" dirty="0" smtClean="0">
                <a:solidFill>
                  <a:schemeClr val="bg2"/>
                </a:solidFill>
              </a:rPr>
              <a:t>page.”</a:t>
            </a:r>
            <a:endParaRPr kumimoji="1" lang="en-US" sz="4000" i="0" u="none" strike="noStrike" cap="none" normalizeH="0" baseline="0" dirty="0" smtClean="0">
              <a:ln>
                <a:noFill/>
              </a:ln>
              <a:solidFill>
                <a:schemeClr val="bg2"/>
              </a:solidFill>
              <a:effectLst/>
            </a:endParaRPr>
          </a:p>
        </p:txBody>
      </p:sp>
      <p:sp>
        <p:nvSpPr>
          <p:cNvPr id="7" name="Text Box 5"/>
          <p:cNvSpPr txBox="1">
            <a:spLocks noChangeArrowheads="1"/>
          </p:cNvSpPr>
          <p:nvPr/>
        </p:nvSpPr>
        <p:spPr bwMode="auto">
          <a:xfrm>
            <a:off x="10577404" y="0"/>
            <a:ext cx="161459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AdWords</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84258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63</a:t>
            </a:fld>
            <a:endParaRPr lang="en-US" altLang="en-US" dirty="0"/>
          </a:p>
        </p:txBody>
      </p:sp>
      <p:sp>
        <p:nvSpPr>
          <p:cNvPr id="3" name="Text Box 5"/>
          <p:cNvSpPr txBox="1">
            <a:spLocks noChangeArrowheads="1"/>
          </p:cNvSpPr>
          <p:nvPr/>
        </p:nvSpPr>
        <p:spPr bwMode="auto">
          <a:xfrm>
            <a:off x="7194176" y="6488668"/>
            <a:ext cx="499782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AdWords Announcement, Oct 23, 2000</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4" name="Picture 3" descr="Google Launches Self-Service Advertising Program – News announcements – News from Google – Google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487" y="514463"/>
            <a:ext cx="9057917" cy="5697206"/>
          </a:xfrm>
          <a:prstGeom prst="rect">
            <a:avLst/>
          </a:prstGeom>
        </p:spPr>
      </p:pic>
      <p:sp>
        <p:nvSpPr>
          <p:cNvPr id="5"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6" name="Rectangle 5"/>
          <p:cNvSpPr/>
          <p:nvPr/>
        </p:nvSpPr>
        <p:spPr bwMode="auto">
          <a:xfrm>
            <a:off x="647456" y="1939625"/>
            <a:ext cx="10801978" cy="255454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 </a:t>
            </a:r>
            <a:r>
              <a:rPr lang="en-US" sz="4000" dirty="0" smtClean="0">
                <a:solidFill>
                  <a:schemeClr val="bg2"/>
                </a:solidFill>
              </a:rPr>
              <a:t>Google’s </a:t>
            </a:r>
            <a:r>
              <a:rPr lang="en-US" sz="4000" dirty="0">
                <a:solidFill>
                  <a:schemeClr val="bg2"/>
                </a:solidFill>
              </a:rPr>
              <a:t>AdWords program enables advertisers to </a:t>
            </a:r>
            <a:r>
              <a:rPr lang="en-US" sz="4000" b="1" dirty="0">
                <a:solidFill>
                  <a:schemeClr val="accent4">
                    <a:lumMod val="50000"/>
                    <a:lumOff val="50000"/>
                  </a:schemeClr>
                </a:solidFill>
              </a:rPr>
              <a:t>purchase carefully selected keywords that target potential customers by serving an ad that matches a user’s search query</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7" name="Text Box 5"/>
          <p:cNvSpPr txBox="1">
            <a:spLocks noChangeArrowheads="1"/>
          </p:cNvSpPr>
          <p:nvPr/>
        </p:nvSpPr>
        <p:spPr bwMode="auto">
          <a:xfrm>
            <a:off x="10219174" y="0"/>
            <a:ext cx="1972823"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Buying Keywords</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26898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64</a:t>
            </a:fld>
            <a:endParaRPr lang="en-US" altLang="en-US" dirty="0"/>
          </a:p>
        </p:txBody>
      </p:sp>
      <p:sp>
        <p:nvSpPr>
          <p:cNvPr id="3" name="Text Box 5"/>
          <p:cNvSpPr txBox="1">
            <a:spLocks noChangeArrowheads="1"/>
          </p:cNvSpPr>
          <p:nvPr/>
        </p:nvSpPr>
        <p:spPr bwMode="auto">
          <a:xfrm>
            <a:off x="7043893" y="6493430"/>
            <a:ext cx="514810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AdWords Announcement, Oct 23, 2000</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4" name="Picture 3" descr="Google Launches Self-Service Advertising Program – News announcements – News from Google – Google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487" y="514463"/>
            <a:ext cx="9057917" cy="5697206"/>
          </a:xfrm>
          <a:prstGeom prst="rect">
            <a:avLst/>
          </a:prstGeom>
        </p:spPr>
      </p:pic>
      <p:sp>
        <p:nvSpPr>
          <p:cNvPr id="5"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6" name="Rectangle 5"/>
          <p:cNvSpPr/>
          <p:nvPr/>
        </p:nvSpPr>
        <p:spPr bwMode="auto">
          <a:xfrm>
            <a:off x="1206433" y="1376918"/>
            <a:ext cx="9684024"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Google’s superior effectiveness as a search resource is gaining widespread acclaim from its growing number of loyal users, who currently </a:t>
            </a:r>
            <a:r>
              <a:rPr lang="en-US" sz="4000" b="1" dirty="0">
                <a:solidFill>
                  <a:schemeClr val="accent4">
                    <a:lumMod val="50000"/>
                    <a:lumOff val="50000"/>
                  </a:schemeClr>
                </a:solidFill>
              </a:rPr>
              <a:t>conduct more than 20 million searches per day on google.com</a:t>
            </a:r>
            <a:r>
              <a:rPr lang="en-US" sz="4000" dirty="0">
                <a:solidFill>
                  <a:schemeClr val="bg2"/>
                </a:solidFill>
              </a:rPr>
              <a:t>. Google’s overall web traffic continues to </a:t>
            </a:r>
            <a:r>
              <a:rPr lang="en-US" sz="4000" b="1" dirty="0">
                <a:solidFill>
                  <a:schemeClr val="accent4">
                    <a:lumMod val="50000"/>
                    <a:lumOff val="50000"/>
                  </a:schemeClr>
                </a:solidFill>
              </a:rPr>
              <a:t>increase by 3 million queries per day each </a:t>
            </a:r>
            <a:r>
              <a:rPr lang="en-US" sz="4000" b="1" dirty="0" smtClean="0">
                <a:solidFill>
                  <a:schemeClr val="accent4">
                    <a:lumMod val="50000"/>
                    <a:lumOff val="50000"/>
                  </a:schemeClr>
                </a:solidFill>
              </a:rPr>
              <a:t>month</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7" name="Text Box 5"/>
          <p:cNvSpPr txBox="1">
            <a:spLocks noChangeArrowheads="1"/>
          </p:cNvSpPr>
          <p:nvPr/>
        </p:nvSpPr>
        <p:spPr bwMode="auto">
          <a:xfrm>
            <a:off x="8782260" y="0"/>
            <a:ext cx="340973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Rapid Search Growth</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89200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65</a:t>
            </a:fld>
            <a:endParaRPr lang="en-US" altLang="en-US" dirty="0"/>
          </a:p>
        </p:txBody>
      </p:sp>
      <p:sp>
        <p:nvSpPr>
          <p:cNvPr id="3" name="Text Box 5"/>
          <p:cNvSpPr txBox="1">
            <a:spLocks noChangeArrowheads="1"/>
          </p:cNvSpPr>
          <p:nvPr/>
        </p:nvSpPr>
        <p:spPr bwMode="auto">
          <a:xfrm>
            <a:off x="7074040" y="6488668"/>
            <a:ext cx="51179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AdWords Announcement, Oct 23, 2000</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4" name="Picture 3" descr="Google Launches Self-Service Advertising Program – News announcements – News from Google – Google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487" y="514463"/>
            <a:ext cx="9057917" cy="5697206"/>
          </a:xfrm>
          <a:prstGeom prst="rect">
            <a:avLst/>
          </a:prstGeom>
        </p:spPr>
      </p:pic>
      <p:sp>
        <p:nvSpPr>
          <p:cNvPr id="5"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6" name="Rectangle 5"/>
          <p:cNvSpPr/>
          <p:nvPr/>
        </p:nvSpPr>
        <p:spPr bwMode="auto">
          <a:xfrm>
            <a:off x="1206433" y="1376918"/>
            <a:ext cx="9684024"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The AdWords program provides low-cost exposure on one of the industry’s leading search engines with </a:t>
            </a:r>
            <a:r>
              <a:rPr lang="en-US" sz="4000" b="1" dirty="0">
                <a:solidFill>
                  <a:schemeClr val="accent4">
                    <a:lumMod val="50000"/>
                    <a:lumOff val="50000"/>
                  </a:schemeClr>
                </a:solidFill>
              </a:rPr>
              <a:t>CPMs from $15 or 1.5 cents an impression, $12 or 1.2 cents an impression, and $10 or 1 cent an impression, for the top, middle, and bottom ad unit positions, respectively</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7" name="Text Box 5"/>
          <p:cNvSpPr txBox="1">
            <a:spLocks noChangeArrowheads="1"/>
          </p:cNvSpPr>
          <p:nvPr/>
        </p:nvSpPr>
        <p:spPr bwMode="auto">
          <a:xfrm>
            <a:off x="10168932" y="0"/>
            <a:ext cx="202306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Ad Pricing</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24195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B5D20E1-480E-448B-80F1-C33C0996560C}" type="slidenum">
              <a:rPr lang="en-US" altLang="en-US" smtClean="0"/>
              <a:pPr>
                <a:defRPr/>
              </a:pPr>
              <a:t>66</a:t>
            </a:fld>
            <a:endParaRPr lang="en-US" altLang="en-US"/>
          </a:p>
        </p:txBody>
      </p:sp>
      <p:sp>
        <p:nvSpPr>
          <p:cNvPr id="3084" name="Rectangle 12"/>
          <p:cNvSpPr>
            <a:spLocks noChangeArrowheads="1"/>
          </p:cNvSpPr>
          <p:nvPr/>
        </p:nvSpPr>
        <p:spPr bwMode="auto">
          <a:xfrm>
            <a:off x="1524001" y="-230832"/>
            <a:ext cx="184731"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082" name="Text Box 10"/>
          <p:cNvSpPr txBox="1">
            <a:spLocks noChangeArrowheads="1"/>
          </p:cNvSpPr>
          <p:nvPr/>
        </p:nvSpPr>
        <p:spPr bwMode="auto">
          <a:xfrm>
            <a:off x="2960685" y="5785692"/>
            <a:ext cx="7751750" cy="559242"/>
          </a:xfrm>
          <a:prstGeom prst="rect">
            <a:avLst/>
          </a:prstGeom>
          <a:solidFill>
            <a:srgbClr val="FF9900">
              <a:alpha val="20000"/>
            </a:srgbClr>
          </a:solidFill>
          <a:ln w="9525">
            <a:noFill/>
            <a:miter lim="800000"/>
            <a:headEnd/>
            <a:tailEnd/>
          </a:ln>
        </p:spPr>
        <p:txBody>
          <a:bodyPr vert="horz" wrap="square" lIns="91440" tIns="45720" rIns="91440" bIns="45720" numCol="1" anchor="t" anchorCtr="0" compatLnSpc="1">
            <a:prstTxWarp prst="textNoShape">
              <a:avLst/>
            </a:prstTxWarp>
          </a:bodyPr>
          <a:lstStyle/>
          <a:p>
            <a:pPr indent="228600" algn="just" eaLnBrk="1" hangingPunct="1"/>
            <a:r>
              <a:rPr kumimoji="0" lang="en-US" sz="3600" dirty="0">
                <a:latin typeface="ACaslon Regular" pitchFamily="18" charset="0"/>
                <a:ea typeface="Times New Roman" pitchFamily="18" charset="0"/>
                <a:cs typeface="Times New Roman" pitchFamily="18" charset="0"/>
              </a:rPr>
              <a:t>Organic Search Results Use of Identity</a:t>
            </a:r>
            <a:endParaRPr kumimoji="0" lang="en-US" sz="3600" dirty="0">
              <a:latin typeface="Arial" pitchFamily="34" charset="0"/>
            </a:endParaRPr>
          </a:p>
        </p:txBody>
      </p:sp>
      <p:sp>
        <p:nvSpPr>
          <p:cNvPr id="3081" name="Text Box 9"/>
          <p:cNvSpPr txBox="1">
            <a:spLocks noChangeArrowheads="1"/>
          </p:cNvSpPr>
          <p:nvPr/>
        </p:nvSpPr>
        <p:spPr bwMode="auto">
          <a:xfrm>
            <a:off x="151618" y="3216166"/>
            <a:ext cx="2455305" cy="2001890"/>
          </a:xfrm>
          <a:prstGeom prst="rect">
            <a:avLst/>
          </a:prstGeom>
          <a:solidFill>
            <a:srgbClr val="FF9900">
              <a:alpha val="20000"/>
            </a:srgbClr>
          </a:solidFill>
          <a:ln w="9525">
            <a:noFill/>
            <a:miter lim="800000"/>
            <a:headEnd/>
            <a:tailEnd/>
          </a:ln>
        </p:spPr>
        <p:txBody>
          <a:bodyPr vert="horz" wrap="square" lIns="91440" tIns="45720" rIns="91440" bIns="45720" numCol="1" anchor="t" anchorCtr="0" compatLnSpc="1">
            <a:prstTxWarp prst="textNoShape">
              <a:avLst/>
            </a:prstTxWarp>
          </a:bodyPr>
          <a:lstStyle/>
          <a:p>
            <a:pPr algn="ctr" eaLnBrk="1" hangingPunct="1"/>
            <a:r>
              <a:rPr kumimoji="0" lang="en-US" sz="3600" dirty="0">
                <a:latin typeface="ACaslon Regular" pitchFamily="18" charset="0"/>
                <a:ea typeface="Times New Roman" pitchFamily="18" charset="0"/>
                <a:cs typeface="Times New Roman" pitchFamily="18" charset="0"/>
              </a:rPr>
              <a:t>Advertising Use of Identity</a:t>
            </a:r>
            <a:endParaRPr kumimoji="0" lang="en-US" sz="3600" dirty="0">
              <a:latin typeface="Arial" pitchFamily="34" charset="0"/>
            </a:endParaRPr>
          </a:p>
        </p:txBody>
      </p:sp>
      <p:sp>
        <p:nvSpPr>
          <p:cNvPr id="3080" name="Rectangle 8"/>
          <p:cNvSpPr>
            <a:spLocks noChangeArrowheads="1"/>
          </p:cNvSpPr>
          <p:nvPr/>
        </p:nvSpPr>
        <p:spPr bwMode="auto">
          <a:xfrm>
            <a:off x="2792514" y="3760948"/>
            <a:ext cx="4523577" cy="1684793"/>
          </a:xfrm>
          <a:prstGeom prst="rect">
            <a:avLst/>
          </a:prstGeom>
          <a:solidFill>
            <a:srgbClr val="FF0000"/>
          </a:solidFill>
          <a:ln w="63500">
            <a:solidFill>
              <a:srgbClr val="FF0000"/>
            </a:solidFill>
            <a:miter lim="800000"/>
            <a:headEnd/>
            <a:tailEnd/>
          </a:ln>
        </p:spPr>
        <p:txBody>
          <a:bodyPr vert="horz" wrap="square" lIns="0" tIns="0" rIns="0" bIns="0" numCol="1" anchor="t" anchorCtr="0" compatLnSpc="1">
            <a:prstTxWarp prst="textNoShape">
              <a:avLst/>
            </a:prstTxWarp>
          </a:bodyPr>
          <a:lstStyle/>
          <a:p>
            <a:pPr algn="just" eaLnBrk="1" hangingPunct="1"/>
            <a:r>
              <a:rPr kumimoji="0" lang="en-US" sz="3600" dirty="0">
                <a:solidFill>
                  <a:srgbClr val="FFFFFF"/>
                </a:solidFill>
                <a:latin typeface="Arial" pitchFamily="34" charset="0"/>
                <a:ea typeface="Times New Roman" pitchFamily="18" charset="0"/>
                <a:cs typeface="Arial" pitchFamily="34" charset="0"/>
              </a:rPr>
              <a:t>Anon Search</a:t>
            </a:r>
            <a:endParaRPr kumimoji="0" lang="en-US" sz="3600" dirty="0">
              <a:latin typeface="Arial" pitchFamily="34" charset="0"/>
            </a:endParaRPr>
          </a:p>
          <a:p>
            <a:pPr algn="just"/>
            <a:r>
              <a:rPr kumimoji="0" lang="en-US" sz="3600" dirty="0">
                <a:solidFill>
                  <a:srgbClr val="FFFFFF"/>
                </a:solidFill>
                <a:latin typeface="Arial" pitchFamily="34" charset="0"/>
                <a:ea typeface="Times New Roman" pitchFamily="18" charset="0"/>
                <a:cs typeface="Arial" pitchFamily="34" charset="0"/>
              </a:rPr>
              <a:t>Anon Ads (Contextual Only)</a:t>
            </a:r>
            <a:endParaRPr kumimoji="0" lang="en-US" sz="3600" dirty="0">
              <a:latin typeface="Arial" pitchFamily="34" charset="0"/>
            </a:endParaRPr>
          </a:p>
        </p:txBody>
      </p:sp>
      <p:sp>
        <p:nvSpPr>
          <p:cNvPr id="3076" name="AutoShape 4"/>
          <p:cNvSpPr>
            <a:spLocks noChangeShapeType="1"/>
          </p:cNvSpPr>
          <p:nvPr/>
        </p:nvSpPr>
        <p:spPr bwMode="auto">
          <a:xfrm>
            <a:off x="2698956" y="1957037"/>
            <a:ext cx="1184" cy="3597825"/>
          </a:xfrm>
          <a:prstGeom prst="straightConnector1">
            <a:avLst/>
          </a:prstGeom>
          <a:noFill/>
          <a:ln w="63500">
            <a:solidFill>
              <a:srgbClr val="000000"/>
            </a:solidFill>
            <a:round/>
            <a:headEnd type="triangle" w="med" len="med"/>
            <a:tailEnd/>
          </a:ln>
        </p:spPr>
        <p:txBody>
          <a:bodyPr vert="horz" wrap="square" lIns="91440" tIns="45720" rIns="91440" bIns="45720" numCol="1" anchor="t" anchorCtr="0" compatLnSpc="1">
            <a:prstTxWarp prst="textNoShape">
              <a:avLst/>
            </a:prstTxWarp>
          </a:bodyPr>
          <a:lstStyle/>
          <a:p>
            <a:endParaRPr lang="en-US"/>
          </a:p>
        </p:txBody>
      </p:sp>
      <p:sp>
        <p:nvSpPr>
          <p:cNvPr id="3075" name="AutoShape 3"/>
          <p:cNvSpPr>
            <a:spLocks noChangeShapeType="1"/>
          </p:cNvSpPr>
          <p:nvPr/>
        </p:nvSpPr>
        <p:spPr bwMode="auto">
          <a:xfrm flipH="1">
            <a:off x="2695403" y="5500301"/>
            <a:ext cx="7334296" cy="54560"/>
          </a:xfrm>
          <a:prstGeom prst="straightConnector1">
            <a:avLst/>
          </a:prstGeom>
          <a:noFill/>
          <a:ln w="63500">
            <a:solidFill>
              <a:srgbClr val="000000"/>
            </a:solidFill>
            <a:round/>
            <a:headEnd type="triangle" w="med" len="med"/>
            <a:tailEnd/>
          </a:ln>
        </p:spPr>
        <p:txBody>
          <a:bodyPr vert="horz" wrap="square" lIns="91440" tIns="45720" rIns="91440" bIns="45720" numCol="1" anchor="t" anchorCtr="0" compatLnSpc="1">
            <a:prstTxWarp prst="textNoShape">
              <a:avLst/>
            </a:prstTxWarp>
          </a:bodyPr>
          <a:lstStyle/>
          <a:p>
            <a:endParaRPr lang="en-US"/>
          </a:p>
        </p:txBody>
      </p:sp>
      <p:sp>
        <p:nvSpPr>
          <p:cNvPr id="3074" name="Text Box 2"/>
          <p:cNvSpPr txBox="1">
            <a:spLocks noChangeArrowheads="1"/>
          </p:cNvSpPr>
          <p:nvPr/>
        </p:nvSpPr>
        <p:spPr bwMode="auto">
          <a:xfrm>
            <a:off x="1906668" y="564703"/>
            <a:ext cx="9087121" cy="1161503"/>
          </a:xfrm>
          <a:prstGeom prst="rect">
            <a:avLst/>
          </a:prstGeom>
          <a:solidFill>
            <a:srgbClr val="FF9900">
              <a:alpha val="50000"/>
            </a:srgbClr>
          </a:solidFill>
          <a:ln w="9525">
            <a:noFill/>
            <a:miter lim="800000"/>
            <a:headEnd/>
            <a:tailEnd/>
          </a:ln>
        </p:spPr>
        <p:txBody>
          <a:bodyPr vert="horz" wrap="square" lIns="91440" tIns="45720" rIns="91440" bIns="45720" numCol="1" anchor="t" anchorCtr="0" compatLnSpc="1">
            <a:prstTxWarp prst="textNoShape">
              <a:avLst/>
            </a:prstTxWarp>
          </a:bodyPr>
          <a:lstStyle/>
          <a:p>
            <a:pPr indent="228600" algn="ctr" eaLnBrk="1" hangingPunct="1"/>
            <a:r>
              <a:rPr kumimoji="0" lang="en-US" sz="4000" b="1" dirty="0">
                <a:latin typeface="ACaslon Regular" pitchFamily="18" charset="0"/>
                <a:ea typeface="Times New Roman" pitchFamily="18" charset="0"/>
                <a:cs typeface="Arial" pitchFamily="34" charset="0"/>
              </a:rPr>
              <a:t>Identity Revelation and Google Search</a:t>
            </a:r>
            <a:endParaRPr kumimoji="0" lang="en-US" sz="4000" dirty="0">
              <a:latin typeface="Arial" pitchFamily="34" charset="0"/>
            </a:endParaRPr>
          </a:p>
        </p:txBody>
      </p:sp>
      <p:sp>
        <p:nvSpPr>
          <p:cNvPr id="20" name="Rectangle 13"/>
          <p:cNvSpPr>
            <a:spLocks noChangeArrowheads="1"/>
          </p:cNvSpPr>
          <p:nvPr/>
        </p:nvSpPr>
        <p:spPr bwMode="auto">
          <a:xfrm>
            <a:off x="12018961" y="6700838"/>
            <a:ext cx="173037" cy="157162"/>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3" name="Text Box 5"/>
          <p:cNvSpPr txBox="1">
            <a:spLocks noChangeArrowheads="1"/>
          </p:cNvSpPr>
          <p:nvPr/>
        </p:nvSpPr>
        <p:spPr bwMode="auto">
          <a:xfrm>
            <a:off x="7903779" y="0"/>
            <a:ext cx="428821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Google Classic and Privacy</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39092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dissolve">
                                      <p:cBhvr>
                                        <p:cTn id="7"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AC6DAA2-37D6-468A-8938-064814B71F4D}" type="slidenum">
              <a:rPr lang="en-US" altLang="en-US"/>
              <a:pPr>
                <a:defRPr/>
              </a:pPr>
              <a:t>67</a:t>
            </a:fld>
            <a:endParaRPr lang="en-US" altLang="en-US"/>
          </a:p>
        </p:txBody>
      </p:sp>
      <p:sp>
        <p:nvSpPr>
          <p:cNvPr id="14343" name="Rectangle 4"/>
          <p:cNvSpPr>
            <a:spLocks noChangeArrowheads="1"/>
          </p:cNvSpPr>
          <p:nvPr/>
        </p:nvSpPr>
        <p:spPr bwMode="auto">
          <a:xfrm>
            <a:off x="512467" y="2370348"/>
            <a:ext cx="10801978" cy="2123658"/>
          </a:xfrm>
          <a:prstGeom prst="rect">
            <a:avLst/>
          </a:prstGeom>
          <a:solidFill>
            <a:srgbClr val="FFFFFF"/>
          </a:solidFill>
          <a:ln w="63500">
            <a:solidFill>
              <a:schemeClr val="accent4">
                <a:lumMod val="50000"/>
                <a:lumOff val="50000"/>
              </a:schemeClr>
            </a:solidFill>
            <a:miter lim="800000"/>
            <a:headEnd/>
            <a:tailEnd/>
          </a:ln>
        </p:spPr>
        <p:txBody>
          <a:bodyPr wrap="square" anchor="ctr">
            <a:spAutoFit/>
          </a:bodyPr>
          <a:lstStyle/>
          <a:p>
            <a:pPr algn="ctr"/>
            <a:r>
              <a:rPr lang="en-US" sz="6600" b="1" dirty="0" smtClean="0">
                <a:solidFill>
                  <a:schemeClr val="accent4">
                    <a:lumMod val="50000"/>
                    <a:lumOff val="50000"/>
                  </a:schemeClr>
                </a:solidFill>
                <a:latin typeface="Arial" charset="0"/>
              </a:rPr>
              <a:t>The Infrastructure Behind Google: Economics</a:t>
            </a:r>
            <a:endParaRPr lang="en-US" sz="6600" b="1" dirty="0">
              <a:solidFill>
                <a:schemeClr val="accent4">
                  <a:lumMod val="50000"/>
                  <a:lumOff val="50000"/>
                </a:schemeClr>
              </a:solidFill>
              <a:latin typeface="Arial" charset="0"/>
            </a:endParaRPr>
          </a:p>
        </p:txBody>
      </p:sp>
    </p:spTree>
    <p:extLst>
      <p:ext uri="{BB962C8B-B14F-4D97-AF65-F5344CB8AC3E}">
        <p14:creationId xmlns:p14="http://schemas.microsoft.com/office/powerpoint/2010/main" val="217892417"/>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AC6DAA2-37D6-468A-8938-064814B71F4D}" type="slidenum">
              <a:rPr lang="en-US" altLang="en-US"/>
              <a:pPr>
                <a:defRPr/>
              </a:pPr>
              <a:t>68</a:t>
            </a:fld>
            <a:endParaRPr lang="en-US" altLang="en-US"/>
          </a:p>
        </p:txBody>
      </p:sp>
      <p:sp>
        <p:nvSpPr>
          <p:cNvPr id="14343" name="Rectangle 4"/>
          <p:cNvSpPr>
            <a:spLocks noChangeArrowheads="1"/>
          </p:cNvSpPr>
          <p:nvPr/>
        </p:nvSpPr>
        <p:spPr bwMode="auto">
          <a:xfrm>
            <a:off x="1306286" y="2878179"/>
            <a:ext cx="9555678" cy="1107996"/>
          </a:xfrm>
          <a:prstGeom prst="rect">
            <a:avLst/>
          </a:prstGeom>
          <a:solidFill>
            <a:srgbClr val="FFFFFF"/>
          </a:solidFill>
          <a:ln w="9525">
            <a:noFill/>
            <a:miter lim="800000"/>
            <a:headEnd/>
            <a:tailEnd/>
          </a:ln>
        </p:spPr>
        <p:txBody>
          <a:bodyPr wrap="square" anchor="ctr">
            <a:spAutoFit/>
          </a:bodyPr>
          <a:lstStyle/>
          <a:p>
            <a:pPr algn="ctr"/>
            <a:r>
              <a:rPr lang="en-US" sz="6600" b="1" dirty="0" smtClean="0">
                <a:solidFill>
                  <a:schemeClr val="accent4">
                    <a:lumMod val="50000"/>
                    <a:lumOff val="50000"/>
                  </a:schemeClr>
                </a:solidFill>
                <a:latin typeface="Arial" charset="0"/>
              </a:rPr>
              <a:t>Two-Sided Markets</a:t>
            </a:r>
            <a:endParaRPr lang="en-US" sz="6600" b="1" dirty="0">
              <a:solidFill>
                <a:schemeClr val="accent4">
                  <a:lumMod val="50000"/>
                  <a:lumOff val="50000"/>
                </a:schemeClr>
              </a:solidFill>
              <a:latin typeface="Arial" charset="0"/>
            </a:endParaRPr>
          </a:p>
        </p:txBody>
      </p:sp>
    </p:spTree>
    <p:extLst>
      <p:ext uri="{BB962C8B-B14F-4D97-AF65-F5344CB8AC3E}">
        <p14:creationId xmlns:p14="http://schemas.microsoft.com/office/powerpoint/2010/main" val="748865693"/>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C6B5F843-95BD-4C7A-9426-1220E4FD70C6}" type="slidenum">
              <a:rPr lang="en-US" altLang="en-US" smtClean="0"/>
              <a:pPr>
                <a:defRPr/>
              </a:pPr>
              <a:t>69</a:t>
            </a:fld>
            <a:endParaRPr lang="en-US" altLang="en-US"/>
          </a:p>
        </p:txBody>
      </p:sp>
      <p:sp>
        <p:nvSpPr>
          <p:cNvPr id="7" name="AutoShape 31"/>
          <p:cNvSpPr>
            <a:spLocks noChangeArrowheads="1"/>
          </p:cNvSpPr>
          <p:nvPr/>
        </p:nvSpPr>
        <p:spPr bwMode="auto">
          <a:xfrm>
            <a:off x="4332514" y="2133600"/>
            <a:ext cx="3363686" cy="2830286"/>
          </a:xfrm>
          <a:prstGeom prst="flowChartProcess">
            <a:avLst/>
          </a:prstGeom>
          <a:solidFill>
            <a:srgbClr val="FFCC00"/>
          </a:solidFill>
          <a:ln w="38100">
            <a:solidFill>
              <a:schemeClr val="tx1"/>
            </a:solidFill>
            <a:miter lim="800000"/>
            <a:headEnd/>
            <a:tailEnd/>
          </a:ln>
        </p:spPr>
        <p:txBody>
          <a:bodyPr wrap="square" anchor="ctr"/>
          <a:lstStyle/>
          <a:p>
            <a:pPr algn="ctr"/>
            <a:r>
              <a:rPr lang="en-US" sz="4000" b="1" dirty="0">
                <a:latin typeface="+mn-lt"/>
              </a:rPr>
              <a:t>The Platform Room</a:t>
            </a:r>
          </a:p>
        </p:txBody>
      </p:sp>
      <p:cxnSp>
        <p:nvCxnSpPr>
          <p:cNvPr id="23" name="Straight Connector 22"/>
          <p:cNvCxnSpPr/>
          <p:nvPr/>
        </p:nvCxnSpPr>
        <p:spPr bwMode="auto">
          <a:xfrm>
            <a:off x="4321629" y="3677557"/>
            <a:ext cx="0" cy="1344386"/>
          </a:xfrm>
          <a:prstGeom prst="line">
            <a:avLst/>
          </a:prstGeom>
          <a:solidFill>
            <a:schemeClr val="accent1"/>
          </a:solidFill>
          <a:ln w="101600" cap="flat" cmpd="sng" algn="ctr">
            <a:solidFill>
              <a:schemeClr val="tx1">
                <a:lumMod val="60000"/>
                <a:lumOff val="40000"/>
              </a:schemeClr>
            </a:solidFill>
            <a:prstDash val="solid"/>
            <a:round/>
            <a:headEnd type="none" w="med" len="med"/>
            <a:tailEnd type="none" w="med" len="med"/>
          </a:ln>
          <a:effectLst/>
        </p:spPr>
      </p:cxnSp>
      <p:cxnSp>
        <p:nvCxnSpPr>
          <p:cNvPr id="25" name="Straight Connector 24"/>
          <p:cNvCxnSpPr/>
          <p:nvPr/>
        </p:nvCxnSpPr>
        <p:spPr bwMode="auto">
          <a:xfrm>
            <a:off x="7663543" y="2147207"/>
            <a:ext cx="0" cy="1344386"/>
          </a:xfrm>
          <a:prstGeom prst="line">
            <a:avLst/>
          </a:prstGeom>
          <a:solidFill>
            <a:schemeClr val="accent1"/>
          </a:solidFill>
          <a:ln w="101600" cap="flat" cmpd="sng" algn="ctr">
            <a:solidFill>
              <a:srgbClr val="FF0000"/>
            </a:solidFill>
            <a:prstDash val="solid"/>
            <a:round/>
            <a:headEnd type="none" w="med" len="med"/>
            <a:tailEnd type="none" w="med" len="med"/>
          </a:ln>
          <a:effectLst/>
        </p:spPr>
      </p:cxnSp>
      <p:grpSp>
        <p:nvGrpSpPr>
          <p:cNvPr id="79" name="Group 78"/>
          <p:cNvGrpSpPr/>
          <p:nvPr/>
        </p:nvGrpSpPr>
        <p:grpSpPr>
          <a:xfrm>
            <a:off x="2743193" y="3624943"/>
            <a:ext cx="990600" cy="1676400"/>
            <a:chOff x="1186540" y="3624943"/>
            <a:chExt cx="990600" cy="1676400"/>
          </a:xfrm>
        </p:grpSpPr>
        <p:sp>
          <p:nvSpPr>
            <p:cNvPr id="27" name="Line 4"/>
            <p:cNvSpPr>
              <a:spLocks noChangeShapeType="1"/>
            </p:cNvSpPr>
            <p:nvPr/>
          </p:nvSpPr>
          <p:spPr bwMode="auto">
            <a:xfrm>
              <a:off x="1611083" y="4044043"/>
              <a:ext cx="0" cy="9779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5"/>
            <p:cNvSpPr>
              <a:spLocks noChangeShapeType="1"/>
            </p:cNvSpPr>
            <p:nvPr/>
          </p:nvSpPr>
          <p:spPr bwMode="auto">
            <a:xfrm flipV="1">
              <a:off x="1611083" y="4183743"/>
              <a:ext cx="566057" cy="2794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6"/>
            <p:cNvSpPr>
              <a:spLocks noChangeShapeType="1"/>
            </p:cNvSpPr>
            <p:nvPr/>
          </p:nvSpPr>
          <p:spPr bwMode="auto">
            <a:xfrm flipH="1" flipV="1">
              <a:off x="1186540" y="4323443"/>
              <a:ext cx="424543" cy="1397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7"/>
            <p:cNvSpPr>
              <a:spLocks noChangeShapeType="1"/>
            </p:cNvSpPr>
            <p:nvPr/>
          </p:nvSpPr>
          <p:spPr bwMode="auto">
            <a:xfrm>
              <a:off x="1611083" y="5021943"/>
              <a:ext cx="424543" cy="1397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8"/>
            <p:cNvSpPr>
              <a:spLocks noChangeShapeType="1"/>
            </p:cNvSpPr>
            <p:nvPr/>
          </p:nvSpPr>
          <p:spPr bwMode="auto">
            <a:xfrm flipH="1">
              <a:off x="1328054" y="5021943"/>
              <a:ext cx="283029" cy="2794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Oval 9"/>
            <p:cNvSpPr>
              <a:spLocks noChangeArrowheads="1"/>
            </p:cNvSpPr>
            <p:nvPr/>
          </p:nvSpPr>
          <p:spPr bwMode="auto">
            <a:xfrm>
              <a:off x="1328054" y="3624943"/>
              <a:ext cx="566057" cy="419100"/>
            </a:xfrm>
            <a:prstGeom prst="ellipse">
              <a:avLst/>
            </a:prstGeom>
            <a:solidFill>
              <a:schemeClr val="tx1">
                <a:lumMod val="60000"/>
                <a:lumOff val="40000"/>
              </a:schemeClr>
            </a:solidFill>
            <a:ln w="9525">
              <a:solidFill>
                <a:schemeClr val="tx1"/>
              </a:solidFill>
              <a:round/>
              <a:headEnd/>
              <a:tailEnd/>
            </a:ln>
          </p:spPr>
          <p:txBody>
            <a:bodyPr wrap="none" anchor="ctr"/>
            <a:lstStyle/>
            <a:p>
              <a:endParaRPr lang="en-US"/>
            </a:p>
          </p:txBody>
        </p:sp>
      </p:grpSp>
      <p:sp>
        <p:nvSpPr>
          <p:cNvPr id="54" name="TextBox 53"/>
          <p:cNvSpPr txBox="1"/>
          <p:nvPr/>
        </p:nvSpPr>
        <p:spPr>
          <a:xfrm>
            <a:off x="3673923" y="4535716"/>
            <a:ext cx="1077679" cy="1015663"/>
          </a:xfrm>
          <a:prstGeom prst="rect">
            <a:avLst/>
          </a:prstGeom>
          <a:noFill/>
        </p:spPr>
        <p:txBody>
          <a:bodyPr wrap="square" rtlCol="0">
            <a:spAutoFit/>
          </a:bodyPr>
          <a:lstStyle/>
          <a:p>
            <a:r>
              <a:rPr lang="en-US" sz="6000" dirty="0">
                <a:solidFill>
                  <a:schemeClr val="tx1">
                    <a:lumMod val="60000"/>
                    <a:lumOff val="40000"/>
                  </a:schemeClr>
                </a:solidFill>
              </a:rPr>
              <a:t>P</a:t>
            </a:r>
            <a:r>
              <a:rPr lang="en-US" sz="6000" baseline="-25000" dirty="0">
                <a:solidFill>
                  <a:schemeClr val="tx1">
                    <a:lumMod val="60000"/>
                    <a:lumOff val="40000"/>
                  </a:schemeClr>
                </a:solidFill>
              </a:rPr>
              <a:t>$</a:t>
            </a:r>
          </a:p>
        </p:txBody>
      </p:sp>
      <p:sp>
        <p:nvSpPr>
          <p:cNvPr id="55" name="TextBox 54"/>
          <p:cNvSpPr txBox="1"/>
          <p:nvPr/>
        </p:nvSpPr>
        <p:spPr>
          <a:xfrm>
            <a:off x="7652657" y="1553367"/>
            <a:ext cx="1143001" cy="1015663"/>
          </a:xfrm>
          <a:prstGeom prst="rect">
            <a:avLst/>
          </a:prstGeom>
          <a:noFill/>
        </p:spPr>
        <p:txBody>
          <a:bodyPr wrap="square" rtlCol="0">
            <a:spAutoFit/>
          </a:bodyPr>
          <a:lstStyle/>
          <a:p>
            <a:r>
              <a:rPr lang="en-US" sz="6000" dirty="0">
                <a:solidFill>
                  <a:schemeClr val="bg2">
                    <a:lumMod val="50000"/>
                    <a:lumOff val="50000"/>
                  </a:schemeClr>
                </a:solidFill>
              </a:rPr>
              <a:t>P</a:t>
            </a:r>
            <a:r>
              <a:rPr lang="en-US" sz="6000" baseline="-25000" dirty="0">
                <a:solidFill>
                  <a:schemeClr val="bg2">
                    <a:lumMod val="50000"/>
                    <a:lumOff val="50000"/>
                  </a:schemeClr>
                </a:solidFill>
              </a:rPr>
              <a:t>$</a:t>
            </a:r>
          </a:p>
        </p:txBody>
      </p:sp>
      <p:grpSp>
        <p:nvGrpSpPr>
          <p:cNvPr id="102" name="Group 101"/>
          <p:cNvGrpSpPr/>
          <p:nvPr/>
        </p:nvGrpSpPr>
        <p:grpSpPr>
          <a:xfrm>
            <a:off x="9301841" y="4113893"/>
            <a:ext cx="990600" cy="1676400"/>
            <a:chOff x="7990113" y="4183743"/>
            <a:chExt cx="990600" cy="1676400"/>
          </a:xfrm>
        </p:grpSpPr>
        <p:sp>
          <p:nvSpPr>
            <p:cNvPr id="72" name="Line 18"/>
            <p:cNvSpPr>
              <a:spLocks noChangeShapeType="1"/>
            </p:cNvSpPr>
            <p:nvPr/>
          </p:nvSpPr>
          <p:spPr bwMode="auto">
            <a:xfrm>
              <a:off x="8414656" y="4602843"/>
              <a:ext cx="0" cy="9779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 name="Line 19"/>
            <p:cNvSpPr>
              <a:spLocks noChangeShapeType="1"/>
            </p:cNvSpPr>
            <p:nvPr/>
          </p:nvSpPr>
          <p:spPr bwMode="auto">
            <a:xfrm flipV="1">
              <a:off x="8414656" y="4742543"/>
              <a:ext cx="566057"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 name="Line 20"/>
            <p:cNvSpPr>
              <a:spLocks noChangeShapeType="1"/>
            </p:cNvSpPr>
            <p:nvPr/>
          </p:nvSpPr>
          <p:spPr bwMode="auto">
            <a:xfrm flipH="1" flipV="1">
              <a:off x="7990113" y="48822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21"/>
            <p:cNvSpPr>
              <a:spLocks noChangeShapeType="1"/>
            </p:cNvSpPr>
            <p:nvPr/>
          </p:nvSpPr>
          <p:spPr bwMode="auto">
            <a:xfrm>
              <a:off x="8414656" y="55807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22"/>
            <p:cNvSpPr>
              <a:spLocks noChangeShapeType="1"/>
            </p:cNvSpPr>
            <p:nvPr/>
          </p:nvSpPr>
          <p:spPr bwMode="auto">
            <a:xfrm flipH="1">
              <a:off x="8131627" y="5580743"/>
              <a:ext cx="283029"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Oval 23"/>
            <p:cNvSpPr>
              <a:spLocks noChangeArrowheads="1"/>
            </p:cNvSpPr>
            <p:nvPr/>
          </p:nvSpPr>
          <p:spPr bwMode="auto">
            <a:xfrm>
              <a:off x="8131627" y="4183743"/>
              <a:ext cx="566057" cy="419100"/>
            </a:xfrm>
            <a:prstGeom prst="ellipse">
              <a:avLst/>
            </a:prstGeom>
            <a:solidFill>
              <a:srgbClr val="FF0000"/>
            </a:solidFill>
            <a:ln w="9525">
              <a:solidFill>
                <a:srgbClr val="FF0000"/>
              </a:solidFill>
              <a:round/>
              <a:headEnd/>
              <a:tailEnd/>
            </a:ln>
          </p:spPr>
          <p:txBody>
            <a:bodyPr wrap="none" anchor="ctr"/>
            <a:lstStyle/>
            <a:p>
              <a:endParaRPr lang="en-US"/>
            </a:p>
          </p:txBody>
        </p:sp>
      </p:grpSp>
      <p:grpSp>
        <p:nvGrpSpPr>
          <p:cNvPr id="81" name="Group 80"/>
          <p:cNvGrpSpPr/>
          <p:nvPr/>
        </p:nvGrpSpPr>
        <p:grpSpPr>
          <a:xfrm>
            <a:off x="1964864" y="1800679"/>
            <a:ext cx="990600" cy="1676400"/>
            <a:chOff x="1186540" y="3624943"/>
            <a:chExt cx="990600" cy="1676400"/>
          </a:xfrm>
        </p:grpSpPr>
        <p:sp>
          <p:nvSpPr>
            <p:cNvPr id="82" name="Line 4"/>
            <p:cNvSpPr>
              <a:spLocks noChangeShapeType="1"/>
            </p:cNvSpPr>
            <p:nvPr/>
          </p:nvSpPr>
          <p:spPr bwMode="auto">
            <a:xfrm>
              <a:off x="1611083" y="4044043"/>
              <a:ext cx="0" cy="9779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 name="Line 5"/>
            <p:cNvSpPr>
              <a:spLocks noChangeShapeType="1"/>
            </p:cNvSpPr>
            <p:nvPr/>
          </p:nvSpPr>
          <p:spPr bwMode="auto">
            <a:xfrm flipV="1">
              <a:off x="1611083" y="4183743"/>
              <a:ext cx="566057" cy="2794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Line 6"/>
            <p:cNvSpPr>
              <a:spLocks noChangeShapeType="1"/>
            </p:cNvSpPr>
            <p:nvPr/>
          </p:nvSpPr>
          <p:spPr bwMode="auto">
            <a:xfrm flipH="1" flipV="1">
              <a:off x="1186540" y="4323443"/>
              <a:ext cx="424543" cy="1397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 name="Line 7"/>
            <p:cNvSpPr>
              <a:spLocks noChangeShapeType="1"/>
            </p:cNvSpPr>
            <p:nvPr/>
          </p:nvSpPr>
          <p:spPr bwMode="auto">
            <a:xfrm>
              <a:off x="1611083" y="5021943"/>
              <a:ext cx="424543" cy="1397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 name="Line 8"/>
            <p:cNvSpPr>
              <a:spLocks noChangeShapeType="1"/>
            </p:cNvSpPr>
            <p:nvPr/>
          </p:nvSpPr>
          <p:spPr bwMode="auto">
            <a:xfrm flipH="1">
              <a:off x="1328054" y="5021943"/>
              <a:ext cx="283029" cy="2794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 name="Oval 9"/>
            <p:cNvSpPr>
              <a:spLocks noChangeArrowheads="1"/>
            </p:cNvSpPr>
            <p:nvPr/>
          </p:nvSpPr>
          <p:spPr bwMode="auto">
            <a:xfrm>
              <a:off x="1328054" y="3624943"/>
              <a:ext cx="566057" cy="419100"/>
            </a:xfrm>
            <a:prstGeom prst="ellipse">
              <a:avLst/>
            </a:prstGeom>
            <a:solidFill>
              <a:schemeClr val="tx1">
                <a:lumMod val="60000"/>
                <a:lumOff val="40000"/>
              </a:schemeClr>
            </a:solidFill>
            <a:ln w="9525">
              <a:solidFill>
                <a:schemeClr val="tx1"/>
              </a:solidFill>
              <a:round/>
              <a:headEnd/>
              <a:tailEnd/>
            </a:ln>
          </p:spPr>
          <p:txBody>
            <a:bodyPr wrap="none" anchor="ctr"/>
            <a:lstStyle/>
            <a:p>
              <a:endParaRPr lang="en-US"/>
            </a:p>
          </p:txBody>
        </p:sp>
      </p:grpSp>
      <p:grpSp>
        <p:nvGrpSpPr>
          <p:cNvPr id="88" name="Group 87"/>
          <p:cNvGrpSpPr/>
          <p:nvPr/>
        </p:nvGrpSpPr>
        <p:grpSpPr>
          <a:xfrm>
            <a:off x="3249379" y="1948543"/>
            <a:ext cx="990600" cy="1676400"/>
            <a:chOff x="1186540" y="3624943"/>
            <a:chExt cx="990600" cy="1676400"/>
          </a:xfrm>
        </p:grpSpPr>
        <p:sp>
          <p:nvSpPr>
            <p:cNvPr id="89" name="Line 4"/>
            <p:cNvSpPr>
              <a:spLocks noChangeShapeType="1"/>
            </p:cNvSpPr>
            <p:nvPr/>
          </p:nvSpPr>
          <p:spPr bwMode="auto">
            <a:xfrm>
              <a:off x="1611083" y="4044043"/>
              <a:ext cx="0" cy="9779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Line 5"/>
            <p:cNvSpPr>
              <a:spLocks noChangeShapeType="1"/>
            </p:cNvSpPr>
            <p:nvPr/>
          </p:nvSpPr>
          <p:spPr bwMode="auto">
            <a:xfrm flipV="1">
              <a:off x="1611083" y="4183743"/>
              <a:ext cx="566057" cy="2794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 name="Line 6"/>
            <p:cNvSpPr>
              <a:spLocks noChangeShapeType="1"/>
            </p:cNvSpPr>
            <p:nvPr/>
          </p:nvSpPr>
          <p:spPr bwMode="auto">
            <a:xfrm flipH="1" flipV="1">
              <a:off x="1186540" y="4323443"/>
              <a:ext cx="424543" cy="1397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Line 7"/>
            <p:cNvSpPr>
              <a:spLocks noChangeShapeType="1"/>
            </p:cNvSpPr>
            <p:nvPr/>
          </p:nvSpPr>
          <p:spPr bwMode="auto">
            <a:xfrm>
              <a:off x="1611083" y="5021943"/>
              <a:ext cx="424543" cy="1397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Line 8"/>
            <p:cNvSpPr>
              <a:spLocks noChangeShapeType="1"/>
            </p:cNvSpPr>
            <p:nvPr/>
          </p:nvSpPr>
          <p:spPr bwMode="auto">
            <a:xfrm flipH="1">
              <a:off x="1328054" y="5021943"/>
              <a:ext cx="283029" cy="2794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 name="Oval 9"/>
            <p:cNvSpPr>
              <a:spLocks noChangeArrowheads="1"/>
            </p:cNvSpPr>
            <p:nvPr/>
          </p:nvSpPr>
          <p:spPr bwMode="auto">
            <a:xfrm>
              <a:off x="1328054" y="3624943"/>
              <a:ext cx="566057" cy="419100"/>
            </a:xfrm>
            <a:prstGeom prst="ellipse">
              <a:avLst/>
            </a:prstGeom>
            <a:solidFill>
              <a:schemeClr val="tx1">
                <a:lumMod val="60000"/>
                <a:lumOff val="40000"/>
              </a:schemeClr>
            </a:solidFill>
            <a:ln w="9525">
              <a:solidFill>
                <a:schemeClr val="tx1"/>
              </a:solidFill>
              <a:round/>
              <a:headEnd/>
              <a:tailEnd/>
            </a:ln>
          </p:spPr>
          <p:txBody>
            <a:bodyPr wrap="none" anchor="ctr"/>
            <a:lstStyle/>
            <a:p>
              <a:endParaRPr lang="en-US"/>
            </a:p>
          </p:txBody>
        </p:sp>
      </p:grpSp>
      <p:grpSp>
        <p:nvGrpSpPr>
          <p:cNvPr id="95" name="Group 94"/>
          <p:cNvGrpSpPr/>
          <p:nvPr/>
        </p:nvGrpSpPr>
        <p:grpSpPr>
          <a:xfrm>
            <a:off x="1752585" y="4125686"/>
            <a:ext cx="990600" cy="1676400"/>
            <a:chOff x="1186540" y="3624943"/>
            <a:chExt cx="990600" cy="1676400"/>
          </a:xfrm>
        </p:grpSpPr>
        <p:sp>
          <p:nvSpPr>
            <p:cNvPr id="96" name="Line 4"/>
            <p:cNvSpPr>
              <a:spLocks noChangeShapeType="1"/>
            </p:cNvSpPr>
            <p:nvPr/>
          </p:nvSpPr>
          <p:spPr bwMode="auto">
            <a:xfrm>
              <a:off x="1611083" y="4044043"/>
              <a:ext cx="0" cy="9779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 name="Line 5"/>
            <p:cNvSpPr>
              <a:spLocks noChangeShapeType="1"/>
            </p:cNvSpPr>
            <p:nvPr/>
          </p:nvSpPr>
          <p:spPr bwMode="auto">
            <a:xfrm flipV="1">
              <a:off x="1611083" y="4183743"/>
              <a:ext cx="566057" cy="2794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Line 6"/>
            <p:cNvSpPr>
              <a:spLocks noChangeShapeType="1"/>
            </p:cNvSpPr>
            <p:nvPr/>
          </p:nvSpPr>
          <p:spPr bwMode="auto">
            <a:xfrm flipH="1" flipV="1">
              <a:off x="1186540" y="4323443"/>
              <a:ext cx="424543" cy="1397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 name="Line 7"/>
            <p:cNvSpPr>
              <a:spLocks noChangeShapeType="1"/>
            </p:cNvSpPr>
            <p:nvPr/>
          </p:nvSpPr>
          <p:spPr bwMode="auto">
            <a:xfrm>
              <a:off x="1611083" y="5021943"/>
              <a:ext cx="424543" cy="1397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8"/>
            <p:cNvSpPr>
              <a:spLocks noChangeShapeType="1"/>
            </p:cNvSpPr>
            <p:nvPr/>
          </p:nvSpPr>
          <p:spPr bwMode="auto">
            <a:xfrm flipH="1">
              <a:off x="1328054" y="5021943"/>
              <a:ext cx="283029" cy="2794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Oval 9"/>
            <p:cNvSpPr>
              <a:spLocks noChangeArrowheads="1"/>
            </p:cNvSpPr>
            <p:nvPr/>
          </p:nvSpPr>
          <p:spPr bwMode="auto">
            <a:xfrm>
              <a:off x="1328054" y="3624943"/>
              <a:ext cx="566057" cy="419100"/>
            </a:xfrm>
            <a:prstGeom prst="ellipse">
              <a:avLst/>
            </a:prstGeom>
            <a:solidFill>
              <a:schemeClr val="tx1">
                <a:lumMod val="60000"/>
                <a:lumOff val="40000"/>
              </a:schemeClr>
            </a:solidFill>
            <a:ln w="9525">
              <a:solidFill>
                <a:schemeClr val="tx1"/>
              </a:solidFill>
              <a:round/>
              <a:headEnd/>
              <a:tailEnd/>
            </a:ln>
          </p:spPr>
          <p:txBody>
            <a:bodyPr wrap="none" anchor="ctr"/>
            <a:lstStyle/>
            <a:p>
              <a:endParaRPr lang="en-US"/>
            </a:p>
          </p:txBody>
        </p:sp>
      </p:grpSp>
      <p:grpSp>
        <p:nvGrpSpPr>
          <p:cNvPr id="104" name="Group 103"/>
          <p:cNvGrpSpPr/>
          <p:nvPr/>
        </p:nvGrpSpPr>
        <p:grpSpPr>
          <a:xfrm>
            <a:off x="8311241" y="4502151"/>
            <a:ext cx="990600" cy="1676400"/>
            <a:chOff x="7990113" y="4183743"/>
            <a:chExt cx="990600" cy="1676400"/>
          </a:xfrm>
        </p:grpSpPr>
        <p:sp>
          <p:nvSpPr>
            <p:cNvPr id="105" name="Line 18"/>
            <p:cNvSpPr>
              <a:spLocks noChangeShapeType="1"/>
            </p:cNvSpPr>
            <p:nvPr/>
          </p:nvSpPr>
          <p:spPr bwMode="auto">
            <a:xfrm>
              <a:off x="8414656" y="4602843"/>
              <a:ext cx="0" cy="9779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 name="Line 19"/>
            <p:cNvSpPr>
              <a:spLocks noChangeShapeType="1"/>
            </p:cNvSpPr>
            <p:nvPr/>
          </p:nvSpPr>
          <p:spPr bwMode="auto">
            <a:xfrm flipV="1">
              <a:off x="8414656" y="4742543"/>
              <a:ext cx="566057"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 name="Line 20"/>
            <p:cNvSpPr>
              <a:spLocks noChangeShapeType="1"/>
            </p:cNvSpPr>
            <p:nvPr/>
          </p:nvSpPr>
          <p:spPr bwMode="auto">
            <a:xfrm flipH="1" flipV="1">
              <a:off x="7990113" y="48822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 name="Line 21"/>
            <p:cNvSpPr>
              <a:spLocks noChangeShapeType="1"/>
            </p:cNvSpPr>
            <p:nvPr/>
          </p:nvSpPr>
          <p:spPr bwMode="auto">
            <a:xfrm>
              <a:off x="8414656" y="55807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 name="Line 22"/>
            <p:cNvSpPr>
              <a:spLocks noChangeShapeType="1"/>
            </p:cNvSpPr>
            <p:nvPr/>
          </p:nvSpPr>
          <p:spPr bwMode="auto">
            <a:xfrm flipH="1">
              <a:off x="8131627" y="5580743"/>
              <a:ext cx="283029"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 name="Oval 23"/>
            <p:cNvSpPr>
              <a:spLocks noChangeArrowheads="1"/>
            </p:cNvSpPr>
            <p:nvPr/>
          </p:nvSpPr>
          <p:spPr bwMode="auto">
            <a:xfrm>
              <a:off x="8131627" y="4183743"/>
              <a:ext cx="566057" cy="419100"/>
            </a:xfrm>
            <a:prstGeom prst="ellipse">
              <a:avLst/>
            </a:prstGeom>
            <a:solidFill>
              <a:srgbClr val="FF0000"/>
            </a:solidFill>
            <a:ln w="9525">
              <a:solidFill>
                <a:srgbClr val="FF0000"/>
              </a:solidFill>
              <a:round/>
              <a:headEnd/>
              <a:tailEnd/>
            </a:ln>
          </p:spPr>
          <p:txBody>
            <a:bodyPr wrap="none" anchor="ctr"/>
            <a:lstStyle/>
            <a:p>
              <a:endParaRPr lang="en-US"/>
            </a:p>
          </p:txBody>
        </p:sp>
      </p:grpSp>
      <p:grpSp>
        <p:nvGrpSpPr>
          <p:cNvPr id="111" name="Group 110"/>
          <p:cNvGrpSpPr/>
          <p:nvPr/>
        </p:nvGrpSpPr>
        <p:grpSpPr>
          <a:xfrm>
            <a:off x="8256813" y="2589893"/>
            <a:ext cx="990600" cy="1676400"/>
            <a:chOff x="7990113" y="4183743"/>
            <a:chExt cx="990600" cy="1676400"/>
          </a:xfrm>
        </p:grpSpPr>
        <p:sp>
          <p:nvSpPr>
            <p:cNvPr id="112" name="Line 18"/>
            <p:cNvSpPr>
              <a:spLocks noChangeShapeType="1"/>
            </p:cNvSpPr>
            <p:nvPr/>
          </p:nvSpPr>
          <p:spPr bwMode="auto">
            <a:xfrm>
              <a:off x="8414656" y="4602843"/>
              <a:ext cx="0" cy="9779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 name="Line 19"/>
            <p:cNvSpPr>
              <a:spLocks noChangeShapeType="1"/>
            </p:cNvSpPr>
            <p:nvPr/>
          </p:nvSpPr>
          <p:spPr bwMode="auto">
            <a:xfrm flipV="1">
              <a:off x="8414656" y="4742543"/>
              <a:ext cx="566057"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 name="Line 20"/>
            <p:cNvSpPr>
              <a:spLocks noChangeShapeType="1"/>
            </p:cNvSpPr>
            <p:nvPr/>
          </p:nvSpPr>
          <p:spPr bwMode="auto">
            <a:xfrm flipH="1" flipV="1">
              <a:off x="7990113" y="48822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 name="Line 21"/>
            <p:cNvSpPr>
              <a:spLocks noChangeShapeType="1"/>
            </p:cNvSpPr>
            <p:nvPr/>
          </p:nvSpPr>
          <p:spPr bwMode="auto">
            <a:xfrm>
              <a:off x="8414656" y="55807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 name="Line 22"/>
            <p:cNvSpPr>
              <a:spLocks noChangeShapeType="1"/>
            </p:cNvSpPr>
            <p:nvPr/>
          </p:nvSpPr>
          <p:spPr bwMode="auto">
            <a:xfrm flipH="1">
              <a:off x="8131627" y="5580743"/>
              <a:ext cx="283029"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 name="Oval 23"/>
            <p:cNvSpPr>
              <a:spLocks noChangeArrowheads="1"/>
            </p:cNvSpPr>
            <p:nvPr/>
          </p:nvSpPr>
          <p:spPr bwMode="auto">
            <a:xfrm>
              <a:off x="8131627" y="4183743"/>
              <a:ext cx="566057" cy="419100"/>
            </a:xfrm>
            <a:prstGeom prst="ellipse">
              <a:avLst/>
            </a:prstGeom>
            <a:solidFill>
              <a:srgbClr val="FF0000"/>
            </a:solidFill>
            <a:ln w="9525">
              <a:solidFill>
                <a:srgbClr val="FF0000"/>
              </a:solidFill>
              <a:round/>
              <a:headEnd/>
              <a:tailEnd/>
            </a:ln>
          </p:spPr>
          <p:txBody>
            <a:bodyPr wrap="none" anchor="ctr"/>
            <a:lstStyle/>
            <a:p>
              <a:endParaRPr lang="en-US"/>
            </a:p>
          </p:txBody>
        </p:sp>
      </p:grpSp>
      <p:grpSp>
        <p:nvGrpSpPr>
          <p:cNvPr id="118" name="Group 117"/>
          <p:cNvGrpSpPr/>
          <p:nvPr/>
        </p:nvGrpSpPr>
        <p:grpSpPr>
          <a:xfrm>
            <a:off x="9241969" y="2018393"/>
            <a:ext cx="990600" cy="1676400"/>
            <a:chOff x="7990113" y="4183743"/>
            <a:chExt cx="990600" cy="1676400"/>
          </a:xfrm>
        </p:grpSpPr>
        <p:sp>
          <p:nvSpPr>
            <p:cNvPr id="119" name="Line 18"/>
            <p:cNvSpPr>
              <a:spLocks noChangeShapeType="1"/>
            </p:cNvSpPr>
            <p:nvPr/>
          </p:nvSpPr>
          <p:spPr bwMode="auto">
            <a:xfrm>
              <a:off x="8414656" y="4602843"/>
              <a:ext cx="0" cy="9779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 name="Line 19"/>
            <p:cNvSpPr>
              <a:spLocks noChangeShapeType="1"/>
            </p:cNvSpPr>
            <p:nvPr/>
          </p:nvSpPr>
          <p:spPr bwMode="auto">
            <a:xfrm flipV="1">
              <a:off x="8414656" y="4742543"/>
              <a:ext cx="566057"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 name="Line 20"/>
            <p:cNvSpPr>
              <a:spLocks noChangeShapeType="1"/>
            </p:cNvSpPr>
            <p:nvPr/>
          </p:nvSpPr>
          <p:spPr bwMode="auto">
            <a:xfrm flipH="1" flipV="1">
              <a:off x="7990113" y="48822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 name="Line 21"/>
            <p:cNvSpPr>
              <a:spLocks noChangeShapeType="1"/>
            </p:cNvSpPr>
            <p:nvPr/>
          </p:nvSpPr>
          <p:spPr bwMode="auto">
            <a:xfrm>
              <a:off x="8414656" y="55807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 name="Line 22"/>
            <p:cNvSpPr>
              <a:spLocks noChangeShapeType="1"/>
            </p:cNvSpPr>
            <p:nvPr/>
          </p:nvSpPr>
          <p:spPr bwMode="auto">
            <a:xfrm flipH="1">
              <a:off x="8131627" y="5580743"/>
              <a:ext cx="283029"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 name="Oval 23"/>
            <p:cNvSpPr>
              <a:spLocks noChangeArrowheads="1"/>
            </p:cNvSpPr>
            <p:nvPr/>
          </p:nvSpPr>
          <p:spPr bwMode="auto">
            <a:xfrm>
              <a:off x="8131627" y="4183743"/>
              <a:ext cx="566057" cy="419100"/>
            </a:xfrm>
            <a:prstGeom prst="ellipse">
              <a:avLst/>
            </a:prstGeom>
            <a:solidFill>
              <a:srgbClr val="FF0000"/>
            </a:solidFill>
            <a:ln w="9525">
              <a:solidFill>
                <a:srgbClr val="FF0000"/>
              </a:solidFill>
              <a:round/>
              <a:headEnd/>
              <a:tailEnd/>
            </a:ln>
          </p:spPr>
          <p:txBody>
            <a:bodyPr wrap="none" anchor="ctr"/>
            <a:lstStyle/>
            <a:p>
              <a:endParaRPr lang="en-US"/>
            </a:p>
          </p:txBody>
        </p:sp>
      </p:grpSp>
      <p:grpSp>
        <p:nvGrpSpPr>
          <p:cNvPr id="125" name="Group 124"/>
          <p:cNvGrpSpPr/>
          <p:nvPr/>
        </p:nvGrpSpPr>
        <p:grpSpPr>
          <a:xfrm>
            <a:off x="7429494" y="5033736"/>
            <a:ext cx="990600" cy="1676400"/>
            <a:chOff x="7990113" y="4183743"/>
            <a:chExt cx="990600" cy="1676400"/>
          </a:xfrm>
        </p:grpSpPr>
        <p:sp>
          <p:nvSpPr>
            <p:cNvPr id="126" name="Line 18"/>
            <p:cNvSpPr>
              <a:spLocks noChangeShapeType="1"/>
            </p:cNvSpPr>
            <p:nvPr/>
          </p:nvSpPr>
          <p:spPr bwMode="auto">
            <a:xfrm>
              <a:off x="8414656" y="4602843"/>
              <a:ext cx="0" cy="9779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19"/>
            <p:cNvSpPr>
              <a:spLocks noChangeShapeType="1"/>
            </p:cNvSpPr>
            <p:nvPr/>
          </p:nvSpPr>
          <p:spPr bwMode="auto">
            <a:xfrm flipV="1">
              <a:off x="8414656" y="4742543"/>
              <a:ext cx="566057"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 name="Line 20"/>
            <p:cNvSpPr>
              <a:spLocks noChangeShapeType="1"/>
            </p:cNvSpPr>
            <p:nvPr/>
          </p:nvSpPr>
          <p:spPr bwMode="auto">
            <a:xfrm flipH="1" flipV="1">
              <a:off x="7990113" y="48822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 name="Line 21"/>
            <p:cNvSpPr>
              <a:spLocks noChangeShapeType="1"/>
            </p:cNvSpPr>
            <p:nvPr/>
          </p:nvSpPr>
          <p:spPr bwMode="auto">
            <a:xfrm>
              <a:off x="8414656" y="55807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22"/>
            <p:cNvSpPr>
              <a:spLocks noChangeShapeType="1"/>
            </p:cNvSpPr>
            <p:nvPr/>
          </p:nvSpPr>
          <p:spPr bwMode="auto">
            <a:xfrm flipH="1">
              <a:off x="8131627" y="5580743"/>
              <a:ext cx="283029"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Oval 23"/>
            <p:cNvSpPr>
              <a:spLocks noChangeArrowheads="1"/>
            </p:cNvSpPr>
            <p:nvPr/>
          </p:nvSpPr>
          <p:spPr bwMode="auto">
            <a:xfrm>
              <a:off x="8131627" y="4183743"/>
              <a:ext cx="566057" cy="419100"/>
            </a:xfrm>
            <a:prstGeom prst="ellipse">
              <a:avLst/>
            </a:prstGeom>
            <a:solidFill>
              <a:srgbClr val="FF0000"/>
            </a:solidFill>
            <a:ln w="9525">
              <a:solidFill>
                <a:srgbClr val="FF0000"/>
              </a:solidFill>
              <a:round/>
              <a:headEnd/>
              <a:tailEnd/>
            </a:ln>
          </p:spPr>
          <p:txBody>
            <a:bodyPr wrap="none" anchor="ctr"/>
            <a:lstStyle/>
            <a:p>
              <a:endParaRPr lang="en-US"/>
            </a:p>
          </p:txBody>
        </p:sp>
      </p:grpSp>
      <p:grpSp>
        <p:nvGrpSpPr>
          <p:cNvPr id="132" name="Group 131"/>
          <p:cNvGrpSpPr>
            <a:grpSpLocks noChangeAspect="1"/>
          </p:cNvGrpSpPr>
          <p:nvPr/>
        </p:nvGrpSpPr>
        <p:grpSpPr>
          <a:xfrm>
            <a:off x="4813220" y="3792694"/>
            <a:ext cx="416052" cy="704088"/>
            <a:chOff x="1186540" y="3624943"/>
            <a:chExt cx="990600" cy="1676400"/>
          </a:xfrm>
        </p:grpSpPr>
        <p:sp>
          <p:nvSpPr>
            <p:cNvPr id="133" name="Line 4"/>
            <p:cNvSpPr>
              <a:spLocks noChangeShapeType="1"/>
            </p:cNvSpPr>
            <p:nvPr/>
          </p:nvSpPr>
          <p:spPr bwMode="auto">
            <a:xfrm>
              <a:off x="1611083" y="4044043"/>
              <a:ext cx="0" cy="9779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 name="Line 5"/>
            <p:cNvSpPr>
              <a:spLocks noChangeShapeType="1"/>
            </p:cNvSpPr>
            <p:nvPr/>
          </p:nvSpPr>
          <p:spPr bwMode="auto">
            <a:xfrm flipV="1">
              <a:off x="1611083" y="4183743"/>
              <a:ext cx="566057" cy="2794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 name="Line 6"/>
            <p:cNvSpPr>
              <a:spLocks noChangeShapeType="1"/>
            </p:cNvSpPr>
            <p:nvPr/>
          </p:nvSpPr>
          <p:spPr bwMode="auto">
            <a:xfrm flipH="1" flipV="1">
              <a:off x="1186540" y="4323443"/>
              <a:ext cx="424543" cy="1397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 name="Line 7"/>
            <p:cNvSpPr>
              <a:spLocks noChangeShapeType="1"/>
            </p:cNvSpPr>
            <p:nvPr/>
          </p:nvSpPr>
          <p:spPr bwMode="auto">
            <a:xfrm>
              <a:off x="1611083" y="5021943"/>
              <a:ext cx="424543" cy="1397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 name="Line 8"/>
            <p:cNvSpPr>
              <a:spLocks noChangeShapeType="1"/>
            </p:cNvSpPr>
            <p:nvPr/>
          </p:nvSpPr>
          <p:spPr bwMode="auto">
            <a:xfrm flipH="1">
              <a:off x="1328054" y="5021943"/>
              <a:ext cx="283029" cy="2794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 name="Oval 9"/>
            <p:cNvSpPr>
              <a:spLocks noChangeArrowheads="1"/>
            </p:cNvSpPr>
            <p:nvPr/>
          </p:nvSpPr>
          <p:spPr bwMode="auto">
            <a:xfrm>
              <a:off x="1328054" y="3624943"/>
              <a:ext cx="566057" cy="419100"/>
            </a:xfrm>
            <a:prstGeom prst="ellipse">
              <a:avLst/>
            </a:prstGeom>
            <a:solidFill>
              <a:schemeClr val="tx1">
                <a:lumMod val="60000"/>
                <a:lumOff val="40000"/>
              </a:schemeClr>
            </a:solidFill>
            <a:ln w="9525">
              <a:solidFill>
                <a:schemeClr val="tx1"/>
              </a:solidFill>
              <a:round/>
              <a:headEnd/>
              <a:tailEnd/>
            </a:ln>
          </p:spPr>
          <p:txBody>
            <a:bodyPr wrap="none" anchor="ctr"/>
            <a:lstStyle/>
            <a:p>
              <a:endParaRPr lang="en-US"/>
            </a:p>
          </p:txBody>
        </p:sp>
      </p:grpSp>
      <p:grpSp>
        <p:nvGrpSpPr>
          <p:cNvPr id="103" name="Group 102"/>
          <p:cNvGrpSpPr>
            <a:grpSpLocks noChangeAspect="1"/>
          </p:cNvGrpSpPr>
          <p:nvPr/>
        </p:nvGrpSpPr>
        <p:grpSpPr>
          <a:xfrm>
            <a:off x="5598305" y="4044043"/>
            <a:ext cx="416052" cy="704088"/>
            <a:chOff x="1186540" y="3624943"/>
            <a:chExt cx="990600" cy="1676400"/>
          </a:xfrm>
        </p:grpSpPr>
        <p:sp>
          <p:nvSpPr>
            <p:cNvPr id="139" name="Line 4"/>
            <p:cNvSpPr>
              <a:spLocks noChangeShapeType="1"/>
            </p:cNvSpPr>
            <p:nvPr/>
          </p:nvSpPr>
          <p:spPr bwMode="auto">
            <a:xfrm>
              <a:off x="1611083" y="4044043"/>
              <a:ext cx="0" cy="9779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 name="Line 5"/>
            <p:cNvSpPr>
              <a:spLocks noChangeShapeType="1"/>
            </p:cNvSpPr>
            <p:nvPr/>
          </p:nvSpPr>
          <p:spPr bwMode="auto">
            <a:xfrm flipV="1">
              <a:off x="1611083" y="4183743"/>
              <a:ext cx="566057" cy="2794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 name="Line 6"/>
            <p:cNvSpPr>
              <a:spLocks noChangeShapeType="1"/>
            </p:cNvSpPr>
            <p:nvPr/>
          </p:nvSpPr>
          <p:spPr bwMode="auto">
            <a:xfrm flipH="1" flipV="1">
              <a:off x="1186540" y="4323443"/>
              <a:ext cx="424543" cy="1397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 name="Line 7"/>
            <p:cNvSpPr>
              <a:spLocks noChangeShapeType="1"/>
            </p:cNvSpPr>
            <p:nvPr/>
          </p:nvSpPr>
          <p:spPr bwMode="auto">
            <a:xfrm>
              <a:off x="1611083" y="5021943"/>
              <a:ext cx="424543" cy="1397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 name="Line 8"/>
            <p:cNvSpPr>
              <a:spLocks noChangeShapeType="1"/>
            </p:cNvSpPr>
            <p:nvPr/>
          </p:nvSpPr>
          <p:spPr bwMode="auto">
            <a:xfrm flipH="1">
              <a:off x="1328054" y="5021943"/>
              <a:ext cx="283029" cy="2794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 name="Oval 9"/>
            <p:cNvSpPr>
              <a:spLocks noChangeArrowheads="1"/>
            </p:cNvSpPr>
            <p:nvPr/>
          </p:nvSpPr>
          <p:spPr bwMode="auto">
            <a:xfrm>
              <a:off x="1328054" y="3624943"/>
              <a:ext cx="566057" cy="419100"/>
            </a:xfrm>
            <a:prstGeom prst="ellipse">
              <a:avLst/>
            </a:prstGeom>
            <a:solidFill>
              <a:schemeClr val="tx1">
                <a:lumMod val="60000"/>
                <a:lumOff val="40000"/>
              </a:schemeClr>
            </a:solidFill>
            <a:ln w="9525">
              <a:solidFill>
                <a:schemeClr val="tx1"/>
              </a:solidFill>
              <a:round/>
              <a:headEnd/>
              <a:tailEnd/>
            </a:ln>
          </p:spPr>
          <p:txBody>
            <a:bodyPr wrap="none" anchor="ctr"/>
            <a:lstStyle/>
            <a:p>
              <a:endParaRPr lang="en-US"/>
            </a:p>
          </p:txBody>
        </p:sp>
      </p:grpSp>
      <p:grpSp>
        <p:nvGrpSpPr>
          <p:cNvPr id="145" name="Group 144"/>
          <p:cNvGrpSpPr>
            <a:grpSpLocks noChangeAspect="1"/>
          </p:cNvGrpSpPr>
          <p:nvPr/>
        </p:nvGrpSpPr>
        <p:grpSpPr>
          <a:xfrm>
            <a:off x="6111886" y="2434699"/>
            <a:ext cx="416052" cy="704088"/>
            <a:chOff x="7990113" y="4183743"/>
            <a:chExt cx="990600" cy="1676400"/>
          </a:xfrm>
        </p:grpSpPr>
        <p:sp>
          <p:nvSpPr>
            <p:cNvPr id="146" name="Line 18"/>
            <p:cNvSpPr>
              <a:spLocks noChangeShapeType="1"/>
            </p:cNvSpPr>
            <p:nvPr/>
          </p:nvSpPr>
          <p:spPr bwMode="auto">
            <a:xfrm>
              <a:off x="8414656" y="4602843"/>
              <a:ext cx="0" cy="9779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 name="Line 19"/>
            <p:cNvSpPr>
              <a:spLocks noChangeShapeType="1"/>
            </p:cNvSpPr>
            <p:nvPr/>
          </p:nvSpPr>
          <p:spPr bwMode="auto">
            <a:xfrm flipV="1">
              <a:off x="8414656" y="4742543"/>
              <a:ext cx="566057"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 name="Line 20"/>
            <p:cNvSpPr>
              <a:spLocks noChangeShapeType="1"/>
            </p:cNvSpPr>
            <p:nvPr/>
          </p:nvSpPr>
          <p:spPr bwMode="auto">
            <a:xfrm flipH="1" flipV="1">
              <a:off x="7990113" y="48822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 name="Line 21"/>
            <p:cNvSpPr>
              <a:spLocks noChangeShapeType="1"/>
            </p:cNvSpPr>
            <p:nvPr/>
          </p:nvSpPr>
          <p:spPr bwMode="auto">
            <a:xfrm>
              <a:off x="8414656" y="55807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 name="Line 22"/>
            <p:cNvSpPr>
              <a:spLocks noChangeShapeType="1"/>
            </p:cNvSpPr>
            <p:nvPr/>
          </p:nvSpPr>
          <p:spPr bwMode="auto">
            <a:xfrm flipH="1">
              <a:off x="8131627" y="5580743"/>
              <a:ext cx="283029"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 name="Oval 23"/>
            <p:cNvSpPr>
              <a:spLocks noChangeArrowheads="1"/>
            </p:cNvSpPr>
            <p:nvPr/>
          </p:nvSpPr>
          <p:spPr bwMode="auto">
            <a:xfrm>
              <a:off x="8131627" y="4183743"/>
              <a:ext cx="566057" cy="419100"/>
            </a:xfrm>
            <a:prstGeom prst="ellipse">
              <a:avLst/>
            </a:prstGeom>
            <a:solidFill>
              <a:srgbClr val="FF0000"/>
            </a:solidFill>
            <a:ln w="9525">
              <a:solidFill>
                <a:srgbClr val="FF0000"/>
              </a:solidFill>
              <a:round/>
              <a:headEnd/>
              <a:tailEnd/>
            </a:ln>
          </p:spPr>
          <p:txBody>
            <a:bodyPr wrap="none" anchor="ctr"/>
            <a:lstStyle/>
            <a:p>
              <a:endParaRPr lang="en-US"/>
            </a:p>
          </p:txBody>
        </p:sp>
      </p:grpSp>
      <p:grpSp>
        <p:nvGrpSpPr>
          <p:cNvPr id="152" name="Group 151"/>
          <p:cNvGrpSpPr>
            <a:grpSpLocks noChangeAspect="1"/>
          </p:cNvGrpSpPr>
          <p:nvPr/>
        </p:nvGrpSpPr>
        <p:grpSpPr>
          <a:xfrm>
            <a:off x="7022579" y="3422959"/>
            <a:ext cx="416052" cy="704088"/>
            <a:chOff x="7990113" y="4183743"/>
            <a:chExt cx="990600" cy="1676400"/>
          </a:xfrm>
        </p:grpSpPr>
        <p:sp>
          <p:nvSpPr>
            <p:cNvPr id="153" name="Line 18"/>
            <p:cNvSpPr>
              <a:spLocks noChangeShapeType="1"/>
            </p:cNvSpPr>
            <p:nvPr/>
          </p:nvSpPr>
          <p:spPr bwMode="auto">
            <a:xfrm>
              <a:off x="8414656" y="4602843"/>
              <a:ext cx="0" cy="9779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 name="Line 19"/>
            <p:cNvSpPr>
              <a:spLocks noChangeShapeType="1"/>
            </p:cNvSpPr>
            <p:nvPr/>
          </p:nvSpPr>
          <p:spPr bwMode="auto">
            <a:xfrm flipV="1">
              <a:off x="8414656" y="4742543"/>
              <a:ext cx="566057"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 name="Line 20"/>
            <p:cNvSpPr>
              <a:spLocks noChangeShapeType="1"/>
            </p:cNvSpPr>
            <p:nvPr/>
          </p:nvSpPr>
          <p:spPr bwMode="auto">
            <a:xfrm flipH="1" flipV="1">
              <a:off x="7990113" y="48822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 name="Line 21"/>
            <p:cNvSpPr>
              <a:spLocks noChangeShapeType="1"/>
            </p:cNvSpPr>
            <p:nvPr/>
          </p:nvSpPr>
          <p:spPr bwMode="auto">
            <a:xfrm>
              <a:off x="8414656" y="55807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 name="Line 22"/>
            <p:cNvSpPr>
              <a:spLocks noChangeShapeType="1"/>
            </p:cNvSpPr>
            <p:nvPr/>
          </p:nvSpPr>
          <p:spPr bwMode="auto">
            <a:xfrm flipH="1">
              <a:off x="8131627" y="5580743"/>
              <a:ext cx="283029"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 name="Oval 23"/>
            <p:cNvSpPr>
              <a:spLocks noChangeArrowheads="1"/>
            </p:cNvSpPr>
            <p:nvPr/>
          </p:nvSpPr>
          <p:spPr bwMode="auto">
            <a:xfrm>
              <a:off x="8131627" y="4183743"/>
              <a:ext cx="566057" cy="419100"/>
            </a:xfrm>
            <a:prstGeom prst="ellipse">
              <a:avLst/>
            </a:prstGeom>
            <a:solidFill>
              <a:srgbClr val="FF0000"/>
            </a:solidFill>
            <a:ln w="9525">
              <a:solidFill>
                <a:srgbClr val="FF0000"/>
              </a:solidFill>
              <a:round/>
              <a:headEnd/>
              <a:tailEnd/>
            </a:ln>
          </p:spPr>
          <p:txBody>
            <a:bodyPr wrap="none" anchor="ctr"/>
            <a:lstStyle/>
            <a:p>
              <a:endParaRPr lang="en-US"/>
            </a:p>
          </p:txBody>
        </p:sp>
      </p:grpSp>
      <p:grpSp>
        <p:nvGrpSpPr>
          <p:cNvPr id="159" name="Group 158"/>
          <p:cNvGrpSpPr>
            <a:grpSpLocks noChangeAspect="1"/>
          </p:cNvGrpSpPr>
          <p:nvPr/>
        </p:nvGrpSpPr>
        <p:grpSpPr>
          <a:xfrm>
            <a:off x="6383477" y="4004293"/>
            <a:ext cx="416052" cy="704088"/>
            <a:chOff x="7990113" y="4183743"/>
            <a:chExt cx="990600" cy="1676400"/>
          </a:xfrm>
        </p:grpSpPr>
        <p:sp>
          <p:nvSpPr>
            <p:cNvPr id="160" name="Line 18"/>
            <p:cNvSpPr>
              <a:spLocks noChangeShapeType="1"/>
            </p:cNvSpPr>
            <p:nvPr/>
          </p:nvSpPr>
          <p:spPr bwMode="auto">
            <a:xfrm>
              <a:off x="8414656" y="4602843"/>
              <a:ext cx="0" cy="9779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 name="Line 19"/>
            <p:cNvSpPr>
              <a:spLocks noChangeShapeType="1"/>
            </p:cNvSpPr>
            <p:nvPr/>
          </p:nvSpPr>
          <p:spPr bwMode="auto">
            <a:xfrm flipV="1">
              <a:off x="8414656" y="4742543"/>
              <a:ext cx="566057"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 name="Line 20"/>
            <p:cNvSpPr>
              <a:spLocks noChangeShapeType="1"/>
            </p:cNvSpPr>
            <p:nvPr/>
          </p:nvSpPr>
          <p:spPr bwMode="auto">
            <a:xfrm flipH="1" flipV="1">
              <a:off x="7990113" y="48822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 name="Line 21"/>
            <p:cNvSpPr>
              <a:spLocks noChangeShapeType="1"/>
            </p:cNvSpPr>
            <p:nvPr/>
          </p:nvSpPr>
          <p:spPr bwMode="auto">
            <a:xfrm>
              <a:off x="8414656" y="55807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 name="Line 22"/>
            <p:cNvSpPr>
              <a:spLocks noChangeShapeType="1"/>
            </p:cNvSpPr>
            <p:nvPr/>
          </p:nvSpPr>
          <p:spPr bwMode="auto">
            <a:xfrm flipH="1">
              <a:off x="8131627" y="5580743"/>
              <a:ext cx="283029"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 name="Oval 23"/>
            <p:cNvSpPr>
              <a:spLocks noChangeArrowheads="1"/>
            </p:cNvSpPr>
            <p:nvPr/>
          </p:nvSpPr>
          <p:spPr bwMode="auto">
            <a:xfrm>
              <a:off x="8131627" y="4183743"/>
              <a:ext cx="566057" cy="419100"/>
            </a:xfrm>
            <a:prstGeom prst="ellipse">
              <a:avLst/>
            </a:prstGeom>
            <a:solidFill>
              <a:srgbClr val="FF0000"/>
            </a:solidFill>
            <a:ln w="9525">
              <a:solidFill>
                <a:srgbClr val="FF0000"/>
              </a:solidFill>
              <a:round/>
              <a:headEnd/>
              <a:tailEnd/>
            </a:ln>
          </p:spPr>
          <p:txBody>
            <a:bodyPr wrap="none" anchor="ctr"/>
            <a:lstStyle/>
            <a:p>
              <a:endParaRPr lang="en-US"/>
            </a:p>
          </p:txBody>
        </p:sp>
      </p:grpSp>
      <p:sp>
        <p:nvSpPr>
          <p:cNvPr id="166" name="Rectangle 13"/>
          <p:cNvSpPr>
            <a:spLocks noChangeArrowheads="1"/>
          </p:cNvSpPr>
          <p:nvPr/>
        </p:nvSpPr>
        <p:spPr bwMode="auto">
          <a:xfrm>
            <a:off x="12018963" y="6700838"/>
            <a:ext cx="173037" cy="157162"/>
          </a:xfrm>
          <a:prstGeom prst="rect">
            <a:avLst/>
          </a:prstGeom>
          <a:solidFill>
            <a:schemeClr val="accent4">
              <a:lumMod val="50000"/>
              <a:lumOff val="50000"/>
            </a:schemeClr>
          </a:solidFill>
          <a:ln w="9525">
            <a:solidFill>
              <a:schemeClr val="tx1"/>
            </a:solidFill>
            <a:miter lim="800000"/>
            <a:headEnd/>
            <a:tailEnd/>
          </a:ln>
        </p:spPr>
        <p:txBody>
          <a:bodyPr wrap="none" anchor="ctr"/>
          <a:lstStyle/>
          <a:p>
            <a:endParaRPr lang="en-US"/>
          </a:p>
        </p:txBody>
      </p:sp>
      <p:sp>
        <p:nvSpPr>
          <p:cNvPr id="168" name="Text Box 5"/>
          <p:cNvSpPr txBox="1">
            <a:spLocks noChangeArrowheads="1"/>
          </p:cNvSpPr>
          <p:nvPr/>
        </p:nvSpPr>
        <p:spPr bwMode="auto">
          <a:xfrm>
            <a:off x="8567057" y="0"/>
            <a:ext cx="3624942"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Platforms as Two-Sided Markets</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78804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9"/>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32"/>
                                        </p:tgtEl>
                                        <p:attrNameLst>
                                          <p:attrName>style.visibility</p:attrName>
                                        </p:attrNameLst>
                                      </p:cBhvr>
                                      <p:to>
                                        <p:strVal val="visible"/>
                                      </p:to>
                                    </p:set>
                                  </p:childTnLst>
                                </p:cTn>
                              </p:par>
                            </p:childTnLst>
                          </p:cTn>
                        </p:par>
                        <p:par>
                          <p:cTn id="10" fill="hold">
                            <p:stCondLst>
                              <p:cond delay="0"/>
                            </p:stCondLst>
                            <p:childTnLst>
                              <p:par>
                                <p:cTn id="11" presetID="1" presetClass="exit" presetSubtype="0" fill="hold" nodeType="afterEffect">
                                  <p:stCondLst>
                                    <p:cond delay="400"/>
                                  </p:stCondLst>
                                  <p:childTnLst>
                                    <p:set>
                                      <p:cBhvr>
                                        <p:cTn id="12" dur="1" fill="hold">
                                          <p:stCondLst>
                                            <p:cond delay="0"/>
                                          </p:stCondLst>
                                        </p:cTn>
                                        <p:tgtEl>
                                          <p:spTgt spid="125"/>
                                        </p:tgtEl>
                                        <p:attrNameLst>
                                          <p:attrName>style.visibility</p:attrName>
                                        </p:attrNameLst>
                                      </p:cBhvr>
                                      <p:to>
                                        <p:strVal val="hidden"/>
                                      </p:to>
                                    </p:set>
                                  </p:childTnLst>
                                </p:cTn>
                              </p:par>
                            </p:childTnLst>
                          </p:cTn>
                        </p:par>
                        <p:par>
                          <p:cTn id="13" fill="hold">
                            <p:stCondLst>
                              <p:cond delay="400"/>
                            </p:stCondLst>
                            <p:childTnLst>
                              <p:par>
                                <p:cTn id="14" presetID="1" presetClass="entr" presetSubtype="0" fill="hold" nodeType="afterEffect">
                                  <p:stCondLst>
                                    <p:cond delay="0"/>
                                  </p:stCondLst>
                                  <p:childTnLst>
                                    <p:set>
                                      <p:cBhvr>
                                        <p:cTn id="15" dur="1" fill="hold">
                                          <p:stCondLst>
                                            <p:cond delay="0"/>
                                          </p:stCondLst>
                                        </p:cTn>
                                        <p:tgtEl>
                                          <p:spTgt spid="145"/>
                                        </p:tgtEl>
                                        <p:attrNameLst>
                                          <p:attrName>style.visibility</p:attrName>
                                        </p:attrNameLst>
                                      </p:cBhvr>
                                      <p:to>
                                        <p:strVal val="visible"/>
                                      </p:to>
                                    </p:set>
                                  </p:childTnLst>
                                </p:cTn>
                              </p:par>
                            </p:childTnLst>
                          </p:cTn>
                        </p:par>
                        <p:par>
                          <p:cTn id="16" fill="hold">
                            <p:stCondLst>
                              <p:cond delay="400"/>
                            </p:stCondLst>
                            <p:childTnLst>
                              <p:par>
                                <p:cTn id="17" presetID="1" presetClass="exit" presetSubtype="0" fill="hold" nodeType="afterEffect">
                                  <p:stCondLst>
                                    <p:cond delay="400"/>
                                  </p:stCondLst>
                                  <p:childTnLst>
                                    <p:set>
                                      <p:cBhvr>
                                        <p:cTn id="18" dur="1" fill="hold">
                                          <p:stCondLst>
                                            <p:cond delay="0"/>
                                          </p:stCondLst>
                                        </p:cTn>
                                        <p:tgtEl>
                                          <p:spTgt spid="81"/>
                                        </p:tgtEl>
                                        <p:attrNameLst>
                                          <p:attrName>style.visibility</p:attrName>
                                        </p:attrNameLst>
                                      </p:cBhvr>
                                      <p:to>
                                        <p:strVal val="hidden"/>
                                      </p:to>
                                    </p:set>
                                  </p:childTnLst>
                                </p:cTn>
                              </p:par>
                            </p:childTnLst>
                          </p:cTn>
                        </p:par>
                        <p:par>
                          <p:cTn id="19" fill="hold">
                            <p:stCondLst>
                              <p:cond delay="800"/>
                            </p:stCondLst>
                            <p:childTnLst>
                              <p:par>
                                <p:cTn id="20" presetID="1" presetClass="entr" presetSubtype="0" fill="hold" nodeType="afterEffect">
                                  <p:stCondLst>
                                    <p:cond delay="0"/>
                                  </p:stCondLst>
                                  <p:childTnLst>
                                    <p:set>
                                      <p:cBhvr>
                                        <p:cTn id="21" dur="1" fill="hold">
                                          <p:stCondLst>
                                            <p:cond delay="0"/>
                                          </p:stCondLst>
                                        </p:cTn>
                                        <p:tgtEl>
                                          <p:spTgt spid="103"/>
                                        </p:tgtEl>
                                        <p:attrNameLst>
                                          <p:attrName>style.visibility</p:attrName>
                                        </p:attrNameLst>
                                      </p:cBhvr>
                                      <p:to>
                                        <p:strVal val="visible"/>
                                      </p:to>
                                    </p:set>
                                  </p:childTnLst>
                                </p:cTn>
                              </p:par>
                            </p:childTnLst>
                          </p:cTn>
                        </p:par>
                        <p:par>
                          <p:cTn id="22" fill="hold">
                            <p:stCondLst>
                              <p:cond delay="800"/>
                            </p:stCondLst>
                            <p:childTnLst>
                              <p:par>
                                <p:cTn id="23" presetID="1" presetClass="exit" presetSubtype="0" fill="hold" nodeType="afterEffect">
                                  <p:stCondLst>
                                    <p:cond delay="400"/>
                                  </p:stCondLst>
                                  <p:childTnLst>
                                    <p:set>
                                      <p:cBhvr>
                                        <p:cTn id="24" dur="1" fill="hold">
                                          <p:stCondLst>
                                            <p:cond delay="0"/>
                                          </p:stCondLst>
                                        </p:cTn>
                                        <p:tgtEl>
                                          <p:spTgt spid="102"/>
                                        </p:tgtEl>
                                        <p:attrNameLst>
                                          <p:attrName>style.visibility</p:attrName>
                                        </p:attrNameLst>
                                      </p:cBhvr>
                                      <p:to>
                                        <p:strVal val="hidden"/>
                                      </p:to>
                                    </p:set>
                                  </p:childTnLst>
                                </p:cTn>
                              </p:par>
                            </p:childTnLst>
                          </p:cTn>
                        </p:par>
                        <p:par>
                          <p:cTn id="25" fill="hold">
                            <p:stCondLst>
                              <p:cond delay="1200"/>
                            </p:stCondLst>
                            <p:childTnLst>
                              <p:par>
                                <p:cTn id="26" presetID="1" presetClass="entr" presetSubtype="0" fill="hold" nodeType="afterEffect">
                                  <p:stCondLst>
                                    <p:cond delay="0"/>
                                  </p:stCondLst>
                                  <p:childTnLst>
                                    <p:set>
                                      <p:cBhvr>
                                        <p:cTn id="27" dur="1" fill="hold">
                                          <p:stCondLst>
                                            <p:cond delay="0"/>
                                          </p:stCondLst>
                                        </p:cTn>
                                        <p:tgtEl>
                                          <p:spTgt spid="152"/>
                                        </p:tgtEl>
                                        <p:attrNameLst>
                                          <p:attrName>style.visibility</p:attrName>
                                        </p:attrNameLst>
                                      </p:cBhvr>
                                      <p:to>
                                        <p:strVal val="visible"/>
                                      </p:to>
                                    </p:set>
                                  </p:childTnLst>
                                </p:cTn>
                              </p:par>
                            </p:childTnLst>
                          </p:cTn>
                        </p:par>
                        <p:par>
                          <p:cTn id="28" fill="hold">
                            <p:stCondLst>
                              <p:cond delay="1200"/>
                            </p:stCondLst>
                            <p:childTnLst>
                              <p:par>
                                <p:cTn id="29" presetID="1" presetClass="exit" presetSubtype="0" fill="hold" grpId="0" nodeType="afterEffect">
                                  <p:stCondLst>
                                    <p:cond delay="400"/>
                                  </p:stCondLst>
                                  <p:childTnLst>
                                    <p:set>
                                      <p:cBhvr>
                                        <p:cTn id="30" dur="1" fill="hold">
                                          <p:stCondLst>
                                            <p:cond delay="0"/>
                                          </p:stCondLst>
                                        </p:cTn>
                                        <p:tgtEl>
                                          <p:spTgt spid="166"/>
                                        </p:tgtEl>
                                        <p:attrNameLst>
                                          <p:attrName>style.visibility</p:attrName>
                                        </p:attrNameLst>
                                      </p:cBhvr>
                                      <p:to>
                                        <p:strVal val="hidden"/>
                                      </p:to>
                                    </p:set>
                                  </p:childTnLst>
                                </p:cTn>
                              </p:par>
                              <p:par>
                                <p:cTn id="31" presetID="1" presetClass="exit" presetSubtype="0" fill="hold" nodeType="withEffect">
                                  <p:stCondLst>
                                    <p:cond delay="100"/>
                                  </p:stCondLst>
                                  <p:childTnLst>
                                    <p:set>
                                      <p:cBhvr>
                                        <p:cTn id="32" dur="1" fill="hold">
                                          <p:stCondLst>
                                            <p:cond delay="0"/>
                                          </p:stCondLst>
                                        </p:cTn>
                                        <p:tgtEl>
                                          <p:spTgt spid="111"/>
                                        </p:tgtEl>
                                        <p:attrNameLst>
                                          <p:attrName>style.visibility</p:attrName>
                                        </p:attrNameLst>
                                      </p:cBhvr>
                                      <p:to>
                                        <p:strVal val="hidden"/>
                                      </p:to>
                                    </p:set>
                                  </p:childTnLst>
                                </p:cTn>
                              </p:par>
                            </p:childTnLst>
                          </p:cTn>
                        </p:par>
                        <p:par>
                          <p:cTn id="33" fill="hold">
                            <p:stCondLst>
                              <p:cond delay="1600"/>
                            </p:stCondLst>
                            <p:childTnLst>
                              <p:par>
                                <p:cTn id="34" presetID="1" presetClass="entr" presetSubtype="0" fill="hold" nodeType="afterEffect">
                                  <p:stCondLst>
                                    <p:cond delay="0"/>
                                  </p:stCondLst>
                                  <p:childTnLst>
                                    <p:set>
                                      <p:cBhvr>
                                        <p:cTn id="35"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11375" y="335279"/>
            <a:ext cx="4229558" cy="6214111"/>
          </a:xfrm>
          <a:prstGeom prst="rect">
            <a:avLst/>
          </a:prstGeom>
        </p:spPr>
      </p:pic>
      <p:sp>
        <p:nvSpPr>
          <p:cNvPr id="3" name="Text Box 5"/>
          <p:cNvSpPr txBox="1">
            <a:spLocks noChangeArrowheads="1"/>
          </p:cNvSpPr>
          <p:nvPr/>
        </p:nvSpPr>
        <p:spPr bwMode="auto">
          <a:xfrm>
            <a:off x="10119360" y="6211669"/>
            <a:ext cx="2072640" cy="646331"/>
          </a:xfrm>
          <a:prstGeom prst="rect">
            <a:avLst/>
          </a:prstGeom>
          <a:solidFill>
            <a:srgbClr val="000000">
              <a:alpha val="10000"/>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rgbClr val="0000FF"/>
                </a:solidFill>
                <a:latin typeface="Arial" panose="020B0604020202020204" pitchFamily="34" charset="0"/>
                <a:cs typeface="Arial" panose="020B0604020202020204" pitchFamily="34" charset="0"/>
              </a:rPr>
              <a:t>New York Times (Dec 8, 1957)</a:t>
            </a:r>
            <a:endParaRPr lang="en-US" sz="1800" i="0" dirty="0">
              <a:solidFill>
                <a:srgbClr val="0000FF"/>
              </a:solidFill>
              <a:latin typeface="Arial" panose="020B0604020202020204" pitchFamily="34" charset="0"/>
              <a:cs typeface="Arial" panose="020B0604020202020204" pitchFamily="34" charset="0"/>
            </a:endParaRPr>
          </a:p>
        </p:txBody>
      </p:sp>
      <p:sp>
        <p:nvSpPr>
          <p:cNvPr id="4" name="Rectangle 7"/>
          <p:cNvSpPr>
            <a:spLocks noChangeArrowheads="1"/>
          </p:cNvSpPr>
          <p:nvPr/>
        </p:nvSpPr>
        <p:spPr bwMode="auto">
          <a:xfrm>
            <a:off x="12018963" y="6700838"/>
            <a:ext cx="173037" cy="157162"/>
          </a:xfrm>
          <a:prstGeom prst="rect">
            <a:avLst/>
          </a:prstGeom>
          <a:solidFill>
            <a:srgbClr val="0000FF"/>
          </a:solidFill>
          <a:ln w="9525">
            <a:solidFill>
              <a:schemeClr val="tx1"/>
            </a:solidFill>
            <a:miter lim="800000"/>
            <a:headEnd/>
            <a:tailEnd/>
          </a:ln>
        </p:spPr>
        <p:txBody>
          <a:bodyPr wrap="none" anchor="ctr"/>
          <a:lstStyle/>
          <a:p>
            <a:endParaRPr lang="en-US"/>
          </a:p>
        </p:txBody>
      </p:sp>
      <p:sp>
        <p:nvSpPr>
          <p:cNvPr id="5" name="Text Box 5"/>
          <p:cNvSpPr txBox="1">
            <a:spLocks noChangeArrowheads="1"/>
          </p:cNvSpPr>
          <p:nvPr/>
        </p:nvSpPr>
        <p:spPr bwMode="auto">
          <a:xfrm>
            <a:off x="8544561" y="0"/>
            <a:ext cx="3647440" cy="830997"/>
          </a:xfrm>
          <a:prstGeom prst="rect">
            <a:avLst/>
          </a:prstGeom>
          <a:solidFill>
            <a:srgbClr val="000000">
              <a:alpha val="10000"/>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rgbClr val="0000FF"/>
                </a:solidFill>
                <a:latin typeface="Arial" panose="020B0604020202020204" pitchFamily="34" charset="0"/>
                <a:cs typeface="Arial" panose="020B0604020202020204" pitchFamily="34" charset="0"/>
              </a:rPr>
              <a:t>Sen. John F. Kennedy on Sputnik</a:t>
            </a:r>
            <a:endParaRPr lang="en-US" b="1" i="0" dirty="0">
              <a:solidFill>
                <a:srgbClr val="0000FF"/>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4493310" y="188593"/>
            <a:ext cx="2665688" cy="6507481"/>
          </a:xfrm>
          <a:prstGeom prst="rect">
            <a:avLst/>
          </a:prstGeom>
        </p:spPr>
      </p:pic>
    </p:spTree>
    <p:extLst>
      <p:ext uri="{BB962C8B-B14F-4D97-AF65-F5344CB8AC3E}">
        <p14:creationId xmlns:p14="http://schemas.microsoft.com/office/powerpoint/2010/main" val="150678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2"/>
                                        </p:tgtEl>
                                        <p:attrNameLst>
                                          <p:attrName>style.opacity</p:attrName>
                                        </p:attrNameLst>
                                      </p:cBhvr>
                                      <p:to>
                                        <p:strVal val="0.5"/>
                                      </p:to>
                                    </p:set>
                                    <p:animEffect filter="image" prLst="opacity: 0.5">
                                      <p:cBhvr rctx="IE">
                                        <p:cTn id="9" dur="indefinite"/>
                                        <p:tgtEl>
                                          <p:spTgt spid="2"/>
                                        </p:tgtEl>
                                      </p:cBhvr>
                                    </p:animEffect>
                                  </p:childTnLst>
                                </p:cTn>
                              </p:par>
                              <p:par>
                                <p:cTn id="10" presetID="2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C6B5F843-95BD-4C7A-9426-1220E4FD70C6}" type="slidenum">
              <a:rPr lang="en-US" altLang="en-US" smtClean="0"/>
              <a:pPr>
                <a:defRPr/>
              </a:pPr>
              <a:t>70</a:t>
            </a:fld>
            <a:endParaRPr lang="en-US" altLang="en-US"/>
          </a:p>
        </p:txBody>
      </p:sp>
      <p:sp>
        <p:nvSpPr>
          <p:cNvPr id="8" name="AutoShape 31"/>
          <p:cNvSpPr>
            <a:spLocks noChangeArrowheads="1"/>
          </p:cNvSpPr>
          <p:nvPr/>
        </p:nvSpPr>
        <p:spPr bwMode="auto">
          <a:xfrm>
            <a:off x="4332514" y="2133600"/>
            <a:ext cx="3363686" cy="2830286"/>
          </a:xfrm>
          <a:prstGeom prst="flowChartProcess">
            <a:avLst/>
          </a:prstGeom>
          <a:solidFill>
            <a:srgbClr val="FFCC00"/>
          </a:solidFill>
          <a:ln w="38100">
            <a:solidFill>
              <a:schemeClr val="tx1"/>
            </a:solidFill>
            <a:miter lim="800000"/>
            <a:headEnd/>
            <a:tailEnd/>
          </a:ln>
        </p:spPr>
        <p:txBody>
          <a:bodyPr wrap="square" anchor="ctr"/>
          <a:lstStyle/>
          <a:p>
            <a:pPr algn="ctr"/>
            <a:r>
              <a:rPr lang="en-US" sz="4000" b="1" dirty="0">
                <a:latin typeface="+mn-lt"/>
              </a:rPr>
              <a:t>Content (TV program, organic search, etc.)</a:t>
            </a:r>
          </a:p>
        </p:txBody>
      </p:sp>
      <p:grpSp>
        <p:nvGrpSpPr>
          <p:cNvPr id="9" name="Group 8"/>
          <p:cNvGrpSpPr/>
          <p:nvPr/>
        </p:nvGrpSpPr>
        <p:grpSpPr>
          <a:xfrm>
            <a:off x="2601679" y="2450193"/>
            <a:ext cx="990600" cy="1676400"/>
            <a:chOff x="1186540" y="3624943"/>
            <a:chExt cx="990600" cy="1676400"/>
          </a:xfrm>
        </p:grpSpPr>
        <p:sp>
          <p:nvSpPr>
            <p:cNvPr id="10" name="Line 4"/>
            <p:cNvSpPr>
              <a:spLocks noChangeShapeType="1"/>
            </p:cNvSpPr>
            <p:nvPr/>
          </p:nvSpPr>
          <p:spPr bwMode="auto">
            <a:xfrm>
              <a:off x="1611083" y="4044043"/>
              <a:ext cx="0" cy="9779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5"/>
            <p:cNvSpPr>
              <a:spLocks noChangeShapeType="1"/>
            </p:cNvSpPr>
            <p:nvPr/>
          </p:nvSpPr>
          <p:spPr bwMode="auto">
            <a:xfrm flipV="1">
              <a:off x="1611083" y="4183743"/>
              <a:ext cx="566057" cy="2794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6"/>
            <p:cNvSpPr>
              <a:spLocks noChangeShapeType="1"/>
            </p:cNvSpPr>
            <p:nvPr/>
          </p:nvSpPr>
          <p:spPr bwMode="auto">
            <a:xfrm flipH="1" flipV="1">
              <a:off x="1186540" y="4323443"/>
              <a:ext cx="424543" cy="1397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7"/>
            <p:cNvSpPr>
              <a:spLocks noChangeShapeType="1"/>
            </p:cNvSpPr>
            <p:nvPr/>
          </p:nvSpPr>
          <p:spPr bwMode="auto">
            <a:xfrm>
              <a:off x="1611083" y="5021943"/>
              <a:ext cx="424543" cy="1397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8"/>
            <p:cNvSpPr>
              <a:spLocks noChangeShapeType="1"/>
            </p:cNvSpPr>
            <p:nvPr/>
          </p:nvSpPr>
          <p:spPr bwMode="auto">
            <a:xfrm flipH="1">
              <a:off x="1328054" y="5021943"/>
              <a:ext cx="283029" cy="279400"/>
            </a:xfrm>
            <a:prstGeom prst="line">
              <a:avLst/>
            </a:prstGeom>
            <a:noFill/>
            <a:ln w="50800">
              <a:solidFill>
                <a:schemeClr val="tx1">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Oval 9"/>
            <p:cNvSpPr>
              <a:spLocks noChangeArrowheads="1"/>
            </p:cNvSpPr>
            <p:nvPr/>
          </p:nvSpPr>
          <p:spPr bwMode="auto">
            <a:xfrm>
              <a:off x="1328054" y="3624943"/>
              <a:ext cx="566057" cy="419100"/>
            </a:xfrm>
            <a:prstGeom prst="ellipse">
              <a:avLst/>
            </a:prstGeom>
            <a:solidFill>
              <a:schemeClr val="tx1">
                <a:lumMod val="60000"/>
                <a:lumOff val="40000"/>
              </a:schemeClr>
            </a:solidFill>
            <a:ln w="9525">
              <a:solidFill>
                <a:schemeClr val="tx1"/>
              </a:solidFill>
              <a:round/>
              <a:headEnd/>
              <a:tailEnd/>
            </a:ln>
          </p:spPr>
          <p:txBody>
            <a:bodyPr wrap="none" anchor="ctr"/>
            <a:lstStyle/>
            <a:p>
              <a:endParaRPr lang="en-US"/>
            </a:p>
          </p:txBody>
        </p:sp>
      </p:grpSp>
      <p:grpSp>
        <p:nvGrpSpPr>
          <p:cNvPr id="16" name="Group 15"/>
          <p:cNvGrpSpPr/>
          <p:nvPr/>
        </p:nvGrpSpPr>
        <p:grpSpPr>
          <a:xfrm>
            <a:off x="9301841" y="4113893"/>
            <a:ext cx="990600" cy="1676400"/>
            <a:chOff x="7990113" y="4183743"/>
            <a:chExt cx="990600" cy="1676400"/>
          </a:xfrm>
        </p:grpSpPr>
        <p:sp>
          <p:nvSpPr>
            <p:cNvPr id="17" name="Line 18"/>
            <p:cNvSpPr>
              <a:spLocks noChangeShapeType="1"/>
            </p:cNvSpPr>
            <p:nvPr/>
          </p:nvSpPr>
          <p:spPr bwMode="auto">
            <a:xfrm>
              <a:off x="8414656" y="4602843"/>
              <a:ext cx="0" cy="9779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9"/>
            <p:cNvSpPr>
              <a:spLocks noChangeShapeType="1"/>
            </p:cNvSpPr>
            <p:nvPr/>
          </p:nvSpPr>
          <p:spPr bwMode="auto">
            <a:xfrm flipV="1">
              <a:off x="8414656" y="4742543"/>
              <a:ext cx="566057"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20"/>
            <p:cNvSpPr>
              <a:spLocks noChangeShapeType="1"/>
            </p:cNvSpPr>
            <p:nvPr/>
          </p:nvSpPr>
          <p:spPr bwMode="auto">
            <a:xfrm flipH="1" flipV="1">
              <a:off x="7990113" y="48822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21"/>
            <p:cNvSpPr>
              <a:spLocks noChangeShapeType="1"/>
            </p:cNvSpPr>
            <p:nvPr/>
          </p:nvSpPr>
          <p:spPr bwMode="auto">
            <a:xfrm>
              <a:off x="8414656" y="55807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22"/>
            <p:cNvSpPr>
              <a:spLocks noChangeShapeType="1"/>
            </p:cNvSpPr>
            <p:nvPr/>
          </p:nvSpPr>
          <p:spPr bwMode="auto">
            <a:xfrm flipH="1">
              <a:off x="8131627" y="5580743"/>
              <a:ext cx="283029"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Oval 23"/>
            <p:cNvSpPr>
              <a:spLocks noChangeArrowheads="1"/>
            </p:cNvSpPr>
            <p:nvPr/>
          </p:nvSpPr>
          <p:spPr bwMode="auto">
            <a:xfrm>
              <a:off x="8131627" y="4183743"/>
              <a:ext cx="566057" cy="419100"/>
            </a:xfrm>
            <a:prstGeom prst="ellipse">
              <a:avLst/>
            </a:prstGeom>
            <a:solidFill>
              <a:srgbClr val="FF0000"/>
            </a:solidFill>
            <a:ln w="9525">
              <a:solidFill>
                <a:srgbClr val="FF0000"/>
              </a:solidFill>
              <a:round/>
              <a:headEnd/>
              <a:tailEnd/>
            </a:ln>
          </p:spPr>
          <p:txBody>
            <a:bodyPr wrap="none" anchor="ctr"/>
            <a:lstStyle/>
            <a:p>
              <a:endParaRPr lang="en-US"/>
            </a:p>
          </p:txBody>
        </p:sp>
      </p:grpSp>
      <p:grpSp>
        <p:nvGrpSpPr>
          <p:cNvPr id="23" name="Group 22"/>
          <p:cNvGrpSpPr/>
          <p:nvPr/>
        </p:nvGrpSpPr>
        <p:grpSpPr>
          <a:xfrm>
            <a:off x="8311241" y="4502151"/>
            <a:ext cx="990600" cy="1676400"/>
            <a:chOff x="7990113" y="4183743"/>
            <a:chExt cx="990600" cy="1676400"/>
          </a:xfrm>
        </p:grpSpPr>
        <p:sp>
          <p:nvSpPr>
            <p:cNvPr id="24" name="Line 18"/>
            <p:cNvSpPr>
              <a:spLocks noChangeShapeType="1"/>
            </p:cNvSpPr>
            <p:nvPr/>
          </p:nvSpPr>
          <p:spPr bwMode="auto">
            <a:xfrm>
              <a:off x="8414656" y="4602843"/>
              <a:ext cx="0" cy="9779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19"/>
            <p:cNvSpPr>
              <a:spLocks noChangeShapeType="1"/>
            </p:cNvSpPr>
            <p:nvPr/>
          </p:nvSpPr>
          <p:spPr bwMode="auto">
            <a:xfrm flipV="1">
              <a:off x="8414656" y="4742543"/>
              <a:ext cx="566057"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20"/>
            <p:cNvSpPr>
              <a:spLocks noChangeShapeType="1"/>
            </p:cNvSpPr>
            <p:nvPr/>
          </p:nvSpPr>
          <p:spPr bwMode="auto">
            <a:xfrm flipH="1" flipV="1">
              <a:off x="7990113" y="48822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21"/>
            <p:cNvSpPr>
              <a:spLocks noChangeShapeType="1"/>
            </p:cNvSpPr>
            <p:nvPr/>
          </p:nvSpPr>
          <p:spPr bwMode="auto">
            <a:xfrm>
              <a:off x="8414656" y="55807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2"/>
            <p:cNvSpPr>
              <a:spLocks noChangeShapeType="1"/>
            </p:cNvSpPr>
            <p:nvPr/>
          </p:nvSpPr>
          <p:spPr bwMode="auto">
            <a:xfrm flipH="1">
              <a:off x="8131627" y="5580743"/>
              <a:ext cx="283029"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Oval 23"/>
            <p:cNvSpPr>
              <a:spLocks noChangeArrowheads="1"/>
            </p:cNvSpPr>
            <p:nvPr/>
          </p:nvSpPr>
          <p:spPr bwMode="auto">
            <a:xfrm>
              <a:off x="8131627" y="4183743"/>
              <a:ext cx="566057" cy="419100"/>
            </a:xfrm>
            <a:prstGeom prst="ellipse">
              <a:avLst/>
            </a:prstGeom>
            <a:solidFill>
              <a:srgbClr val="FF0000"/>
            </a:solidFill>
            <a:ln w="9525">
              <a:solidFill>
                <a:srgbClr val="FF0000"/>
              </a:solidFill>
              <a:round/>
              <a:headEnd/>
              <a:tailEnd/>
            </a:ln>
          </p:spPr>
          <p:txBody>
            <a:bodyPr wrap="none" anchor="ctr"/>
            <a:lstStyle/>
            <a:p>
              <a:endParaRPr lang="en-US"/>
            </a:p>
          </p:txBody>
        </p:sp>
      </p:grpSp>
      <p:grpSp>
        <p:nvGrpSpPr>
          <p:cNvPr id="30" name="Group 29"/>
          <p:cNvGrpSpPr/>
          <p:nvPr/>
        </p:nvGrpSpPr>
        <p:grpSpPr>
          <a:xfrm>
            <a:off x="8256813" y="2589893"/>
            <a:ext cx="990600" cy="1676400"/>
            <a:chOff x="7990113" y="4183743"/>
            <a:chExt cx="990600" cy="1676400"/>
          </a:xfrm>
        </p:grpSpPr>
        <p:sp>
          <p:nvSpPr>
            <p:cNvPr id="31" name="Line 18"/>
            <p:cNvSpPr>
              <a:spLocks noChangeShapeType="1"/>
            </p:cNvSpPr>
            <p:nvPr/>
          </p:nvSpPr>
          <p:spPr bwMode="auto">
            <a:xfrm>
              <a:off x="8414656" y="4602843"/>
              <a:ext cx="0" cy="9779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19"/>
            <p:cNvSpPr>
              <a:spLocks noChangeShapeType="1"/>
            </p:cNvSpPr>
            <p:nvPr/>
          </p:nvSpPr>
          <p:spPr bwMode="auto">
            <a:xfrm flipV="1">
              <a:off x="8414656" y="4742543"/>
              <a:ext cx="566057"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20"/>
            <p:cNvSpPr>
              <a:spLocks noChangeShapeType="1"/>
            </p:cNvSpPr>
            <p:nvPr/>
          </p:nvSpPr>
          <p:spPr bwMode="auto">
            <a:xfrm flipH="1" flipV="1">
              <a:off x="7990113" y="48822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21"/>
            <p:cNvSpPr>
              <a:spLocks noChangeShapeType="1"/>
            </p:cNvSpPr>
            <p:nvPr/>
          </p:nvSpPr>
          <p:spPr bwMode="auto">
            <a:xfrm>
              <a:off x="8414656" y="55807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22"/>
            <p:cNvSpPr>
              <a:spLocks noChangeShapeType="1"/>
            </p:cNvSpPr>
            <p:nvPr/>
          </p:nvSpPr>
          <p:spPr bwMode="auto">
            <a:xfrm flipH="1">
              <a:off x="8131627" y="5580743"/>
              <a:ext cx="283029"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Oval 23"/>
            <p:cNvSpPr>
              <a:spLocks noChangeArrowheads="1"/>
            </p:cNvSpPr>
            <p:nvPr/>
          </p:nvSpPr>
          <p:spPr bwMode="auto">
            <a:xfrm>
              <a:off x="8131627" y="4183743"/>
              <a:ext cx="566057" cy="419100"/>
            </a:xfrm>
            <a:prstGeom prst="ellipse">
              <a:avLst/>
            </a:prstGeom>
            <a:solidFill>
              <a:srgbClr val="FF0000"/>
            </a:solidFill>
            <a:ln w="9525">
              <a:solidFill>
                <a:srgbClr val="FF0000"/>
              </a:solidFill>
              <a:round/>
              <a:headEnd/>
              <a:tailEnd/>
            </a:ln>
          </p:spPr>
          <p:txBody>
            <a:bodyPr wrap="none" anchor="ctr"/>
            <a:lstStyle/>
            <a:p>
              <a:endParaRPr lang="en-US"/>
            </a:p>
          </p:txBody>
        </p:sp>
      </p:grpSp>
      <p:grpSp>
        <p:nvGrpSpPr>
          <p:cNvPr id="37" name="Group 36"/>
          <p:cNvGrpSpPr/>
          <p:nvPr/>
        </p:nvGrpSpPr>
        <p:grpSpPr>
          <a:xfrm>
            <a:off x="9241969" y="2018393"/>
            <a:ext cx="990600" cy="1676400"/>
            <a:chOff x="7990113" y="4183743"/>
            <a:chExt cx="990600" cy="1676400"/>
          </a:xfrm>
        </p:grpSpPr>
        <p:sp>
          <p:nvSpPr>
            <p:cNvPr id="38" name="Line 18"/>
            <p:cNvSpPr>
              <a:spLocks noChangeShapeType="1"/>
            </p:cNvSpPr>
            <p:nvPr/>
          </p:nvSpPr>
          <p:spPr bwMode="auto">
            <a:xfrm>
              <a:off x="8414656" y="4602843"/>
              <a:ext cx="0" cy="9779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19"/>
            <p:cNvSpPr>
              <a:spLocks noChangeShapeType="1"/>
            </p:cNvSpPr>
            <p:nvPr/>
          </p:nvSpPr>
          <p:spPr bwMode="auto">
            <a:xfrm flipV="1">
              <a:off x="8414656" y="4742543"/>
              <a:ext cx="566057"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20"/>
            <p:cNvSpPr>
              <a:spLocks noChangeShapeType="1"/>
            </p:cNvSpPr>
            <p:nvPr/>
          </p:nvSpPr>
          <p:spPr bwMode="auto">
            <a:xfrm flipH="1" flipV="1">
              <a:off x="7990113" y="48822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21"/>
            <p:cNvSpPr>
              <a:spLocks noChangeShapeType="1"/>
            </p:cNvSpPr>
            <p:nvPr/>
          </p:nvSpPr>
          <p:spPr bwMode="auto">
            <a:xfrm>
              <a:off x="8414656" y="55807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22"/>
            <p:cNvSpPr>
              <a:spLocks noChangeShapeType="1"/>
            </p:cNvSpPr>
            <p:nvPr/>
          </p:nvSpPr>
          <p:spPr bwMode="auto">
            <a:xfrm flipH="1">
              <a:off x="8131627" y="5580743"/>
              <a:ext cx="283029"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Oval 23"/>
            <p:cNvSpPr>
              <a:spLocks noChangeArrowheads="1"/>
            </p:cNvSpPr>
            <p:nvPr/>
          </p:nvSpPr>
          <p:spPr bwMode="auto">
            <a:xfrm>
              <a:off x="8131627" y="4183743"/>
              <a:ext cx="566057" cy="419100"/>
            </a:xfrm>
            <a:prstGeom prst="ellipse">
              <a:avLst/>
            </a:prstGeom>
            <a:solidFill>
              <a:srgbClr val="FF0000"/>
            </a:solidFill>
            <a:ln w="9525">
              <a:solidFill>
                <a:srgbClr val="FF0000"/>
              </a:solidFill>
              <a:round/>
              <a:headEnd/>
              <a:tailEnd/>
            </a:ln>
          </p:spPr>
          <p:txBody>
            <a:bodyPr wrap="none" anchor="ctr"/>
            <a:lstStyle/>
            <a:p>
              <a:endParaRPr lang="en-US"/>
            </a:p>
          </p:txBody>
        </p:sp>
      </p:grpSp>
      <p:grpSp>
        <p:nvGrpSpPr>
          <p:cNvPr id="44" name="Group 43"/>
          <p:cNvGrpSpPr/>
          <p:nvPr/>
        </p:nvGrpSpPr>
        <p:grpSpPr>
          <a:xfrm>
            <a:off x="7429494" y="5033736"/>
            <a:ext cx="990600" cy="1676400"/>
            <a:chOff x="7990113" y="4183743"/>
            <a:chExt cx="990600" cy="1676400"/>
          </a:xfrm>
        </p:grpSpPr>
        <p:sp>
          <p:nvSpPr>
            <p:cNvPr id="45" name="Line 18"/>
            <p:cNvSpPr>
              <a:spLocks noChangeShapeType="1"/>
            </p:cNvSpPr>
            <p:nvPr/>
          </p:nvSpPr>
          <p:spPr bwMode="auto">
            <a:xfrm>
              <a:off x="8414656" y="4602843"/>
              <a:ext cx="0" cy="9779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9"/>
            <p:cNvSpPr>
              <a:spLocks noChangeShapeType="1"/>
            </p:cNvSpPr>
            <p:nvPr/>
          </p:nvSpPr>
          <p:spPr bwMode="auto">
            <a:xfrm flipV="1">
              <a:off x="8414656" y="4742543"/>
              <a:ext cx="566057"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20"/>
            <p:cNvSpPr>
              <a:spLocks noChangeShapeType="1"/>
            </p:cNvSpPr>
            <p:nvPr/>
          </p:nvSpPr>
          <p:spPr bwMode="auto">
            <a:xfrm flipH="1" flipV="1">
              <a:off x="7990113" y="48822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21"/>
            <p:cNvSpPr>
              <a:spLocks noChangeShapeType="1"/>
            </p:cNvSpPr>
            <p:nvPr/>
          </p:nvSpPr>
          <p:spPr bwMode="auto">
            <a:xfrm>
              <a:off x="8414656" y="5580743"/>
              <a:ext cx="424543" cy="1397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22"/>
            <p:cNvSpPr>
              <a:spLocks noChangeShapeType="1"/>
            </p:cNvSpPr>
            <p:nvPr/>
          </p:nvSpPr>
          <p:spPr bwMode="auto">
            <a:xfrm flipH="1">
              <a:off x="8131627" y="5580743"/>
              <a:ext cx="283029" cy="2794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Oval 23"/>
            <p:cNvSpPr>
              <a:spLocks noChangeArrowheads="1"/>
            </p:cNvSpPr>
            <p:nvPr/>
          </p:nvSpPr>
          <p:spPr bwMode="auto">
            <a:xfrm>
              <a:off x="8131627" y="4183743"/>
              <a:ext cx="566057" cy="419100"/>
            </a:xfrm>
            <a:prstGeom prst="ellipse">
              <a:avLst/>
            </a:prstGeom>
            <a:solidFill>
              <a:srgbClr val="FF0000"/>
            </a:solidFill>
            <a:ln w="9525">
              <a:solidFill>
                <a:srgbClr val="FF0000"/>
              </a:solidFill>
              <a:round/>
              <a:headEnd/>
              <a:tailEnd/>
            </a:ln>
          </p:spPr>
          <p:txBody>
            <a:bodyPr wrap="none" anchor="ctr"/>
            <a:lstStyle/>
            <a:p>
              <a:endParaRPr lang="en-US"/>
            </a:p>
          </p:txBody>
        </p:sp>
      </p:grpSp>
      <p:sp>
        <p:nvSpPr>
          <p:cNvPr id="52" name="Text Box 5"/>
          <p:cNvSpPr txBox="1">
            <a:spLocks noChangeArrowheads="1"/>
          </p:cNvSpPr>
          <p:nvPr/>
        </p:nvSpPr>
        <p:spPr bwMode="auto">
          <a:xfrm>
            <a:off x="1569308" y="4350729"/>
            <a:ext cx="2458406" cy="646331"/>
          </a:xfrm>
          <a:prstGeom prst="rect">
            <a:avLst/>
          </a:prstGeom>
          <a:solidFill>
            <a:schemeClr val="accent4">
              <a:lumMod val="50000"/>
              <a:lumOff val="50000"/>
            </a:schemeClr>
          </a:solidFill>
          <a:ln w="9525">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ctr">
              <a:spcBef>
                <a:spcPct val="50000"/>
              </a:spcBef>
              <a:defRPr/>
            </a:pPr>
            <a:r>
              <a:rPr lang="en-US" sz="3600" i="0" dirty="0">
                <a:solidFill>
                  <a:schemeClr val="bg1"/>
                </a:solidFill>
                <a:latin typeface="+mn-lt"/>
              </a:rPr>
              <a:t>Consumer</a:t>
            </a:r>
          </a:p>
        </p:txBody>
      </p:sp>
      <p:sp>
        <p:nvSpPr>
          <p:cNvPr id="53" name="Text Box 5"/>
          <p:cNvSpPr txBox="1">
            <a:spLocks noChangeArrowheads="1"/>
          </p:cNvSpPr>
          <p:nvPr/>
        </p:nvSpPr>
        <p:spPr bwMode="auto">
          <a:xfrm>
            <a:off x="8126180" y="3986894"/>
            <a:ext cx="2747766" cy="646331"/>
          </a:xfrm>
          <a:prstGeom prst="rect">
            <a:avLst/>
          </a:prstGeom>
          <a:solidFill>
            <a:schemeClr val="bg2">
              <a:lumMod val="50000"/>
              <a:lumOff val="50000"/>
            </a:schemeClr>
          </a:solidFill>
          <a:ln w="9525">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ctr">
              <a:spcBef>
                <a:spcPct val="50000"/>
              </a:spcBef>
              <a:defRPr/>
            </a:pPr>
            <a:r>
              <a:rPr lang="en-US" sz="3600" i="0" dirty="0">
                <a:solidFill>
                  <a:schemeClr val="bg1"/>
                </a:solidFill>
                <a:latin typeface="+mn-lt"/>
              </a:rPr>
              <a:t>Advertisers</a:t>
            </a:r>
          </a:p>
        </p:txBody>
      </p:sp>
      <p:sp>
        <p:nvSpPr>
          <p:cNvPr id="51" name="Text Box 5"/>
          <p:cNvSpPr txBox="1">
            <a:spLocks noChangeArrowheads="1"/>
          </p:cNvSpPr>
          <p:nvPr/>
        </p:nvSpPr>
        <p:spPr bwMode="auto">
          <a:xfrm>
            <a:off x="8567057" y="0"/>
            <a:ext cx="3624942" cy="83099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Platforms as Two-Sided Markets</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1275836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C6B5F843-95BD-4C7A-9426-1220E4FD70C6}" type="slidenum">
              <a:rPr lang="en-US" altLang="en-US" smtClean="0"/>
              <a:pPr>
                <a:defRPr/>
              </a:pPr>
              <a:t>71</a:t>
            </a:fld>
            <a:endParaRPr lang="en-US" altLang="en-US"/>
          </a:p>
        </p:txBody>
      </p:sp>
      <p:sp>
        <p:nvSpPr>
          <p:cNvPr id="51" name="Rectangle 4"/>
          <p:cNvSpPr>
            <a:spLocks noChangeArrowheads="1"/>
          </p:cNvSpPr>
          <p:nvPr/>
        </p:nvSpPr>
        <p:spPr bwMode="auto">
          <a:xfrm>
            <a:off x="1547585" y="1623670"/>
            <a:ext cx="2797629" cy="1446550"/>
          </a:xfrm>
          <a:prstGeom prst="rect">
            <a:avLst/>
          </a:prstGeom>
          <a:solidFill>
            <a:srgbClr val="0000CC"/>
          </a:solidFill>
          <a:ln w="9525">
            <a:solidFill>
              <a:schemeClr val="tx1"/>
            </a:solidFill>
            <a:miter lim="800000"/>
            <a:headEnd/>
            <a:tailEnd/>
          </a:ln>
        </p:spPr>
        <p:txBody>
          <a:bodyPr wrap="square" anchor="ctr">
            <a:spAutoFit/>
          </a:bodyPr>
          <a:lstStyle/>
          <a:p>
            <a:pPr algn="ctr"/>
            <a:r>
              <a:rPr lang="en-US" sz="8800" dirty="0">
                <a:solidFill>
                  <a:schemeClr val="bg1"/>
                </a:solidFill>
                <a:latin typeface="Arial" charset="0"/>
              </a:rPr>
              <a:t>Price</a:t>
            </a:r>
          </a:p>
        </p:txBody>
      </p:sp>
      <p:sp>
        <p:nvSpPr>
          <p:cNvPr id="54" name="Rectangle 4"/>
          <p:cNvSpPr>
            <a:spLocks noChangeArrowheads="1"/>
          </p:cNvSpPr>
          <p:nvPr/>
        </p:nvSpPr>
        <p:spPr bwMode="auto">
          <a:xfrm>
            <a:off x="6163127" y="1584276"/>
            <a:ext cx="4528456" cy="1938992"/>
          </a:xfrm>
          <a:prstGeom prst="rect">
            <a:avLst/>
          </a:prstGeom>
          <a:solidFill>
            <a:srgbClr val="0000CC"/>
          </a:solidFill>
          <a:ln w="9525">
            <a:solidFill>
              <a:schemeClr val="tx1"/>
            </a:solidFill>
            <a:miter lim="800000"/>
            <a:headEnd/>
            <a:tailEnd/>
          </a:ln>
        </p:spPr>
        <p:txBody>
          <a:bodyPr wrap="square" anchor="ctr">
            <a:spAutoFit/>
          </a:bodyPr>
          <a:lstStyle/>
          <a:p>
            <a:pPr algn="ctr"/>
            <a:r>
              <a:rPr lang="en-US" sz="6000" dirty="0">
                <a:solidFill>
                  <a:schemeClr val="bg1"/>
                </a:solidFill>
                <a:latin typeface="Arial" charset="0"/>
              </a:rPr>
              <a:t>Marginal Cost</a:t>
            </a:r>
          </a:p>
        </p:txBody>
      </p:sp>
      <p:sp>
        <p:nvSpPr>
          <p:cNvPr id="55" name="Rectangle 4"/>
          <p:cNvSpPr>
            <a:spLocks noChangeArrowheads="1"/>
          </p:cNvSpPr>
          <p:nvPr/>
        </p:nvSpPr>
        <p:spPr bwMode="auto">
          <a:xfrm>
            <a:off x="911680" y="3916338"/>
            <a:ext cx="10045701" cy="1938992"/>
          </a:xfrm>
          <a:prstGeom prst="rect">
            <a:avLst/>
          </a:prstGeom>
          <a:solidFill>
            <a:srgbClr val="FF0000"/>
          </a:solidFill>
          <a:ln w="9525">
            <a:solidFill>
              <a:schemeClr val="tx1"/>
            </a:solidFill>
            <a:miter lim="800000"/>
            <a:headEnd/>
            <a:tailEnd/>
          </a:ln>
        </p:spPr>
        <p:txBody>
          <a:bodyPr wrap="square" anchor="ctr">
            <a:spAutoFit/>
          </a:bodyPr>
          <a:lstStyle/>
          <a:p>
            <a:r>
              <a:rPr lang="en-US" sz="4000" b="1" dirty="0">
                <a:solidFill>
                  <a:schemeClr val="bg1"/>
                </a:solidFill>
                <a:latin typeface="Arial" charset="0"/>
              </a:rPr>
              <a:t>In a two-sided market, it can be the best outcome for one side of the market to face prices less than marginal cost. </a:t>
            </a:r>
          </a:p>
        </p:txBody>
      </p:sp>
      <p:sp>
        <p:nvSpPr>
          <p:cNvPr id="56" name="Rectangle 4"/>
          <p:cNvSpPr>
            <a:spLocks noChangeArrowheads="1"/>
          </p:cNvSpPr>
          <p:nvPr/>
        </p:nvSpPr>
        <p:spPr bwMode="auto">
          <a:xfrm>
            <a:off x="4889503" y="1500560"/>
            <a:ext cx="1045028" cy="1569660"/>
          </a:xfrm>
          <a:prstGeom prst="rect">
            <a:avLst/>
          </a:prstGeom>
          <a:solidFill>
            <a:schemeClr val="bg1"/>
          </a:solidFill>
          <a:ln w="9525">
            <a:noFill/>
            <a:miter lim="800000"/>
            <a:headEnd/>
            <a:tailEnd/>
          </a:ln>
        </p:spPr>
        <p:txBody>
          <a:bodyPr wrap="square" anchor="ctr">
            <a:spAutoFit/>
          </a:bodyPr>
          <a:lstStyle/>
          <a:p>
            <a:pPr algn="ctr"/>
            <a:r>
              <a:rPr lang="en-US" sz="9600" dirty="0">
                <a:solidFill>
                  <a:srgbClr val="FF00FF"/>
                </a:solidFill>
                <a:latin typeface="Arial" charset="0"/>
              </a:rPr>
              <a:t>v.</a:t>
            </a:r>
          </a:p>
        </p:txBody>
      </p:sp>
      <p:sp>
        <p:nvSpPr>
          <p:cNvPr id="57"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69491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4294967295"/>
          </p:nvPr>
        </p:nvSpPr>
        <p:spPr>
          <a:xfrm>
            <a:off x="406400" y="6248400"/>
            <a:ext cx="2540000" cy="457200"/>
          </a:xfrm>
        </p:spPr>
        <p:txBody>
          <a:bodyPr/>
          <a:lstStyle/>
          <a:p>
            <a:pPr>
              <a:defRPr/>
            </a:pPr>
            <a:fld id="{73B16253-511B-4218-A2EE-8919683370C7}" type="datetime4">
              <a:rPr lang="en-US" smtClean="0"/>
              <a:t>July 19, 2017</a:t>
            </a:fld>
            <a:endParaRPr lang="en-US" altLang="en-US">
              <a:solidFill>
                <a:schemeClr val="bg2"/>
              </a:solidFill>
            </a:endParaRPr>
          </a:p>
        </p:txBody>
      </p:sp>
      <p:sp>
        <p:nvSpPr>
          <p:cNvPr id="5" name="Slide Number Placeholder 4"/>
          <p:cNvSpPr>
            <a:spLocks noGrp="1"/>
          </p:cNvSpPr>
          <p:nvPr>
            <p:ph type="sldNum" sz="quarter" idx="12"/>
          </p:nvPr>
        </p:nvSpPr>
        <p:spPr/>
        <p:txBody>
          <a:bodyPr/>
          <a:lstStyle/>
          <a:p>
            <a:pPr>
              <a:defRPr/>
            </a:pPr>
            <a:fld id="{C6B5F843-95BD-4C7A-9426-1220E4FD70C6}" type="slidenum">
              <a:rPr lang="en-US" altLang="en-US" smtClean="0"/>
              <a:pPr>
                <a:defRPr/>
              </a:pPr>
              <a:t>72</a:t>
            </a:fld>
            <a:endParaRPr lang="en-US" alt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0714" y="238430"/>
            <a:ext cx="2746486" cy="229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ectangle 4"/>
          <p:cNvSpPr>
            <a:spLocks noChangeArrowheads="1"/>
          </p:cNvSpPr>
          <p:nvPr/>
        </p:nvSpPr>
        <p:spPr bwMode="auto">
          <a:xfrm>
            <a:off x="768837" y="1038362"/>
            <a:ext cx="3121409" cy="830997"/>
          </a:xfrm>
          <a:prstGeom prst="rect">
            <a:avLst/>
          </a:prstGeom>
          <a:solidFill>
            <a:srgbClr val="0000CC"/>
          </a:solidFill>
          <a:ln w="9525">
            <a:solidFill>
              <a:schemeClr val="tx1"/>
            </a:solidFill>
            <a:miter lim="800000"/>
            <a:headEnd/>
            <a:tailEnd/>
          </a:ln>
        </p:spPr>
        <p:txBody>
          <a:bodyPr wrap="square" anchor="ctr">
            <a:spAutoFit/>
          </a:bodyPr>
          <a:lstStyle/>
          <a:p>
            <a:pPr algn="ctr"/>
            <a:r>
              <a:rPr lang="en-US" sz="4800" dirty="0">
                <a:solidFill>
                  <a:schemeClr val="bg1"/>
                </a:solidFill>
                <a:latin typeface="Arial" charset="0"/>
              </a:rPr>
              <a:t>Blue </a:t>
            </a:r>
            <a:r>
              <a:rPr lang="en-US" sz="4800" dirty="0" smtClean="0">
                <a:solidFill>
                  <a:schemeClr val="bg1"/>
                </a:solidFill>
                <a:latin typeface="Arial" charset="0"/>
              </a:rPr>
              <a:t>Side</a:t>
            </a:r>
            <a:endParaRPr lang="en-US" sz="4800" dirty="0">
              <a:solidFill>
                <a:schemeClr val="bg1"/>
              </a:solidFill>
              <a:latin typeface="Arial" charset="0"/>
            </a:endParaRPr>
          </a:p>
        </p:txBody>
      </p:sp>
      <p:sp>
        <p:nvSpPr>
          <p:cNvPr id="50" name="Rectangle 4"/>
          <p:cNvSpPr>
            <a:spLocks noChangeArrowheads="1"/>
          </p:cNvSpPr>
          <p:nvPr/>
        </p:nvSpPr>
        <p:spPr bwMode="auto">
          <a:xfrm>
            <a:off x="406400" y="2181285"/>
            <a:ext cx="11696282" cy="4524315"/>
          </a:xfrm>
          <a:prstGeom prst="rect">
            <a:avLst/>
          </a:prstGeom>
          <a:solidFill>
            <a:srgbClr val="0000CC"/>
          </a:solidFill>
          <a:ln w="9525">
            <a:solidFill>
              <a:schemeClr val="tx1"/>
            </a:solidFill>
            <a:miter lim="800000"/>
            <a:headEnd/>
            <a:tailEnd/>
          </a:ln>
        </p:spPr>
        <p:txBody>
          <a:bodyPr wrap="square" anchor="ctr">
            <a:spAutoFit/>
          </a:bodyPr>
          <a:lstStyle/>
          <a:p>
            <a:r>
              <a:rPr lang="en-US" sz="3600" dirty="0">
                <a:solidFill>
                  <a:schemeClr val="bg1"/>
                </a:solidFill>
                <a:latin typeface="Arial" charset="0"/>
              </a:rPr>
              <a:t>Two types of blue customers: low value and high value</a:t>
            </a:r>
          </a:p>
          <a:p>
            <a:r>
              <a:rPr lang="en-US" sz="3600" dirty="0">
                <a:solidFill>
                  <a:schemeClr val="bg1"/>
                </a:solidFill>
                <a:latin typeface="Arial" charset="0"/>
              </a:rPr>
              <a:t>N</a:t>
            </a:r>
            <a:r>
              <a:rPr lang="en-US" sz="3600" baseline="-25000" dirty="0">
                <a:solidFill>
                  <a:schemeClr val="bg1"/>
                </a:solidFill>
                <a:latin typeface="Arial" charset="0"/>
              </a:rPr>
              <a:t>BL</a:t>
            </a:r>
            <a:r>
              <a:rPr lang="en-US" sz="3600" dirty="0">
                <a:solidFill>
                  <a:schemeClr val="bg1"/>
                </a:solidFill>
                <a:latin typeface="Arial" charset="0"/>
              </a:rPr>
              <a:t> = Number of possible low-value blue </a:t>
            </a:r>
            <a:r>
              <a:rPr lang="en-US" sz="3600" dirty="0" smtClean="0">
                <a:solidFill>
                  <a:schemeClr val="bg1"/>
                </a:solidFill>
                <a:latin typeface="Arial" charset="0"/>
              </a:rPr>
              <a:t>customers = 2</a:t>
            </a:r>
            <a:endParaRPr lang="en-US" sz="3600" dirty="0">
              <a:solidFill>
                <a:schemeClr val="bg1"/>
              </a:solidFill>
              <a:latin typeface="Arial" charset="0"/>
            </a:endParaRPr>
          </a:p>
          <a:p>
            <a:r>
              <a:rPr lang="en-US" sz="3600" dirty="0">
                <a:solidFill>
                  <a:schemeClr val="bg1"/>
                </a:solidFill>
                <a:latin typeface="Arial" charset="0"/>
              </a:rPr>
              <a:t>N</a:t>
            </a:r>
            <a:r>
              <a:rPr lang="en-US" sz="3600" baseline="-25000" dirty="0">
                <a:solidFill>
                  <a:schemeClr val="bg1"/>
                </a:solidFill>
                <a:latin typeface="Arial" charset="0"/>
              </a:rPr>
              <a:t>BH</a:t>
            </a:r>
            <a:r>
              <a:rPr lang="en-US" sz="3600" dirty="0">
                <a:solidFill>
                  <a:schemeClr val="bg1"/>
                </a:solidFill>
                <a:latin typeface="Arial" charset="0"/>
              </a:rPr>
              <a:t> = Number of possible high-value blue </a:t>
            </a:r>
            <a:r>
              <a:rPr lang="en-US" sz="3600" dirty="0" smtClean="0">
                <a:solidFill>
                  <a:schemeClr val="bg1"/>
                </a:solidFill>
                <a:latin typeface="Arial" charset="0"/>
              </a:rPr>
              <a:t>customers = 2</a:t>
            </a:r>
            <a:endParaRPr lang="en-US" sz="3600" dirty="0">
              <a:solidFill>
                <a:schemeClr val="bg1"/>
              </a:solidFill>
              <a:latin typeface="Arial" charset="0"/>
            </a:endParaRPr>
          </a:p>
          <a:p>
            <a:r>
              <a:rPr lang="en-US" sz="3600" dirty="0">
                <a:solidFill>
                  <a:schemeClr val="bg1"/>
                </a:solidFill>
                <a:latin typeface="Arial" charset="0"/>
              </a:rPr>
              <a:t>V</a:t>
            </a:r>
            <a:r>
              <a:rPr lang="en-US" sz="3600" baseline="-25000" dirty="0">
                <a:solidFill>
                  <a:schemeClr val="bg1"/>
                </a:solidFill>
                <a:latin typeface="Arial" charset="0"/>
              </a:rPr>
              <a:t>BL</a:t>
            </a:r>
            <a:r>
              <a:rPr lang="en-US" sz="3600" dirty="0">
                <a:solidFill>
                  <a:schemeClr val="bg1"/>
                </a:solidFill>
                <a:latin typeface="Arial" charset="0"/>
              </a:rPr>
              <a:t> = Value to low-value blue customer of being in the room = $2</a:t>
            </a:r>
          </a:p>
          <a:p>
            <a:r>
              <a:rPr lang="en-US" sz="3600" dirty="0">
                <a:solidFill>
                  <a:schemeClr val="bg1"/>
                </a:solidFill>
                <a:latin typeface="Arial" charset="0"/>
              </a:rPr>
              <a:t>V</a:t>
            </a:r>
            <a:r>
              <a:rPr lang="en-US" sz="3600" baseline="-25000" dirty="0">
                <a:solidFill>
                  <a:schemeClr val="bg1"/>
                </a:solidFill>
                <a:latin typeface="Arial" charset="0"/>
              </a:rPr>
              <a:t>BH</a:t>
            </a:r>
            <a:r>
              <a:rPr lang="en-US" sz="3600" dirty="0">
                <a:solidFill>
                  <a:schemeClr val="bg1"/>
                </a:solidFill>
                <a:latin typeface="Arial" charset="0"/>
              </a:rPr>
              <a:t> = Value to high-value blue customer of being in the room = $4</a:t>
            </a:r>
          </a:p>
          <a:p>
            <a:r>
              <a:rPr lang="en-US" sz="3600" dirty="0">
                <a:solidFill>
                  <a:schemeClr val="bg1"/>
                </a:solidFill>
                <a:latin typeface="Arial" charset="0"/>
              </a:rPr>
              <a:t>MC</a:t>
            </a:r>
            <a:r>
              <a:rPr lang="en-US" sz="3600" baseline="-25000" dirty="0">
                <a:solidFill>
                  <a:schemeClr val="bg1"/>
                </a:solidFill>
                <a:latin typeface="Arial" charset="0"/>
              </a:rPr>
              <a:t>B</a:t>
            </a:r>
            <a:r>
              <a:rPr lang="en-US" sz="3600" dirty="0">
                <a:solidFill>
                  <a:schemeClr val="bg1"/>
                </a:solidFill>
                <a:latin typeface="Arial" charset="0"/>
              </a:rPr>
              <a:t> = Marginal Cost of serving a blue customer = $3</a:t>
            </a:r>
          </a:p>
        </p:txBody>
      </p:sp>
      <p:sp>
        <p:nvSpPr>
          <p:cNvPr id="8" name="Text Box 5"/>
          <p:cNvSpPr txBox="1">
            <a:spLocks noChangeArrowheads="1"/>
          </p:cNvSpPr>
          <p:nvPr/>
        </p:nvSpPr>
        <p:spPr bwMode="auto">
          <a:xfrm>
            <a:off x="8320035" y="0"/>
            <a:ext cx="38719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Two-Sided Markets Hypo</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1668452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C6B5F843-95BD-4C7A-9426-1220E4FD70C6}" type="slidenum">
              <a:rPr lang="en-US" altLang="en-US" smtClean="0"/>
              <a:pPr>
                <a:defRPr/>
              </a:pPr>
              <a:t>73</a:t>
            </a:fld>
            <a:endParaRPr lang="en-US" alt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0990" y="962481"/>
            <a:ext cx="2746486" cy="229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ectangle 4"/>
          <p:cNvSpPr>
            <a:spLocks noChangeArrowheads="1"/>
          </p:cNvSpPr>
          <p:nvPr/>
        </p:nvSpPr>
        <p:spPr bwMode="auto">
          <a:xfrm>
            <a:off x="1687283" y="1909001"/>
            <a:ext cx="2844524" cy="830997"/>
          </a:xfrm>
          <a:prstGeom prst="rect">
            <a:avLst/>
          </a:prstGeom>
          <a:solidFill>
            <a:srgbClr val="FF0000"/>
          </a:solidFill>
          <a:ln w="9525">
            <a:solidFill>
              <a:schemeClr val="tx1"/>
            </a:solidFill>
            <a:miter lim="800000"/>
            <a:headEnd/>
            <a:tailEnd/>
          </a:ln>
        </p:spPr>
        <p:txBody>
          <a:bodyPr wrap="square" anchor="ctr">
            <a:spAutoFit/>
          </a:bodyPr>
          <a:lstStyle/>
          <a:p>
            <a:pPr algn="ctr"/>
            <a:r>
              <a:rPr lang="en-US" sz="4800" dirty="0">
                <a:solidFill>
                  <a:schemeClr val="bg1"/>
                </a:solidFill>
                <a:latin typeface="Arial" charset="0"/>
              </a:rPr>
              <a:t>Red </a:t>
            </a:r>
            <a:r>
              <a:rPr lang="en-US" sz="4800" dirty="0" smtClean="0">
                <a:solidFill>
                  <a:schemeClr val="bg1"/>
                </a:solidFill>
                <a:latin typeface="Arial" charset="0"/>
              </a:rPr>
              <a:t>Side</a:t>
            </a:r>
            <a:endParaRPr lang="en-US" sz="4800" dirty="0">
              <a:solidFill>
                <a:schemeClr val="bg1"/>
              </a:solidFill>
              <a:latin typeface="Arial" charset="0"/>
            </a:endParaRPr>
          </a:p>
        </p:txBody>
      </p:sp>
      <p:sp>
        <p:nvSpPr>
          <p:cNvPr id="50" name="Rectangle 4"/>
          <p:cNvSpPr>
            <a:spLocks noChangeArrowheads="1"/>
          </p:cNvSpPr>
          <p:nvPr/>
        </p:nvSpPr>
        <p:spPr bwMode="auto">
          <a:xfrm>
            <a:off x="1687282" y="3112461"/>
            <a:ext cx="9982203" cy="2862322"/>
          </a:xfrm>
          <a:prstGeom prst="rect">
            <a:avLst/>
          </a:prstGeom>
          <a:solidFill>
            <a:srgbClr val="FF0000"/>
          </a:solidFill>
          <a:ln w="9525">
            <a:solidFill>
              <a:schemeClr val="tx1"/>
            </a:solidFill>
            <a:miter lim="800000"/>
            <a:headEnd/>
            <a:tailEnd/>
          </a:ln>
        </p:spPr>
        <p:txBody>
          <a:bodyPr wrap="square" anchor="ctr">
            <a:spAutoFit/>
          </a:bodyPr>
          <a:lstStyle/>
          <a:p>
            <a:r>
              <a:rPr lang="en-US" sz="3600" dirty="0">
                <a:solidFill>
                  <a:schemeClr val="bg1"/>
                </a:solidFill>
                <a:latin typeface="Arial" charset="0"/>
              </a:rPr>
              <a:t>N</a:t>
            </a:r>
            <a:r>
              <a:rPr lang="en-US" sz="3600" baseline="-25000" dirty="0">
                <a:solidFill>
                  <a:schemeClr val="bg1"/>
                </a:solidFill>
                <a:latin typeface="Arial" charset="0"/>
              </a:rPr>
              <a:t>R</a:t>
            </a:r>
            <a:r>
              <a:rPr lang="en-US" sz="3600" dirty="0">
                <a:solidFill>
                  <a:schemeClr val="bg1"/>
                </a:solidFill>
                <a:latin typeface="Arial" charset="0"/>
              </a:rPr>
              <a:t> = Number of possible red </a:t>
            </a:r>
            <a:r>
              <a:rPr lang="en-US" sz="3600" dirty="0" smtClean="0">
                <a:solidFill>
                  <a:schemeClr val="bg1"/>
                </a:solidFill>
                <a:latin typeface="Arial" charset="0"/>
              </a:rPr>
              <a:t>customers = 4</a:t>
            </a:r>
            <a:endParaRPr lang="en-US" sz="3600" dirty="0">
              <a:solidFill>
                <a:schemeClr val="bg1"/>
              </a:solidFill>
              <a:latin typeface="Arial" charset="0"/>
            </a:endParaRPr>
          </a:p>
          <a:p>
            <a:r>
              <a:rPr lang="en-US" sz="3600" dirty="0">
                <a:solidFill>
                  <a:schemeClr val="bg1"/>
                </a:solidFill>
                <a:latin typeface="Arial" charset="0"/>
              </a:rPr>
              <a:t>V</a:t>
            </a:r>
            <a:r>
              <a:rPr lang="en-US" sz="3600" baseline="-25000" dirty="0">
                <a:solidFill>
                  <a:schemeClr val="bg1"/>
                </a:solidFill>
                <a:latin typeface="Arial" charset="0"/>
              </a:rPr>
              <a:t>R</a:t>
            </a:r>
            <a:r>
              <a:rPr lang="en-US" sz="3600" dirty="0">
                <a:solidFill>
                  <a:schemeClr val="bg1"/>
                </a:solidFill>
                <a:latin typeface="Arial" charset="0"/>
              </a:rPr>
              <a:t> = Value to each red customer of being in the room = </a:t>
            </a:r>
            <a:r>
              <a:rPr lang="en-US" sz="3600" dirty="0" smtClean="0">
                <a:solidFill>
                  <a:schemeClr val="bg1"/>
                </a:solidFill>
                <a:latin typeface="Arial" charset="0"/>
              </a:rPr>
              <a:t>2*N</a:t>
            </a:r>
            <a:r>
              <a:rPr lang="en-US" sz="3600" baseline="-25000" dirty="0" smtClean="0">
                <a:solidFill>
                  <a:schemeClr val="bg1"/>
                </a:solidFill>
                <a:latin typeface="Arial" charset="0"/>
              </a:rPr>
              <a:t>B</a:t>
            </a:r>
            <a:endParaRPr lang="en-US" sz="3600" baseline="-25000" dirty="0">
              <a:solidFill>
                <a:schemeClr val="bg1"/>
              </a:solidFill>
              <a:latin typeface="Arial" charset="0"/>
            </a:endParaRPr>
          </a:p>
          <a:p>
            <a:r>
              <a:rPr lang="en-US" sz="3600" dirty="0">
                <a:solidFill>
                  <a:schemeClr val="bg1"/>
                </a:solidFill>
                <a:latin typeface="Arial" charset="0"/>
              </a:rPr>
              <a:t>MC</a:t>
            </a:r>
            <a:r>
              <a:rPr lang="en-US" sz="3600" baseline="-25000" dirty="0">
                <a:solidFill>
                  <a:schemeClr val="bg1"/>
                </a:solidFill>
                <a:latin typeface="Arial" charset="0"/>
              </a:rPr>
              <a:t>R</a:t>
            </a:r>
            <a:r>
              <a:rPr lang="en-US" sz="3600" dirty="0">
                <a:solidFill>
                  <a:schemeClr val="bg1"/>
                </a:solidFill>
                <a:latin typeface="Arial" charset="0"/>
              </a:rPr>
              <a:t> = Marginal Cost of serving a red customer = $3</a:t>
            </a:r>
          </a:p>
        </p:txBody>
      </p:sp>
      <p:sp>
        <p:nvSpPr>
          <p:cNvPr id="8" name="Text Box 5"/>
          <p:cNvSpPr txBox="1">
            <a:spLocks noChangeArrowheads="1"/>
          </p:cNvSpPr>
          <p:nvPr/>
        </p:nvSpPr>
        <p:spPr bwMode="auto">
          <a:xfrm>
            <a:off x="8320035" y="0"/>
            <a:ext cx="38719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Two-Sided Markets Hypo</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9762679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C6B5F843-95BD-4C7A-9426-1220E4FD70C6}" type="slidenum">
              <a:rPr lang="en-US" altLang="en-US" smtClean="0"/>
              <a:pPr>
                <a:defRPr/>
              </a:pPr>
              <a:t>74</a:t>
            </a:fld>
            <a:endParaRPr lang="en-US" alt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8305" y="981051"/>
            <a:ext cx="2746486" cy="229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Rectangle 4"/>
          <p:cNvSpPr>
            <a:spLocks noChangeArrowheads="1"/>
          </p:cNvSpPr>
          <p:nvPr/>
        </p:nvSpPr>
        <p:spPr bwMode="auto">
          <a:xfrm>
            <a:off x="1698165" y="3170573"/>
            <a:ext cx="9724577" cy="1200329"/>
          </a:xfrm>
          <a:prstGeom prst="rect">
            <a:avLst/>
          </a:prstGeom>
          <a:solidFill>
            <a:srgbClr val="6600CC"/>
          </a:solidFill>
          <a:ln w="9525">
            <a:solidFill>
              <a:schemeClr val="tx1"/>
            </a:solidFill>
            <a:miter lim="800000"/>
            <a:headEnd/>
            <a:tailEnd/>
          </a:ln>
        </p:spPr>
        <p:txBody>
          <a:bodyPr wrap="square" anchor="ctr">
            <a:spAutoFit/>
          </a:bodyPr>
          <a:lstStyle/>
          <a:p>
            <a:r>
              <a:rPr lang="en-US" sz="3600" dirty="0" smtClean="0">
                <a:solidFill>
                  <a:schemeClr val="bg1"/>
                </a:solidFill>
                <a:latin typeface="Arial" charset="0"/>
              </a:rPr>
              <a:t>Assume for </a:t>
            </a:r>
            <a:r>
              <a:rPr lang="en-US" sz="3600" dirty="0">
                <a:solidFill>
                  <a:schemeClr val="bg1"/>
                </a:solidFill>
                <a:latin typeface="Arial" charset="0"/>
              </a:rPr>
              <a:t>now that P</a:t>
            </a:r>
            <a:r>
              <a:rPr lang="en-US" sz="3600" dirty="0" smtClean="0">
                <a:solidFill>
                  <a:schemeClr val="bg1"/>
                </a:solidFill>
                <a:latin typeface="Arial" charset="0"/>
              </a:rPr>
              <a:t>rice = Marginal </a:t>
            </a:r>
            <a:r>
              <a:rPr lang="en-US" sz="3600" dirty="0">
                <a:solidFill>
                  <a:schemeClr val="bg1"/>
                </a:solidFill>
                <a:latin typeface="Arial" charset="0"/>
              </a:rPr>
              <a:t>C</a:t>
            </a:r>
            <a:r>
              <a:rPr lang="en-US" sz="3600" dirty="0" smtClean="0">
                <a:solidFill>
                  <a:schemeClr val="bg1"/>
                </a:solidFill>
                <a:latin typeface="Arial" charset="0"/>
              </a:rPr>
              <a:t>ost (P</a:t>
            </a:r>
            <a:r>
              <a:rPr lang="en-US" sz="3600" baseline="-25000" dirty="0" smtClean="0">
                <a:solidFill>
                  <a:schemeClr val="bg1"/>
                </a:solidFill>
                <a:latin typeface="Arial" charset="0"/>
              </a:rPr>
              <a:t>B</a:t>
            </a:r>
            <a:r>
              <a:rPr lang="en-US" sz="3600" dirty="0" smtClean="0">
                <a:solidFill>
                  <a:schemeClr val="bg1"/>
                </a:solidFill>
                <a:latin typeface="Arial" charset="0"/>
              </a:rPr>
              <a:t> </a:t>
            </a:r>
            <a:r>
              <a:rPr lang="en-US" sz="3600" dirty="0">
                <a:solidFill>
                  <a:schemeClr val="bg1"/>
                </a:solidFill>
                <a:latin typeface="Arial" charset="0"/>
              </a:rPr>
              <a:t>= MC = 3 and P</a:t>
            </a:r>
            <a:r>
              <a:rPr lang="en-US" sz="3600" baseline="-25000" dirty="0">
                <a:solidFill>
                  <a:schemeClr val="bg1"/>
                </a:solidFill>
                <a:latin typeface="Arial" charset="0"/>
              </a:rPr>
              <a:t>R</a:t>
            </a:r>
            <a:r>
              <a:rPr lang="en-US" sz="3600" dirty="0">
                <a:solidFill>
                  <a:schemeClr val="bg1"/>
                </a:solidFill>
                <a:latin typeface="Arial" charset="0"/>
              </a:rPr>
              <a:t> = MC =</a:t>
            </a:r>
            <a:r>
              <a:rPr lang="en-US" sz="3600" dirty="0" smtClean="0">
                <a:solidFill>
                  <a:schemeClr val="bg1"/>
                </a:solidFill>
                <a:latin typeface="Arial" charset="0"/>
              </a:rPr>
              <a:t>3)</a:t>
            </a:r>
            <a:endParaRPr lang="en-US" sz="3600" dirty="0">
              <a:solidFill>
                <a:schemeClr val="bg1"/>
              </a:solidFill>
              <a:latin typeface="Arial" charset="0"/>
            </a:endParaRPr>
          </a:p>
        </p:txBody>
      </p:sp>
      <p:sp>
        <p:nvSpPr>
          <p:cNvPr id="8" name="Text Box 5"/>
          <p:cNvSpPr txBox="1">
            <a:spLocks noChangeArrowheads="1"/>
          </p:cNvSpPr>
          <p:nvPr/>
        </p:nvSpPr>
        <p:spPr bwMode="auto">
          <a:xfrm>
            <a:off x="8320035" y="0"/>
            <a:ext cx="38719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Two-Sided Markets Hypo</a:t>
            </a:r>
            <a:endParaRPr lang="en-US" b="1" i="0" dirty="0">
              <a:solidFill>
                <a:schemeClr val="accent4">
                  <a:lumMod val="75000"/>
                  <a:lumOff val="25000"/>
                </a:schemeClr>
              </a:solidFill>
              <a:latin typeface="+mn-lt"/>
              <a:cs typeface="Times New Roman" panose="02020603050405020304" pitchFamily="18" charset="0"/>
            </a:endParaRPr>
          </a:p>
        </p:txBody>
      </p:sp>
      <p:sp>
        <p:nvSpPr>
          <p:cNvPr id="9" name="Rectangle 4"/>
          <p:cNvSpPr>
            <a:spLocks noChangeArrowheads="1"/>
          </p:cNvSpPr>
          <p:nvPr/>
        </p:nvSpPr>
        <p:spPr bwMode="auto">
          <a:xfrm>
            <a:off x="1698166" y="4921612"/>
            <a:ext cx="4220314" cy="646331"/>
          </a:xfrm>
          <a:prstGeom prst="rect">
            <a:avLst/>
          </a:prstGeom>
          <a:solidFill>
            <a:srgbClr val="6600CC"/>
          </a:solidFill>
          <a:ln w="9525">
            <a:solidFill>
              <a:schemeClr val="tx1"/>
            </a:solidFill>
            <a:miter lim="800000"/>
            <a:headEnd/>
            <a:tailEnd/>
          </a:ln>
        </p:spPr>
        <p:txBody>
          <a:bodyPr wrap="square" anchor="ctr">
            <a:spAutoFit/>
          </a:bodyPr>
          <a:lstStyle/>
          <a:p>
            <a:r>
              <a:rPr lang="en-US" sz="3600" dirty="0" smtClean="0">
                <a:solidFill>
                  <a:schemeClr val="bg1"/>
                </a:solidFill>
                <a:latin typeface="Arial" charset="0"/>
              </a:rPr>
              <a:t>What will happen?</a:t>
            </a:r>
            <a:endParaRPr lang="en-US" sz="3600" dirty="0">
              <a:solidFill>
                <a:schemeClr val="bg1"/>
              </a:solidFill>
              <a:latin typeface="Arial" charset="0"/>
            </a:endParaRPr>
          </a:p>
        </p:txBody>
      </p:sp>
    </p:spTree>
    <p:extLst>
      <p:ext uri="{BB962C8B-B14F-4D97-AF65-F5344CB8AC3E}">
        <p14:creationId xmlns:p14="http://schemas.microsoft.com/office/powerpoint/2010/main" val="36435565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B5D20E1-480E-448B-80F1-C33C0996560C}" type="slidenum">
              <a:rPr lang="en-US" altLang="en-US" smtClean="0"/>
              <a:pPr>
                <a:defRPr/>
              </a:pPr>
              <a:t>75</a:t>
            </a:fld>
            <a:endParaRPr lang="en-US" altLang="en-US"/>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7033" y="707887"/>
            <a:ext cx="2746486" cy="229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4"/>
          <p:cNvSpPr>
            <a:spLocks noChangeArrowheads="1"/>
          </p:cNvSpPr>
          <p:nvPr/>
        </p:nvSpPr>
        <p:spPr bwMode="auto">
          <a:xfrm>
            <a:off x="1061546" y="1500091"/>
            <a:ext cx="3941378" cy="707886"/>
          </a:xfrm>
          <a:prstGeom prst="rect">
            <a:avLst/>
          </a:prstGeom>
          <a:solidFill>
            <a:srgbClr val="6600CC"/>
          </a:solidFill>
          <a:ln w="9525">
            <a:solidFill>
              <a:schemeClr val="tx1"/>
            </a:solidFill>
            <a:miter lim="800000"/>
            <a:headEnd/>
            <a:tailEnd/>
          </a:ln>
        </p:spPr>
        <p:txBody>
          <a:bodyPr wrap="square" anchor="ctr">
            <a:spAutoFit/>
          </a:bodyPr>
          <a:lstStyle/>
          <a:p>
            <a:r>
              <a:rPr lang="en-US" sz="4000" dirty="0" smtClean="0">
                <a:solidFill>
                  <a:schemeClr val="bg1"/>
                </a:solidFill>
                <a:latin typeface="Arial" charset="0"/>
              </a:rPr>
              <a:t>Outcome So Far</a:t>
            </a:r>
            <a:endParaRPr lang="en-US" sz="4000" dirty="0">
              <a:solidFill>
                <a:schemeClr val="bg1"/>
              </a:solidFill>
              <a:latin typeface="Arial" charset="0"/>
            </a:endParaRPr>
          </a:p>
        </p:txBody>
      </p:sp>
      <p:sp>
        <p:nvSpPr>
          <p:cNvPr id="18" name="Rectangle 4"/>
          <p:cNvSpPr>
            <a:spLocks noChangeArrowheads="1"/>
          </p:cNvSpPr>
          <p:nvPr/>
        </p:nvSpPr>
        <p:spPr bwMode="auto">
          <a:xfrm>
            <a:off x="1365319" y="2885939"/>
            <a:ext cx="10401300" cy="2862322"/>
          </a:xfrm>
          <a:prstGeom prst="rect">
            <a:avLst/>
          </a:prstGeom>
          <a:solidFill>
            <a:srgbClr val="6600CC"/>
          </a:solidFill>
          <a:ln w="9525">
            <a:solidFill>
              <a:schemeClr val="tx1"/>
            </a:solidFill>
            <a:miter lim="800000"/>
            <a:headEnd/>
            <a:tailEnd/>
          </a:ln>
        </p:spPr>
        <p:txBody>
          <a:bodyPr wrap="square" anchor="ctr">
            <a:spAutoFit/>
          </a:bodyPr>
          <a:lstStyle/>
          <a:p>
            <a:r>
              <a:rPr lang="en-US" sz="3600" dirty="0">
                <a:solidFill>
                  <a:schemeClr val="bg1"/>
                </a:solidFill>
                <a:latin typeface="Arial" charset="0"/>
              </a:rPr>
              <a:t>L</a:t>
            </a:r>
            <a:r>
              <a:rPr lang="en-US" sz="3600" dirty="0" smtClean="0">
                <a:solidFill>
                  <a:schemeClr val="bg1"/>
                </a:solidFill>
                <a:latin typeface="Arial" charset="0"/>
              </a:rPr>
              <a:t>ow-value </a:t>
            </a:r>
            <a:r>
              <a:rPr lang="en-US" sz="3600" dirty="0">
                <a:solidFill>
                  <a:schemeClr val="bg1"/>
                </a:solidFill>
                <a:latin typeface="Arial" charset="0"/>
              </a:rPr>
              <a:t>blue </a:t>
            </a:r>
            <a:r>
              <a:rPr lang="en-US" sz="3600" dirty="0" smtClean="0">
                <a:solidFill>
                  <a:schemeClr val="bg1"/>
                </a:solidFill>
                <a:latin typeface="Arial" charset="0"/>
              </a:rPr>
              <a:t>types </a:t>
            </a:r>
            <a:r>
              <a:rPr lang="en-US" sz="3600" dirty="0">
                <a:solidFill>
                  <a:schemeClr val="bg1"/>
                </a:solidFill>
                <a:latin typeface="Arial" charset="0"/>
              </a:rPr>
              <a:t>stays </a:t>
            </a:r>
            <a:r>
              <a:rPr lang="en-US" sz="3600" dirty="0" smtClean="0">
                <a:solidFill>
                  <a:schemeClr val="bg1"/>
                </a:solidFill>
                <a:latin typeface="Arial" charset="0"/>
              </a:rPr>
              <a:t>home (2 &lt; 3)</a:t>
            </a:r>
          </a:p>
          <a:p>
            <a:r>
              <a:rPr lang="en-US" sz="3600" dirty="0" smtClean="0">
                <a:solidFill>
                  <a:schemeClr val="bg1"/>
                </a:solidFill>
                <a:latin typeface="Arial" charset="0"/>
              </a:rPr>
              <a:t>High-value blue types joins the platform (4 &gt; 3)</a:t>
            </a:r>
          </a:p>
          <a:p>
            <a:r>
              <a:rPr lang="en-US" sz="3600" dirty="0" smtClean="0">
                <a:solidFill>
                  <a:schemeClr val="bg1"/>
                </a:solidFill>
                <a:latin typeface="Arial" charset="0"/>
              </a:rPr>
              <a:t>Usually, that would be a good outcome: only users with value in excess of marginal cost are participating</a:t>
            </a:r>
          </a:p>
        </p:txBody>
      </p:sp>
      <p:sp>
        <p:nvSpPr>
          <p:cNvPr id="10" name="Text Box 5"/>
          <p:cNvSpPr txBox="1">
            <a:spLocks noChangeArrowheads="1"/>
          </p:cNvSpPr>
          <p:nvPr/>
        </p:nvSpPr>
        <p:spPr bwMode="auto">
          <a:xfrm>
            <a:off x="8320035" y="0"/>
            <a:ext cx="38719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Two-Sided Markets Hypo</a:t>
            </a:r>
            <a:endParaRPr lang="en-US" b="1" i="0" dirty="0">
              <a:solidFill>
                <a:schemeClr val="accent4">
                  <a:lumMod val="75000"/>
                  <a:lumOff val="25000"/>
                </a:schemeClr>
              </a:solidFill>
              <a:latin typeface="+mn-lt"/>
              <a:cs typeface="Times New Roman" panose="02020603050405020304" pitchFamily="18" charset="0"/>
            </a:endParaRPr>
          </a:p>
        </p:txBody>
      </p:sp>
      <p:sp>
        <p:nvSpPr>
          <p:cNvPr id="11" name="Rectangle 4"/>
          <p:cNvSpPr>
            <a:spLocks noChangeArrowheads="1"/>
          </p:cNvSpPr>
          <p:nvPr/>
        </p:nvSpPr>
        <p:spPr bwMode="auto">
          <a:xfrm>
            <a:off x="1365319" y="6059269"/>
            <a:ext cx="5556321" cy="646331"/>
          </a:xfrm>
          <a:prstGeom prst="rect">
            <a:avLst/>
          </a:prstGeom>
          <a:solidFill>
            <a:srgbClr val="6600CC"/>
          </a:solidFill>
          <a:ln w="9525">
            <a:solidFill>
              <a:schemeClr val="tx1"/>
            </a:solidFill>
            <a:miter lim="800000"/>
            <a:headEnd/>
            <a:tailEnd/>
          </a:ln>
        </p:spPr>
        <p:txBody>
          <a:bodyPr wrap="square" anchor="ctr">
            <a:spAutoFit/>
          </a:bodyPr>
          <a:lstStyle/>
          <a:p>
            <a:r>
              <a:rPr lang="en-US" sz="3600" dirty="0" smtClean="0">
                <a:solidFill>
                  <a:schemeClr val="bg1"/>
                </a:solidFill>
                <a:latin typeface="Arial" charset="0"/>
              </a:rPr>
              <a:t>What about the red side?</a:t>
            </a:r>
          </a:p>
        </p:txBody>
      </p:sp>
    </p:spTree>
    <p:extLst>
      <p:ext uri="{BB962C8B-B14F-4D97-AF65-F5344CB8AC3E}">
        <p14:creationId xmlns:p14="http://schemas.microsoft.com/office/powerpoint/2010/main" val="22238420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B5D20E1-480E-448B-80F1-C33C0996560C}" type="slidenum">
              <a:rPr lang="en-US" altLang="en-US" smtClean="0"/>
              <a:pPr>
                <a:defRPr/>
              </a:pPr>
              <a:t>76</a:t>
            </a:fld>
            <a:endParaRPr lang="en-US" altLang="en-US"/>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7033" y="707887"/>
            <a:ext cx="2746486" cy="229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4"/>
          <p:cNvSpPr>
            <a:spLocks noChangeArrowheads="1"/>
          </p:cNvSpPr>
          <p:nvPr/>
        </p:nvSpPr>
        <p:spPr bwMode="auto">
          <a:xfrm>
            <a:off x="1365319" y="2689327"/>
            <a:ext cx="10401300" cy="3416320"/>
          </a:xfrm>
          <a:prstGeom prst="rect">
            <a:avLst/>
          </a:prstGeom>
          <a:solidFill>
            <a:srgbClr val="6600CC"/>
          </a:solidFill>
          <a:ln w="9525">
            <a:solidFill>
              <a:schemeClr val="tx1"/>
            </a:solidFill>
            <a:miter lim="800000"/>
            <a:headEnd/>
            <a:tailEnd/>
          </a:ln>
        </p:spPr>
        <p:txBody>
          <a:bodyPr wrap="square" anchor="ctr">
            <a:spAutoFit/>
          </a:bodyPr>
          <a:lstStyle/>
          <a:p>
            <a:r>
              <a:rPr lang="en-US" sz="3600" dirty="0" smtClean="0">
                <a:solidFill>
                  <a:schemeClr val="bg1"/>
                </a:solidFill>
                <a:latin typeface="Arial" charset="0"/>
              </a:rPr>
              <a:t>With two blues in the room, reds value joining the platform at 4 (2 x 2)</a:t>
            </a:r>
          </a:p>
          <a:p>
            <a:r>
              <a:rPr lang="en-US" sz="3600" dirty="0" smtClean="0">
                <a:solidFill>
                  <a:schemeClr val="bg1"/>
                </a:solidFill>
                <a:latin typeface="Arial" charset="0"/>
              </a:rPr>
              <a:t>With a price to reds of 3, all four will join, as they value it for more than price</a:t>
            </a:r>
          </a:p>
          <a:p>
            <a:r>
              <a:rPr lang="en-US" sz="3600" dirty="0" smtClean="0">
                <a:solidFill>
                  <a:schemeClr val="bg1"/>
                </a:solidFill>
                <a:latin typeface="Arial" charset="0"/>
              </a:rPr>
              <a:t>And we should like that since they value it for more than marginal cost (3)</a:t>
            </a:r>
          </a:p>
        </p:txBody>
      </p:sp>
      <p:sp>
        <p:nvSpPr>
          <p:cNvPr id="10" name="Text Box 5"/>
          <p:cNvSpPr txBox="1">
            <a:spLocks noChangeArrowheads="1"/>
          </p:cNvSpPr>
          <p:nvPr/>
        </p:nvSpPr>
        <p:spPr bwMode="auto">
          <a:xfrm>
            <a:off x="8320035" y="0"/>
            <a:ext cx="38719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Two-Sided Markets Hypo</a:t>
            </a:r>
            <a:endParaRPr lang="en-US" b="1" i="0" dirty="0">
              <a:solidFill>
                <a:schemeClr val="accent4">
                  <a:lumMod val="75000"/>
                  <a:lumOff val="25000"/>
                </a:schemeClr>
              </a:solidFill>
              <a:latin typeface="+mn-lt"/>
              <a:cs typeface="Times New Roman" panose="02020603050405020304" pitchFamily="18" charset="0"/>
            </a:endParaRPr>
          </a:p>
        </p:txBody>
      </p:sp>
      <p:sp>
        <p:nvSpPr>
          <p:cNvPr id="9" name="Rectangle 4"/>
          <p:cNvSpPr>
            <a:spLocks noChangeArrowheads="1"/>
          </p:cNvSpPr>
          <p:nvPr/>
        </p:nvSpPr>
        <p:spPr bwMode="auto">
          <a:xfrm>
            <a:off x="1061546" y="1500091"/>
            <a:ext cx="3941378" cy="707886"/>
          </a:xfrm>
          <a:prstGeom prst="rect">
            <a:avLst/>
          </a:prstGeom>
          <a:solidFill>
            <a:srgbClr val="6600CC"/>
          </a:solidFill>
          <a:ln w="9525">
            <a:solidFill>
              <a:schemeClr val="tx1"/>
            </a:solidFill>
            <a:miter lim="800000"/>
            <a:headEnd/>
            <a:tailEnd/>
          </a:ln>
        </p:spPr>
        <p:txBody>
          <a:bodyPr wrap="square" anchor="ctr">
            <a:spAutoFit/>
          </a:bodyPr>
          <a:lstStyle/>
          <a:p>
            <a:r>
              <a:rPr lang="en-US" sz="4000" dirty="0" smtClean="0">
                <a:solidFill>
                  <a:schemeClr val="bg1"/>
                </a:solidFill>
                <a:latin typeface="Arial" charset="0"/>
              </a:rPr>
              <a:t>Outcome So Far</a:t>
            </a:r>
            <a:endParaRPr lang="en-US" sz="4000" dirty="0">
              <a:solidFill>
                <a:schemeClr val="bg1"/>
              </a:solidFill>
              <a:latin typeface="Arial" charset="0"/>
            </a:endParaRPr>
          </a:p>
        </p:txBody>
      </p:sp>
    </p:spTree>
    <p:extLst>
      <p:ext uri="{BB962C8B-B14F-4D97-AF65-F5344CB8AC3E}">
        <p14:creationId xmlns:p14="http://schemas.microsoft.com/office/powerpoint/2010/main" val="14335718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B5D20E1-480E-448B-80F1-C33C0996560C}" type="slidenum">
              <a:rPr lang="en-US" altLang="en-US" smtClean="0"/>
              <a:pPr>
                <a:defRPr/>
              </a:pPr>
              <a:t>77</a:t>
            </a:fld>
            <a:endParaRPr lang="en-US" altLang="en-US"/>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7033" y="707887"/>
            <a:ext cx="2746486" cy="229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4"/>
          <p:cNvSpPr>
            <a:spLocks noChangeArrowheads="1"/>
          </p:cNvSpPr>
          <p:nvPr/>
        </p:nvSpPr>
        <p:spPr bwMode="auto">
          <a:xfrm>
            <a:off x="1341451" y="2692839"/>
            <a:ext cx="5718769" cy="646331"/>
          </a:xfrm>
          <a:prstGeom prst="rect">
            <a:avLst/>
          </a:prstGeom>
          <a:solidFill>
            <a:srgbClr val="6600CC"/>
          </a:solidFill>
          <a:ln w="9525">
            <a:solidFill>
              <a:schemeClr val="tx1"/>
            </a:solidFill>
            <a:miter lim="800000"/>
            <a:headEnd/>
            <a:tailEnd/>
          </a:ln>
        </p:spPr>
        <p:txBody>
          <a:bodyPr wrap="square" anchor="ctr">
            <a:spAutoFit/>
          </a:bodyPr>
          <a:lstStyle/>
          <a:p>
            <a:r>
              <a:rPr lang="en-US" sz="3600" dirty="0" smtClean="0">
                <a:solidFill>
                  <a:schemeClr val="bg1"/>
                </a:solidFill>
                <a:latin typeface="Arial" charset="0"/>
              </a:rPr>
              <a:t>Calculating Social Welfare</a:t>
            </a:r>
          </a:p>
        </p:txBody>
      </p:sp>
      <p:sp>
        <p:nvSpPr>
          <p:cNvPr id="10" name="Text Box 5"/>
          <p:cNvSpPr txBox="1">
            <a:spLocks noChangeArrowheads="1"/>
          </p:cNvSpPr>
          <p:nvPr/>
        </p:nvSpPr>
        <p:spPr bwMode="auto">
          <a:xfrm>
            <a:off x="8320035" y="0"/>
            <a:ext cx="38719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Two-Sided Markets Hypo</a:t>
            </a:r>
            <a:endParaRPr lang="en-US" b="1" i="0" dirty="0">
              <a:solidFill>
                <a:schemeClr val="accent4">
                  <a:lumMod val="75000"/>
                  <a:lumOff val="25000"/>
                </a:schemeClr>
              </a:solidFill>
              <a:latin typeface="+mn-lt"/>
              <a:cs typeface="Times New Roman" panose="02020603050405020304" pitchFamily="18" charset="0"/>
            </a:endParaRPr>
          </a:p>
        </p:txBody>
      </p:sp>
      <p:sp>
        <p:nvSpPr>
          <p:cNvPr id="9" name="Rectangle 4"/>
          <p:cNvSpPr>
            <a:spLocks noChangeArrowheads="1"/>
          </p:cNvSpPr>
          <p:nvPr/>
        </p:nvSpPr>
        <p:spPr bwMode="auto">
          <a:xfrm>
            <a:off x="1343965" y="3501487"/>
            <a:ext cx="10401300" cy="2308324"/>
          </a:xfrm>
          <a:prstGeom prst="rect">
            <a:avLst/>
          </a:prstGeom>
          <a:solidFill>
            <a:srgbClr val="6600CC"/>
          </a:solidFill>
          <a:ln w="9525">
            <a:solidFill>
              <a:schemeClr val="tx1"/>
            </a:solidFill>
            <a:miter lim="800000"/>
            <a:headEnd/>
            <a:tailEnd/>
          </a:ln>
        </p:spPr>
        <p:txBody>
          <a:bodyPr wrap="square" anchor="ctr">
            <a:spAutoFit/>
          </a:bodyPr>
          <a:lstStyle/>
          <a:p>
            <a:r>
              <a:rPr lang="en-US" sz="3600" dirty="0" smtClean="0">
                <a:solidFill>
                  <a:schemeClr val="bg1"/>
                </a:solidFill>
                <a:latin typeface="Arial" charset="0"/>
              </a:rPr>
              <a:t>SWF = Number of Reds on Platform x (Value to Reds – Cost of Serving them) + Number of Blues on Platform x (Value to Blues – Cost of Serving them)</a:t>
            </a:r>
          </a:p>
        </p:txBody>
      </p:sp>
      <p:sp>
        <p:nvSpPr>
          <p:cNvPr id="11" name="Rectangle 4"/>
          <p:cNvSpPr>
            <a:spLocks noChangeArrowheads="1"/>
          </p:cNvSpPr>
          <p:nvPr/>
        </p:nvSpPr>
        <p:spPr bwMode="auto">
          <a:xfrm>
            <a:off x="1343965" y="5987950"/>
            <a:ext cx="6051622" cy="646331"/>
          </a:xfrm>
          <a:prstGeom prst="rect">
            <a:avLst/>
          </a:prstGeom>
          <a:solidFill>
            <a:srgbClr val="6600CC"/>
          </a:solidFill>
          <a:ln w="9525">
            <a:solidFill>
              <a:schemeClr val="tx1"/>
            </a:solidFill>
            <a:miter lim="800000"/>
            <a:headEnd/>
            <a:tailEnd/>
          </a:ln>
        </p:spPr>
        <p:txBody>
          <a:bodyPr wrap="square" anchor="ctr">
            <a:spAutoFit/>
          </a:bodyPr>
          <a:lstStyle/>
          <a:p>
            <a:r>
              <a:rPr lang="en-US" sz="3600" dirty="0" smtClean="0">
                <a:solidFill>
                  <a:schemeClr val="bg1"/>
                </a:solidFill>
                <a:latin typeface="Arial" charset="0"/>
              </a:rPr>
              <a:t>SWF = 4*(4-3) + 2*(4-3) = 6</a:t>
            </a:r>
          </a:p>
        </p:txBody>
      </p:sp>
      <p:sp>
        <p:nvSpPr>
          <p:cNvPr id="12" name="Rectangle 4"/>
          <p:cNvSpPr>
            <a:spLocks noChangeArrowheads="1"/>
          </p:cNvSpPr>
          <p:nvPr/>
        </p:nvSpPr>
        <p:spPr bwMode="auto">
          <a:xfrm>
            <a:off x="1061546" y="1500091"/>
            <a:ext cx="3941378" cy="707886"/>
          </a:xfrm>
          <a:prstGeom prst="rect">
            <a:avLst/>
          </a:prstGeom>
          <a:solidFill>
            <a:srgbClr val="6600CC"/>
          </a:solidFill>
          <a:ln w="9525">
            <a:solidFill>
              <a:schemeClr val="tx1"/>
            </a:solidFill>
            <a:miter lim="800000"/>
            <a:headEnd/>
            <a:tailEnd/>
          </a:ln>
        </p:spPr>
        <p:txBody>
          <a:bodyPr wrap="square" anchor="ctr">
            <a:spAutoFit/>
          </a:bodyPr>
          <a:lstStyle/>
          <a:p>
            <a:r>
              <a:rPr lang="en-US" sz="4000" dirty="0" smtClean="0">
                <a:solidFill>
                  <a:schemeClr val="bg1"/>
                </a:solidFill>
                <a:latin typeface="Arial" charset="0"/>
              </a:rPr>
              <a:t>Outcome So Far</a:t>
            </a:r>
            <a:endParaRPr lang="en-US" sz="4000" dirty="0">
              <a:solidFill>
                <a:schemeClr val="bg1"/>
              </a:solidFill>
              <a:latin typeface="Arial" charset="0"/>
            </a:endParaRPr>
          </a:p>
        </p:txBody>
      </p:sp>
    </p:spTree>
    <p:extLst>
      <p:ext uri="{BB962C8B-B14F-4D97-AF65-F5344CB8AC3E}">
        <p14:creationId xmlns:p14="http://schemas.microsoft.com/office/powerpoint/2010/main" val="10891440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B5D20E1-480E-448B-80F1-C33C0996560C}" type="slidenum">
              <a:rPr lang="en-US" altLang="en-US" smtClean="0"/>
              <a:pPr>
                <a:defRPr/>
              </a:pPr>
              <a:t>78</a:t>
            </a:fld>
            <a:endParaRPr lang="en-US" altLang="en-US"/>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7033" y="707887"/>
            <a:ext cx="2746486" cy="229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4"/>
          <p:cNvSpPr>
            <a:spLocks noChangeArrowheads="1"/>
          </p:cNvSpPr>
          <p:nvPr/>
        </p:nvSpPr>
        <p:spPr bwMode="auto">
          <a:xfrm>
            <a:off x="914401" y="1579856"/>
            <a:ext cx="3930868" cy="707886"/>
          </a:xfrm>
          <a:prstGeom prst="rect">
            <a:avLst/>
          </a:prstGeom>
          <a:solidFill>
            <a:srgbClr val="6600CC"/>
          </a:solidFill>
          <a:ln w="9525">
            <a:solidFill>
              <a:schemeClr val="tx1"/>
            </a:solidFill>
            <a:miter lim="800000"/>
            <a:headEnd/>
            <a:tailEnd/>
          </a:ln>
        </p:spPr>
        <p:txBody>
          <a:bodyPr wrap="square" anchor="ctr">
            <a:spAutoFit/>
          </a:bodyPr>
          <a:lstStyle/>
          <a:p>
            <a:r>
              <a:rPr lang="en-US" sz="4000" dirty="0" smtClean="0">
                <a:solidFill>
                  <a:schemeClr val="bg1"/>
                </a:solidFill>
                <a:latin typeface="Arial" charset="0"/>
              </a:rPr>
              <a:t>Outcome So Far</a:t>
            </a:r>
            <a:endParaRPr lang="en-US" sz="4000" dirty="0">
              <a:solidFill>
                <a:schemeClr val="bg1"/>
              </a:solidFill>
              <a:latin typeface="Arial" charset="0"/>
            </a:endParaRPr>
          </a:p>
        </p:txBody>
      </p:sp>
      <p:sp>
        <p:nvSpPr>
          <p:cNvPr id="10" name="Text Box 5"/>
          <p:cNvSpPr txBox="1">
            <a:spLocks noChangeArrowheads="1"/>
          </p:cNvSpPr>
          <p:nvPr/>
        </p:nvSpPr>
        <p:spPr bwMode="auto">
          <a:xfrm>
            <a:off x="8320035" y="0"/>
            <a:ext cx="38719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Two-Sided Markets Hypo</a:t>
            </a:r>
            <a:endParaRPr lang="en-US" b="1" i="0" dirty="0">
              <a:solidFill>
                <a:schemeClr val="accent4">
                  <a:lumMod val="75000"/>
                  <a:lumOff val="25000"/>
                </a:schemeClr>
              </a:solidFill>
              <a:latin typeface="+mn-lt"/>
              <a:cs typeface="Times New Roman" panose="02020603050405020304" pitchFamily="18" charset="0"/>
            </a:endParaRPr>
          </a:p>
        </p:txBody>
      </p:sp>
      <p:sp>
        <p:nvSpPr>
          <p:cNvPr id="9" name="Rectangle 4"/>
          <p:cNvSpPr>
            <a:spLocks noChangeArrowheads="1"/>
          </p:cNvSpPr>
          <p:nvPr/>
        </p:nvSpPr>
        <p:spPr bwMode="auto">
          <a:xfrm>
            <a:off x="5323112" y="2388022"/>
            <a:ext cx="1700686" cy="3416320"/>
          </a:xfrm>
          <a:prstGeom prst="rect">
            <a:avLst/>
          </a:prstGeom>
          <a:solidFill>
            <a:srgbClr val="6600CC"/>
          </a:solidFill>
          <a:ln w="9525">
            <a:solidFill>
              <a:schemeClr val="tx1"/>
            </a:solidFill>
            <a:miter lim="800000"/>
            <a:headEnd/>
            <a:tailEnd/>
          </a:ln>
        </p:spPr>
        <p:txBody>
          <a:bodyPr wrap="square" anchor="ctr">
            <a:spAutoFit/>
          </a:bodyPr>
          <a:lstStyle/>
          <a:p>
            <a:r>
              <a:rPr lang="en-US" sz="21600" dirty="0">
                <a:solidFill>
                  <a:schemeClr val="bg1"/>
                </a:solidFill>
                <a:latin typeface="Arial" charset="0"/>
              </a:rPr>
              <a:t>6</a:t>
            </a:r>
            <a:endParaRPr lang="en-US" sz="21600" dirty="0" smtClean="0">
              <a:solidFill>
                <a:schemeClr val="bg1"/>
              </a:solidFill>
              <a:latin typeface="Arial" charset="0"/>
            </a:endParaRPr>
          </a:p>
        </p:txBody>
      </p:sp>
      <p:sp>
        <p:nvSpPr>
          <p:cNvPr id="11" name="Rectangle 4"/>
          <p:cNvSpPr>
            <a:spLocks noChangeArrowheads="1"/>
          </p:cNvSpPr>
          <p:nvPr/>
        </p:nvSpPr>
        <p:spPr bwMode="auto">
          <a:xfrm>
            <a:off x="1343965" y="5987950"/>
            <a:ext cx="3979147" cy="646331"/>
          </a:xfrm>
          <a:prstGeom prst="rect">
            <a:avLst/>
          </a:prstGeom>
          <a:solidFill>
            <a:srgbClr val="6600CC"/>
          </a:solidFill>
          <a:ln w="9525">
            <a:solidFill>
              <a:schemeClr val="tx1"/>
            </a:solidFill>
            <a:miter lim="800000"/>
            <a:headEnd/>
            <a:tailEnd/>
          </a:ln>
        </p:spPr>
        <p:txBody>
          <a:bodyPr wrap="square" anchor="ctr">
            <a:spAutoFit/>
          </a:bodyPr>
          <a:lstStyle/>
          <a:p>
            <a:r>
              <a:rPr lang="en-US" sz="3600" dirty="0" smtClean="0">
                <a:solidFill>
                  <a:schemeClr val="bg1"/>
                </a:solidFill>
                <a:latin typeface="Arial" charset="0"/>
              </a:rPr>
              <a:t>Can we do better?</a:t>
            </a:r>
          </a:p>
        </p:txBody>
      </p:sp>
    </p:spTree>
    <p:extLst>
      <p:ext uri="{BB962C8B-B14F-4D97-AF65-F5344CB8AC3E}">
        <p14:creationId xmlns:p14="http://schemas.microsoft.com/office/powerpoint/2010/main" val="17706258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C6B5F843-95BD-4C7A-9426-1220E4FD70C6}" type="slidenum">
              <a:rPr lang="en-US" altLang="en-US" smtClean="0"/>
              <a:pPr>
                <a:defRPr/>
              </a:pPr>
              <a:t>79</a:t>
            </a:fld>
            <a:endParaRPr lang="en-US" alt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9562" y="378150"/>
            <a:ext cx="2746486" cy="229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Rectangle 4"/>
          <p:cNvSpPr>
            <a:spLocks noChangeArrowheads="1"/>
          </p:cNvSpPr>
          <p:nvPr/>
        </p:nvSpPr>
        <p:spPr bwMode="auto">
          <a:xfrm>
            <a:off x="1637865" y="2556212"/>
            <a:ext cx="9724577" cy="3293209"/>
          </a:xfrm>
          <a:prstGeom prst="rect">
            <a:avLst/>
          </a:prstGeom>
          <a:solidFill>
            <a:srgbClr val="6600CC"/>
          </a:solidFill>
          <a:ln w="9525">
            <a:solidFill>
              <a:schemeClr val="tx1"/>
            </a:solidFill>
            <a:miter lim="800000"/>
            <a:headEnd/>
            <a:tailEnd/>
          </a:ln>
        </p:spPr>
        <p:txBody>
          <a:bodyPr wrap="square" anchor="ctr">
            <a:spAutoFit/>
          </a:bodyPr>
          <a:lstStyle/>
          <a:p>
            <a:r>
              <a:rPr lang="en-US" sz="3600" dirty="0" smtClean="0">
                <a:solidFill>
                  <a:schemeClr val="bg1"/>
                </a:solidFill>
                <a:latin typeface="Arial" charset="0"/>
              </a:rPr>
              <a:t>Set P</a:t>
            </a:r>
            <a:r>
              <a:rPr lang="en-US" sz="3600" baseline="-25000" dirty="0" smtClean="0">
                <a:solidFill>
                  <a:schemeClr val="bg1"/>
                </a:solidFill>
                <a:latin typeface="Arial" charset="0"/>
              </a:rPr>
              <a:t>B</a:t>
            </a:r>
            <a:r>
              <a:rPr lang="en-US" sz="3600" dirty="0" smtClean="0">
                <a:solidFill>
                  <a:schemeClr val="bg1"/>
                </a:solidFill>
                <a:latin typeface="Arial" charset="0"/>
              </a:rPr>
              <a:t> = 2 </a:t>
            </a:r>
            <a:r>
              <a:rPr lang="en-US" sz="3600" dirty="0">
                <a:solidFill>
                  <a:schemeClr val="bg1"/>
                </a:solidFill>
                <a:latin typeface="Arial" charset="0"/>
              </a:rPr>
              <a:t>and P</a:t>
            </a:r>
            <a:r>
              <a:rPr lang="en-US" sz="3600" baseline="-25000" dirty="0">
                <a:solidFill>
                  <a:schemeClr val="bg1"/>
                </a:solidFill>
                <a:latin typeface="Arial" charset="0"/>
              </a:rPr>
              <a:t>R</a:t>
            </a:r>
            <a:r>
              <a:rPr lang="en-US" sz="3600" dirty="0">
                <a:solidFill>
                  <a:schemeClr val="bg1"/>
                </a:solidFill>
                <a:latin typeface="Arial" charset="0"/>
              </a:rPr>
              <a:t> </a:t>
            </a:r>
            <a:r>
              <a:rPr lang="en-US" sz="3600" dirty="0" smtClean="0">
                <a:solidFill>
                  <a:schemeClr val="bg1"/>
                </a:solidFill>
                <a:latin typeface="Arial" charset="0"/>
              </a:rPr>
              <a:t>=4</a:t>
            </a:r>
            <a:endParaRPr lang="en-US" sz="3600" dirty="0">
              <a:solidFill>
                <a:schemeClr val="bg1"/>
              </a:solidFill>
              <a:latin typeface="Arial" charset="0"/>
            </a:endParaRPr>
          </a:p>
          <a:p>
            <a:endParaRPr lang="en-US" sz="1400" dirty="0" smtClean="0">
              <a:solidFill>
                <a:schemeClr val="bg1"/>
              </a:solidFill>
              <a:latin typeface="Arial" charset="0"/>
            </a:endParaRPr>
          </a:p>
          <a:p>
            <a:r>
              <a:rPr lang="en-US" sz="3600" dirty="0" smtClean="0">
                <a:solidFill>
                  <a:schemeClr val="bg1"/>
                </a:solidFill>
                <a:latin typeface="Arial" charset="0"/>
              </a:rPr>
              <a:t>Price below marginal cost to blue side and above marginal cost to red side</a:t>
            </a:r>
          </a:p>
          <a:p>
            <a:endParaRPr lang="en-US" sz="1400" dirty="0">
              <a:solidFill>
                <a:schemeClr val="bg1"/>
              </a:solidFill>
              <a:latin typeface="Arial" charset="0"/>
            </a:endParaRPr>
          </a:p>
          <a:p>
            <a:r>
              <a:rPr lang="en-US" sz="3600" dirty="0" smtClean="0">
                <a:solidFill>
                  <a:schemeClr val="bg1"/>
                </a:solidFill>
                <a:latin typeface="Arial" charset="0"/>
              </a:rPr>
              <a:t>Have to raise prices to reds to maintain solvency given below-cost pricing to blues</a:t>
            </a:r>
            <a:endParaRPr lang="en-US" sz="3600" dirty="0">
              <a:solidFill>
                <a:schemeClr val="bg1"/>
              </a:solidFill>
              <a:latin typeface="Arial" charset="0"/>
            </a:endParaRPr>
          </a:p>
        </p:txBody>
      </p:sp>
      <p:sp>
        <p:nvSpPr>
          <p:cNvPr id="8" name="Text Box 5"/>
          <p:cNvSpPr txBox="1">
            <a:spLocks noChangeArrowheads="1"/>
          </p:cNvSpPr>
          <p:nvPr/>
        </p:nvSpPr>
        <p:spPr bwMode="auto">
          <a:xfrm>
            <a:off x="8320035" y="0"/>
            <a:ext cx="38719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Two-Sided Markets Hypo</a:t>
            </a:r>
            <a:endParaRPr lang="en-US" b="1" i="0" dirty="0">
              <a:solidFill>
                <a:schemeClr val="accent4">
                  <a:lumMod val="75000"/>
                  <a:lumOff val="25000"/>
                </a:schemeClr>
              </a:solidFill>
              <a:latin typeface="+mn-lt"/>
              <a:cs typeface="Times New Roman" panose="02020603050405020304" pitchFamily="18" charset="0"/>
            </a:endParaRPr>
          </a:p>
        </p:txBody>
      </p:sp>
      <p:sp>
        <p:nvSpPr>
          <p:cNvPr id="9" name="Rectangle 4"/>
          <p:cNvSpPr>
            <a:spLocks noChangeArrowheads="1"/>
          </p:cNvSpPr>
          <p:nvPr/>
        </p:nvSpPr>
        <p:spPr bwMode="auto">
          <a:xfrm>
            <a:off x="1637865" y="6056179"/>
            <a:ext cx="4220314" cy="646331"/>
          </a:xfrm>
          <a:prstGeom prst="rect">
            <a:avLst/>
          </a:prstGeom>
          <a:solidFill>
            <a:srgbClr val="6600CC"/>
          </a:solidFill>
          <a:ln w="9525">
            <a:solidFill>
              <a:schemeClr val="tx1"/>
            </a:solidFill>
            <a:miter lim="800000"/>
            <a:headEnd/>
            <a:tailEnd/>
          </a:ln>
        </p:spPr>
        <p:txBody>
          <a:bodyPr wrap="square" anchor="ctr">
            <a:spAutoFit/>
          </a:bodyPr>
          <a:lstStyle/>
          <a:p>
            <a:r>
              <a:rPr lang="en-US" sz="3600" dirty="0" smtClean="0">
                <a:solidFill>
                  <a:schemeClr val="bg1"/>
                </a:solidFill>
                <a:latin typeface="Arial" charset="0"/>
              </a:rPr>
              <a:t>What will happen?</a:t>
            </a:r>
            <a:endParaRPr lang="en-US" sz="3600" dirty="0">
              <a:solidFill>
                <a:schemeClr val="bg1"/>
              </a:solidFill>
              <a:latin typeface="Arial" charset="0"/>
            </a:endParaRPr>
          </a:p>
        </p:txBody>
      </p:sp>
      <p:sp>
        <p:nvSpPr>
          <p:cNvPr id="7" name="Rectangle 4"/>
          <p:cNvSpPr>
            <a:spLocks noChangeArrowheads="1"/>
          </p:cNvSpPr>
          <p:nvPr/>
        </p:nvSpPr>
        <p:spPr bwMode="auto">
          <a:xfrm>
            <a:off x="914401" y="1579856"/>
            <a:ext cx="3930868" cy="707886"/>
          </a:xfrm>
          <a:prstGeom prst="rect">
            <a:avLst/>
          </a:prstGeom>
          <a:solidFill>
            <a:srgbClr val="6600CC"/>
          </a:solidFill>
          <a:ln w="9525">
            <a:solidFill>
              <a:schemeClr val="tx1"/>
            </a:solidFill>
            <a:miter lim="800000"/>
            <a:headEnd/>
            <a:tailEnd/>
          </a:ln>
        </p:spPr>
        <p:txBody>
          <a:bodyPr wrap="square" anchor="ctr">
            <a:spAutoFit/>
          </a:bodyPr>
          <a:lstStyle/>
          <a:p>
            <a:r>
              <a:rPr lang="en-US" sz="4000" dirty="0" smtClean="0">
                <a:solidFill>
                  <a:schemeClr val="bg1"/>
                </a:solidFill>
                <a:latin typeface="Arial" charset="0"/>
              </a:rPr>
              <a:t>Outcome So Far</a:t>
            </a:r>
            <a:endParaRPr lang="en-US" sz="4000" dirty="0">
              <a:solidFill>
                <a:schemeClr val="bg1"/>
              </a:solidFill>
              <a:latin typeface="Arial" charset="0"/>
            </a:endParaRPr>
          </a:p>
        </p:txBody>
      </p:sp>
    </p:spTree>
    <p:extLst>
      <p:ext uri="{BB962C8B-B14F-4D97-AF65-F5344CB8AC3E}">
        <p14:creationId xmlns:p14="http://schemas.microsoft.com/office/powerpoint/2010/main" val="5192715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8</a:t>
            </a:fld>
            <a:endParaRPr lang="en-US" altLang="en-US" dirty="0"/>
          </a:p>
        </p:txBody>
      </p:sp>
      <p:sp>
        <p:nvSpPr>
          <p:cNvPr id="5"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9775371" y="0"/>
            <a:ext cx="241662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DARPA History</a:t>
            </a:r>
            <a:endParaRPr lang="en-US" b="1" i="0" dirty="0">
              <a:solidFill>
                <a:schemeClr val="accent4">
                  <a:lumMod val="75000"/>
                  <a:lumOff val="25000"/>
                </a:schemeClr>
              </a:solidFill>
              <a:latin typeface="+mn-lt"/>
              <a:cs typeface="Times New Roman" panose="02020603050405020304" pitchFamily="18" charset="0"/>
            </a:endParaRPr>
          </a:p>
        </p:txBody>
      </p:sp>
      <p:pic>
        <p:nvPicPr>
          <p:cNvPr id="8" name="Picture 7" descr="https://www.darpa.mil/about-us/timeline/where-the-future-becomes-now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465" y="461665"/>
            <a:ext cx="10338188" cy="5857240"/>
          </a:xfrm>
          <a:prstGeom prst="rect">
            <a:avLst/>
          </a:prstGeom>
        </p:spPr>
      </p:pic>
      <p:sp>
        <p:nvSpPr>
          <p:cNvPr id="9" name="Rectangle 8"/>
          <p:cNvSpPr/>
          <p:nvPr/>
        </p:nvSpPr>
        <p:spPr bwMode="auto">
          <a:xfrm>
            <a:off x="552660" y="1189682"/>
            <a:ext cx="11274250"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dirty="0">
                <a:solidFill>
                  <a:srgbClr val="000000"/>
                </a:solidFill>
              </a:rPr>
              <a:t>In the months preceding the official authorization for the </a:t>
            </a:r>
            <a:r>
              <a:rPr lang="en-US" sz="4000" dirty="0" smtClean="0">
                <a:solidFill>
                  <a:srgbClr val="000000"/>
                </a:solidFill>
              </a:rPr>
              <a:t>agency’s </a:t>
            </a:r>
            <a:r>
              <a:rPr lang="en-US" sz="4000" dirty="0">
                <a:solidFill>
                  <a:srgbClr val="000000"/>
                </a:solidFill>
              </a:rPr>
              <a:t>creation, Department of Defense Directive Number 5105.15, </a:t>
            </a:r>
            <a:r>
              <a:rPr lang="en-US" sz="4000" b="1" dirty="0">
                <a:solidFill>
                  <a:schemeClr val="accent4">
                    <a:lumMod val="50000"/>
                    <a:lumOff val="50000"/>
                  </a:schemeClr>
                </a:solidFill>
              </a:rPr>
              <a:t>the Soviet Union had launched an Intercontinental Ballistic Missile (ICBM), the </a:t>
            </a:r>
            <a:r>
              <a:rPr lang="en-US" sz="4000" b="1" dirty="0" smtClean="0">
                <a:solidFill>
                  <a:schemeClr val="accent4">
                    <a:lumMod val="50000"/>
                    <a:lumOff val="50000"/>
                  </a:schemeClr>
                </a:solidFill>
              </a:rPr>
              <a:t>world’s </a:t>
            </a:r>
            <a:r>
              <a:rPr lang="en-US" sz="4000" b="1" dirty="0">
                <a:solidFill>
                  <a:schemeClr val="accent4">
                    <a:lumMod val="50000"/>
                    <a:lumOff val="50000"/>
                  </a:schemeClr>
                </a:solidFill>
              </a:rPr>
              <a:t>first satellite, Sputnik 1</a:t>
            </a:r>
            <a:r>
              <a:rPr lang="en-US" sz="4000" dirty="0">
                <a:solidFill>
                  <a:srgbClr val="000000"/>
                </a:solidFill>
              </a:rPr>
              <a:t>, and the </a:t>
            </a:r>
            <a:r>
              <a:rPr lang="en-US" sz="4000" dirty="0" smtClean="0">
                <a:solidFill>
                  <a:srgbClr val="000000"/>
                </a:solidFill>
              </a:rPr>
              <a:t>world’s </a:t>
            </a:r>
            <a:r>
              <a:rPr lang="en-US" sz="4000" dirty="0">
                <a:solidFill>
                  <a:srgbClr val="000000"/>
                </a:solidFill>
              </a:rPr>
              <a:t>second satellite, two months after Sputnik 1, resulted in a spectacular fiery </a:t>
            </a:r>
            <a:r>
              <a:rPr lang="en-US" sz="4000" dirty="0" smtClean="0">
                <a:solidFill>
                  <a:srgbClr val="000000"/>
                </a:solidFill>
              </a:rPr>
              <a:t>failure.”</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157855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B5D20E1-480E-448B-80F1-C33C0996560C}" type="slidenum">
              <a:rPr lang="en-US" altLang="en-US" smtClean="0"/>
              <a:pPr>
                <a:defRPr/>
              </a:pPr>
              <a:t>80</a:t>
            </a:fld>
            <a:endParaRPr lang="en-US" altLang="en-US"/>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7033" y="707887"/>
            <a:ext cx="2746486" cy="229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4"/>
          <p:cNvSpPr>
            <a:spLocks noChangeArrowheads="1"/>
          </p:cNvSpPr>
          <p:nvPr/>
        </p:nvSpPr>
        <p:spPr bwMode="auto">
          <a:xfrm>
            <a:off x="1365319" y="2608940"/>
            <a:ext cx="10401300" cy="3416320"/>
          </a:xfrm>
          <a:prstGeom prst="rect">
            <a:avLst/>
          </a:prstGeom>
          <a:solidFill>
            <a:srgbClr val="6600CC"/>
          </a:solidFill>
          <a:ln w="9525">
            <a:solidFill>
              <a:schemeClr val="tx1"/>
            </a:solidFill>
            <a:miter lim="800000"/>
            <a:headEnd/>
            <a:tailEnd/>
          </a:ln>
        </p:spPr>
        <p:txBody>
          <a:bodyPr wrap="square" anchor="ctr">
            <a:spAutoFit/>
          </a:bodyPr>
          <a:lstStyle/>
          <a:p>
            <a:r>
              <a:rPr lang="en-US" sz="3600" dirty="0" smtClean="0">
                <a:solidFill>
                  <a:schemeClr val="bg1"/>
                </a:solidFill>
                <a:latin typeface="Arial" charset="0"/>
              </a:rPr>
              <a:t>Both blue types will join the platform (for high-value blues, 4 &gt; 2 and for low-value </a:t>
            </a:r>
            <a:r>
              <a:rPr lang="en-US" sz="3600" dirty="0">
                <a:solidFill>
                  <a:schemeClr val="bg1"/>
                </a:solidFill>
                <a:latin typeface="Arial" charset="0"/>
              </a:rPr>
              <a:t>blue </a:t>
            </a:r>
            <a:r>
              <a:rPr lang="en-US" sz="3600" dirty="0" smtClean="0">
                <a:solidFill>
                  <a:schemeClr val="bg1"/>
                </a:solidFill>
                <a:latin typeface="Arial" charset="0"/>
              </a:rPr>
              <a:t>types, 2 = 2 (and set price at $1.99 if you’d like)</a:t>
            </a:r>
          </a:p>
          <a:p>
            <a:r>
              <a:rPr lang="en-US" sz="3600" dirty="0" smtClean="0">
                <a:solidFill>
                  <a:schemeClr val="bg1"/>
                </a:solidFill>
                <a:latin typeface="Arial" charset="0"/>
              </a:rPr>
              <a:t>Marginal cost is still 3 so we have low-value types who value the platform for less than the cost of serving them; problem?</a:t>
            </a:r>
          </a:p>
        </p:txBody>
      </p:sp>
      <p:sp>
        <p:nvSpPr>
          <p:cNvPr id="10" name="Text Box 5"/>
          <p:cNvSpPr txBox="1">
            <a:spLocks noChangeArrowheads="1"/>
          </p:cNvSpPr>
          <p:nvPr/>
        </p:nvSpPr>
        <p:spPr bwMode="auto">
          <a:xfrm>
            <a:off x="8320035" y="0"/>
            <a:ext cx="38719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Two-Sided Markets Hypo</a:t>
            </a:r>
            <a:endParaRPr lang="en-US" b="1" i="0" dirty="0">
              <a:solidFill>
                <a:schemeClr val="accent4">
                  <a:lumMod val="75000"/>
                  <a:lumOff val="25000"/>
                </a:schemeClr>
              </a:solidFill>
              <a:latin typeface="+mn-lt"/>
              <a:cs typeface="Times New Roman" panose="02020603050405020304" pitchFamily="18" charset="0"/>
            </a:endParaRPr>
          </a:p>
        </p:txBody>
      </p:sp>
      <p:sp>
        <p:nvSpPr>
          <p:cNvPr id="11" name="Rectangle 4"/>
          <p:cNvSpPr>
            <a:spLocks noChangeArrowheads="1"/>
          </p:cNvSpPr>
          <p:nvPr/>
        </p:nvSpPr>
        <p:spPr bwMode="auto">
          <a:xfrm>
            <a:off x="1365319" y="6106621"/>
            <a:ext cx="5556321" cy="646331"/>
          </a:xfrm>
          <a:prstGeom prst="rect">
            <a:avLst/>
          </a:prstGeom>
          <a:solidFill>
            <a:srgbClr val="6600CC"/>
          </a:solidFill>
          <a:ln w="9525">
            <a:solidFill>
              <a:schemeClr val="tx1"/>
            </a:solidFill>
            <a:miter lim="800000"/>
            <a:headEnd/>
            <a:tailEnd/>
          </a:ln>
        </p:spPr>
        <p:txBody>
          <a:bodyPr wrap="square" anchor="ctr">
            <a:spAutoFit/>
          </a:bodyPr>
          <a:lstStyle/>
          <a:p>
            <a:r>
              <a:rPr lang="en-US" sz="3600" dirty="0" smtClean="0">
                <a:solidFill>
                  <a:schemeClr val="bg1"/>
                </a:solidFill>
                <a:latin typeface="Arial" charset="0"/>
              </a:rPr>
              <a:t>What about the red side?</a:t>
            </a:r>
          </a:p>
        </p:txBody>
      </p:sp>
      <p:sp>
        <p:nvSpPr>
          <p:cNvPr id="9" name="Rectangle 4"/>
          <p:cNvSpPr>
            <a:spLocks noChangeArrowheads="1"/>
          </p:cNvSpPr>
          <p:nvPr/>
        </p:nvSpPr>
        <p:spPr bwMode="auto">
          <a:xfrm>
            <a:off x="914401" y="1579856"/>
            <a:ext cx="3930868" cy="707886"/>
          </a:xfrm>
          <a:prstGeom prst="rect">
            <a:avLst/>
          </a:prstGeom>
          <a:solidFill>
            <a:srgbClr val="6600CC"/>
          </a:solidFill>
          <a:ln w="9525">
            <a:solidFill>
              <a:schemeClr val="tx1"/>
            </a:solidFill>
            <a:miter lim="800000"/>
            <a:headEnd/>
            <a:tailEnd/>
          </a:ln>
        </p:spPr>
        <p:txBody>
          <a:bodyPr wrap="square" anchor="ctr">
            <a:spAutoFit/>
          </a:bodyPr>
          <a:lstStyle/>
          <a:p>
            <a:r>
              <a:rPr lang="en-US" sz="4000" dirty="0" smtClean="0">
                <a:solidFill>
                  <a:schemeClr val="bg1"/>
                </a:solidFill>
                <a:latin typeface="Arial" charset="0"/>
              </a:rPr>
              <a:t>Outcome So Far</a:t>
            </a:r>
            <a:endParaRPr lang="en-US" sz="4000" dirty="0">
              <a:solidFill>
                <a:schemeClr val="bg1"/>
              </a:solidFill>
              <a:latin typeface="Arial" charset="0"/>
            </a:endParaRPr>
          </a:p>
        </p:txBody>
      </p:sp>
    </p:spTree>
    <p:extLst>
      <p:ext uri="{BB962C8B-B14F-4D97-AF65-F5344CB8AC3E}">
        <p14:creationId xmlns:p14="http://schemas.microsoft.com/office/powerpoint/2010/main" val="9117298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B5D20E1-480E-448B-80F1-C33C0996560C}" type="slidenum">
              <a:rPr lang="en-US" altLang="en-US" smtClean="0"/>
              <a:pPr>
                <a:defRPr/>
              </a:pPr>
              <a:t>81</a:t>
            </a:fld>
            <a:endParaRPr lang="en-US" altLang="en-US"/>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7033" y="707887"/>
            <a:ext cx="2746486" cy="229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4"/>
          <p:cNvSpPr>
            <a:spLocks noChangeArrowheads="1"/>
          </p:cNvSpPr>
          <p:nvPr/>
        </p:nvSpPr>
        <p:spPr bwMode="auto">
          <a:xfrm>
            <a:off x="1365319" y="2689327"/>
            <a:ext cx="10401300" cy="3416320"/>
          </a:xfrm>
          <a:prstGeom prst="rect">
            <a:avLst/>
          </a:prstGeom>
          <a:solidFill>
            <a:srgbClr val="6600CC"/>
          </a:solidFill>
          <a:ln w="9525">
            <a:solidFill>
              <a:schemeClr val="tx1"/>
            </a:solidFill>
            <a:miter lim="800000"/>
            <a:headEnd/>
            <a:tailEnd/>
          </a:ln>
        </p:spPr>
        <p:txBody>
          <a:bodyPr wrap="square" anchor="ctr">
            <a:spAutoFit/>
          </a:bodyPr>
          <a:lstStyle/>
          <a:p>
            <a:r>
              <a:rPr lang="en-US" sz="3600" dirty="0" smtClean="0">
                <a:solidFill>
                  <a:schemeClr val="bg1"/>
                </a:solidFill>
                <a:latin typeface="Arial" charset="0"/>
              </a:rPr>
              <a:t>With four blues in the room, reds value joining the platform at </a:t>
            </a:r>
            <a:r>
              <a:rPr lang="en-US" sz="3600" dirty="0">
                <a:solidFill>
                  <a:schemeClr val="bg1"/>
                </a:solidFill>
                <a:latin typeface="Arial" charset="0"/>
              </a:rPr>
              <a:t>8</a:t>
            </a:r>
            <a:r>
              <a:rPr lang="en-US" sz="3600" dirty="0" smtClean="0">
                <a:solidFill>
                  <a:schemeClr val="bg1"/>
                </a:solidFill>
                <a:latin typeface="Arial" charset="0"/>
              </a:rPr>
              <a:t> (4 x 2)</a:t>
            </a:r>
          </a:p>
          <a:p>
            <a:r>
              <a:rPr lang="en-US" sz="3600" dirty="0" smtClean="0">
                <a:solidFill>
                  <a:schemeClr val="bg1"/>
                </a:solidFill>
                <a:latin typeface="Arial" charset="0"/>
              </a:rPr>
              <a:t>With a price to reds of 4, all four will join, as they value it for more than price</a:t>
            </a:r>
          </a:p>
          <a:p>
            <a:r>
              <a:rPr lang="en-US" sz="3600" dirty="0" smtClean="0">
                <a:solidFill>
                  <a:schemeClr val="bg1"/>
                </a:solidFill>
                <a:latin typeface="Arial" charset="0"/>
              </a:rPr>
              <a:t>And we should like that since they value it for more than marginal cost (3)</a:t>
            </a:r>
          </a:p>
        </p:txBody>
      </p:sp>
      <p:sp>
        <p:nvSpPr>
          <p:cNvPr id="10" name="Text Box 5"/>
          <p:cNvSpPr txBox="1">
            <a:spLocks noChangeArrowheads="1"/>
          </p:cNvSpPr>
          <p:nvPr/>
        </p:nvSpPr>
        <p:spPr bwMode="auto">
          <a:xfrm>
            <a:off x="8320035" y="0"/>
            <a:ext cx="38719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Two-Sided Markets Hypo</a:t>
            </a:r>
            <a:endParaRPr lang="en-US" b="1" i="0" dirty="0">
              <a:solidFill>
                <a:schemeClr val="accent4">
                  <a:lumMod val="75000"/>
                  <a:lumOff val="25000"/>
                </a:schemeClr>
              </a:solidFill>
              <a:latin typeface="+mn-lt"/>
              <a:cs typeface="Times New Roman" panose="02020603050405020304" pitchFamily="18" charset="0"/>
            </a:endParaRPr>
          </a:p>
        </p:txBody>
      </p:sp>
      <p:sp>
        <p:nvSpPr>
          <p:cNvPr id="9" name="Rectangle 4"/>
          <p:cNvSpPr>
            <a:spLocks noChangeArrowheads="1"/>
          </p:cNvSpPr>
          <p:nvPr/>
        </p:nvSpPr>
        <p:spPr bwMode="auto">
          <a:xfrm>
            <a:off x="914401" y="1579856"/>
            <a:ext cx="3930868" cy="707886"/>
          </a:xfrm>
          <a:prstGeom prst="rect">
            <a:avLst/>
          </a:prstGeom>
          <a:solidFill>
            <a:srgbClr val="6600CC"/>
          </a:solidFill>
          <a:ln w="9525">
            <a:solidFill>
              <a:schemeClr val="tx1"/>
            </a:solidFill>
            <a:miter lim="800000"/>
            <a:headEnd/>
            <a:tailEnd/>
          </a:ln>
        </p:spPr>
        <p:txBody>
          <a:bodyPr wrap="square" anchor="ctr">
            <a:spAutoFit/>
          </a:bodyPr>
          <a:lstStyle/>
          <a:p>
            <a:r>
              <a:rPr lang="en-US" sz="4000" dirty="0" smtClean="0">
                <a:solidFill>
                  <a:schemeClr val="bg1"/>
                </a:solidFill>
                <a:latin typeface="Arial" charset="0"/>
              </a:rPr>
              <a:t>Outcome So Far</a:t>
            </a:r>
            <a:endParaRPr lang="en-US" sz="4000" dirty="0">
              <a:solidFill>
                <a:schemeClr val="bg1"/>
              </a:solidFill>
              <a:latin typeface="Arial" charset="0"/>
            </a:endParaRPr>
          </a:p>
        </p:txBody>
      </p:sp>
    </p:spTree>
    <p:extLst>
      <p:ext uri="{BB962C8B-B14F-4D97-AF65-F5344CB8AC3E}">
        <p14:creationId xmlns:p14="http://schemas.microsoft.com/office/powerpoint/2010/main" val="344505313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B5D20E1-480E-448B-80F1-C33C0996560C}" type="slidenum">
              <a:rPr lang="en-US" altLang="en-US" smtClean="0"/>
              <a:pPr>
                <a:defRPr/>
              </a:pPr>
              <a:t>82</a:t>
            </a:fld>
            <a:endParaRPr lang="en-US" altLang="en-US"/>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7033" y="707887"/>
            <a:ext cx="2746486" cy="229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4"/>
          <p:cNvSpPr>
            <a:spLocks noChangeArrowheads="1"/>
          </p:cNvSpPr>
          <p:nvPr/>
        </p:nvSpPr>
        <p:spPr bwMode="auto">
          <a:xfrm>
            <a:off x="1341451" y="2692839"/>
            <a:ext cx="5718769" cy="646331"/>
          </a:xfrm>
          <a:prstGeom prst="rect">
            <a:avLst/>
          </a:prstGeom>
          <a:solidFill>
            <a:srgbClr val="6600CC"/>
          </a:solidFill>
          <a:ln w="9525">
            <a:solidFill>
              <a:schemeClr val="tx1"/>
            </a:solidFill>
            <a:miter lim="800000"/>
            <a:headEnd/>
            <a:tailEnd/>
          </a:ln>
        </p:spPr>
        <p:txBody>
          <a:bodyPr wrap="square" anchor="ctr">
            <a:spAutoFit/>
          </a:bodyPr>
          <a:lstStyle/>
          <a:p>
            <a:r>
              <a:rPr lang="en-US" sz="3600" dirty="0" smtClean="0">
                <a:solidFill>
                  <a:schemeClr val="bg1"/>
                </a:solidFill>
                <a:latin typeface="Arial" charset="0"/>
              </a:rPr>
              <a:t>Calculating Social Welfare</a:t>
            </a:r>
          </a:p>
        </p:txBody>
      </p:sp>
      <p:sp>
        <p:nvSpPr>
          <p:cNvPr id="10" name="Text Box 5"/>
          <p:cNvSpPr txBox="1">
            <a:spLocks noChangeArrowheads="1"/>
          </p:cNvSpPr>
          <p:nvPr/>
        </p:nvSpPr>
        <p:spPr bwMode="auto">
          <a:xfrm>
            <a:off x="8320035" y="0"/>
            <a:ext cx="38719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Two-Sided Markets Hypo</a:t>
            </a:r>
            <a:endParaRPr lang="en-US" b="1" i="0" dirty="0">
              <a:solidFill>
                <a:schemeClr val="accent4">
                  <a:lumMod val="75000"/>
                  <a:lumOff val="25000"/>
                </a:schemeClr>
              </a:solidFill>
              <a:latin typeface="+mn-lt"/>
              <a:cs typeface="Times New Roman" panose="02020603050405020304" pitchFamily="18" charset="0"/>
            </a:endParaRPr>
          </a:p>
        </p:txBody>
      </p:sp>
      <p:sp>
        <p:nvSpPr>
          <p:cNvPr id="9" name="Rectangle 4"/>
          <p:cNvSpPr>
            <a:spLocks noChangeArrowheads="1"/>
          </p:cNvSpPr>
          <p:nvPr/>
        </p:nvSpPr>
        <p:spPr bwMode="auto">
          <a:xfrm>
            <a:off x="1343965" y="3501487"/>
            <a:ext cx="10401300" cy="2308324"/>
          </a:xfrm>
          <a:prstGeom prst="rect">
            <a:avLst/>
          </a:prstGeom>
          <a:solidFill>
            <a:srgbClr val="6600CC"/>
          </a:solidFill>
          <a:ln w="9525">
            <a:solidFill>
              <a:schemeClr val="tx1"/>
            </a:solidFill>
            <a:miter lim="800000"/>
            <a:headEnd/>
            <a:tailEnd/>
          </a:ln>
        </p:spPr>
        <p:txBody>
          <a:bodyPr wrap="square" anchor="ctr">
            <a:spAutoFit/>
          </a:bodyPr>
          <a:lstStyle/>
          <a:p>
            <a:r>
              <a:rPr lang="en-US" sz="3600" dirty="0" smtClean="0">
                <a:solidFill>
                  <a:schemeClr val="bg1"/>
                </a:solidFill>
                <a:latin typeface="Arial" charset="0"/>
              </a:rPr>
              <a:t>SWF = Number of Reds on Platform x (Value to Reds – Cost of Serving them) + Number of Blues on Platform x (Value to Blues – Cost of Serving them)</a:t>
            </a:r>
          </a:p>
        </p:txBody>
      </p:sp>
      <p:sp>
        <p:nvSpPr>
          <p:cNvPr id="11" name="Rectangle 4"/>
          <p:cNvSpPr>
            <a:spLocks noChangeArrowheads="1"/>
          </p:cNvSpPr>
          <p:nvPr/>
        </p:nvSpPr>
        <p:spPr bwMode="auto">
          <a:xfrm>
            <a:off x="1343964" y="5987950"/>
            <a:ext cx="8031147" cy="646331"/>
          </a:xfrm>
          <a:prstGeom prst="rect">
            <a:avLst/>
          </a:prstGeom>
          <a:solidFill>
            <a:srgbClr val="6600CC"/>
          </a:solidFill>
          <a:ln w="9525">
            <a:solidFill>
              <a:schemeClr val="tx1"/>
            </a:solidFill>
            <a:miter lim="800000"/>
            <a:headEnd/>
            <a:tailEnd/>
          </a:ln>
        </p:spPr>
        <p:txBody>
          <a:bodyPr wrap="square" anchor="ctr">
            <a:spAutoFit/>
          </a:bodyPr>
          <a:lstStyle/>
          <a:p>
            <a:r>
              <a:rPr lang="en-US" sz="3600" dirty="0" smtClean="0">
                <a:solidFill>
                  <a:schemeClr val="bg1"/>
                </a:solidFill>
                <a:latin typeface="Arial" charset="0"/>
              </a:rPr>
              <a:t>SWF = 4*(8-3) + 2*(4-3) + 2*(2-3) = 20</a:t>
            </a:r>
          </a:p>
        </p:txBody>
      </p:sp>
      <p:sp>
        <p:nvSpPr>
          <p:cNvPr id="12" name="Rectangle 4"/>
          <p:cNvSpPr>
            <a:spLocks noChangeArrowheads="1"/>
          </p:cNvSpPr>
          <p:nvPr/>
        </p:nvSpPr>
        <p:spPr bwMode="auto">
          <a:xfrm>
            <a:off x="914401" y="1579856"/>
            <a:ext cx="3930868" cy="707886"/>
          </a:xfrm>
          <a:prstGeom prst="rect">
            <a:avLst/>
          </a:prstGeom>
          <a:solidFill>
            <a:srgbClr val="6600CC"/>
          </a:solidFill>
          <a:ln w="9525">
            <a:solidFill>
              <a:schemeClr val="tx1"/>
            </a:solidFill>
            <a:miter lim="800000"/>
            <a:headEnd/>
            <a:tailEnd/>
          </a:ln>
        </p:spPr>
        <p:txBody>
          <a:bodyPr wrap="square" anchor="ctr">
            <a:spAutoFit/>
          </a:bodyPr>
          <a:lstStyle/>
          <a:p>
            <a:r>
              <a:rPr lang="en-US" sz="4000" dirty="0" smtClean="0">
                <a:solidFill>
                  <a:schemeClr val="bg1"/>
                </a:solidFill>
                <a:latin typeface="Arial" charset="0"/>
              </a:rPr>
              <a:t>Outcome So Far</a:t>
            </a:r>
            <a:endParaRPr lang="en-US" sz="4000" dirty="0">
              <a:solidFill>
                <a:schemeClr val="bg1"/>
              </a:solidFill>
              <a:latin typeface="Arial" charset="0"/>
            </a:endParaRPr>
          </a:p>
        </p:txBody>
      </p:sp>
    </p:spTree>
    <p:extLst>
      <p:ext uri="{BB962C8B-B14F-4D97-AF65-F5344CB8AC3E}">
        <p14:creationId xmlns:p14="http://schemas.microsoft.com/office/powerpoint/2010/main" val="30942630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B5D20E1-480E-448B-80F1-C33C0996560C}" type="slidenum">
              <a:rPr lang="en-US" altLang="en-US" smtClean="0"/>
              <a:pPr>
                <a:defRPr/>
              </a:pPr>
              <a:t>83</a:t>
            </a:fld>
            <a:endParaRPr lang="en-US" altLang="en-US"/>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7033" y="707887"/>
            <a:ext cx="2746486" cy="229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4"/>
          <p:cNvSpPr>
            <a:spLocks noChangeArrowheads="1"/>
          </p:cNvSpPr>
          <p:nvPr/>
        </p:nvSpPr>
        <p:spPr bwMode="auto">
          <a:xfrm>
            <a:off x="1365319" y="2858603"/>
            <a:ext cx="10401300" cy="3077766"/>
          </a:xfrm>
          <a:prstGeom prst="rect">
            <a:avLst/>
          </a:prstGeom>
          <a:solidFill>
            <a:srgbClr val="6600CC"/>
          </a:solidFill>
          <a:ln w="9525">
            <a:solidFill>
              <a:schemeClr val="tx1"/>
            </a:solidFill>
            <a:miter lim="800000"/>
            <a:headEnd/>
            <a:tailEnd/>
          </a:ln>
        </p:spPr>
        <p:txBody>
          <a:bodyPr wrap="square" anchor="ctr">
            <a:spAutoFit/>
          </a:bodyPr>
          <a:lstStyle/>
          <a:p>
            <a:r>
              <a:rPr lang="en-US" sz="3600" dirty="0" smtClean="0">
                <a:solidFill>
                  <a:schemeClr val="bg1"/>
                </a:solidFill>
                <a:latin typeface="Arial" charset="0"/>
              </a:rPr>
              <a:t>The reds value having the blues on the platform sufficiently that adding the low-value blue types to the platform is useful.</a:t>
            </a:r>
          </a:p>
          <a:p>
            <a:endParaRPr lang="en-US" sz="1400" dirty="0">
              <a:solidFill>
                <a:schemeClr val="bg1"/>
              </a:solidFill>
              <a:latin typeface="Arial" charset="0"/>
            </a:endParaRPr>
          </a:p>
          <a:p>
            <a:r>
              <a:rPr lang="en-US" sz="3600" dirty="0" smtClean="0">
                <a:solidFill>
                  <a:schemeClr val="bg1"/>
                </a:solidFill>
                <a:latin typeface="Arial" charset="0"/>
              </a:rPr>
              <a:t>But they will stay home if they are actually charged the marginal cost of serving them</a:t>
            </a:r>
          </a:p>
        </p:txBody>
      </p:sp>
      <p:sp>
        <p:nvSpPr>
          <p:cNvPr id="10" name="Text Box 5"/>
          <p:cNvSpPr txBox="1">
            <a:spLocks noChangeArrowheads="1"/>
          </p:cNvSpPr>
          <p:nvPr/>
        </p:nvSpPr>
        <p:spPr bwMode="auto">
          <a:xfrm>
            <a:off x="8320035" y="0"/>
            <a:ext cx="38719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Two-Sided Markets Hypo</a:t>
            </a:r>
            <a:endParaRPr lang="en-US" b="1" i="0" dirty="0">
              <a:solidFill>
                <a:schemeClr val="accent4">
                  <a:lumMod val="75000"/>
                  <a:lumOff val="25000"/>
                </a:schemeClr>
              </a:solidFill>
              <a:latin typeface="+mn-lt"/>
              <a:cs typeface="Times New Roman" panose="02020603050405020304" pitchFamily="18" charset="0"/>
            </a:endParaRPr>
          </a:p>
        </p:txBody>
      </p:sp>
      <p:sp>
        <p:nvSpPr>
          <p:cNvPr id="9" name="Rectangle 4"/>
          <p:cNvSpPr>
            <a:spLocks noChangeArrowheads="1"/>
          </p:cNvSpPr>
          <p:nvPr/>
        </p:nvSpPr>
        <p:spPr bwMode="auto">
          <a:xfrm>
            <a:off x="914401" y="1579856"/>
            <a:ext cx="3930868" cy="707886"/>
          </a:xfrm>
          <a:prstGeom prst="rect">
            <a:avLst/>
          </a:prstGeom>
          <a:solidFill>
            <a:srgbClr val="6600CC"/>
          </a:solidFill>
          <a:ln w="9525">
            <a:solidFill>
              <a:schemeClr val="tx1"/>
            </a:solidFill>
            <a:miter lim="800000"/>
            <a:headEnd/>
            <a:tailEnd/>
          </a:ln>
        </p:spPr>
        <p:txBody>
          <a:bodyPr wrap="square" anchor="ctr">
            <a:spAutoFit/>
          </a:bodyPr>
          <a:lstStyle/>
          <a:p>
            <a:r>
              <a:rPr lang="en-US" sz="4000" dirty="0" smtClean="0">
                <a:solidFill>
                  <a:schemeClr val="bg1"/>
                </a:solidFill>
                <a:latin typeface="Arial" charset="0"/>
              </a:rPr>
              <a:t>Outcome So Far</a:t>
            </a:r>
            <a:endParaRPr lang="en-US" sz="4000" dirty="0">
              <a:solidFill>
                <a:schemeClr val="bg1"/>
              </a:solidFill>
              <a:latin typeface="Arial" charset="0"/>
            </a:endParaRPr>
          </a:p>
        </p:txBody>
      </p:sp>
    </p:spTree>
    <p:extLst>
      <p:ext uri="{BB962C8B-B14F-4D97-AF65-F5344CB8AC3E}">
        <p14:creationId xmlns:p14="http://schemas.microsoft.com/office/powerpoint/2010/main" val="14212863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B5D20E1-480E-448B-80F1-C33C0996560C}" type="slidenum">
              <a:rPr lang="en-US" altLang="en-US" smtClean="0"/>
              <a:pPr>
                <a:defRPr/>
              </a:pPr>
              <a:t>84</a:t>
            </a:fld>
            <a:endParaRPr lang="en-US" altLang="en-US"/>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7033" y="707887"/>
            <a:ext cx="2746486" cy="229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4"/>
          <p:cNvSpPr>
            <a:spLocks noChangeArrowheads="1"/>
          </p:cNvSpPr>
          <p:nvPr/>
        </p:nvSpPr>
        <p:spPr bwMode="auto">
          <a:xfrm>
            <a:off x="1335174" y="2858393"/>
            <a:ext cx="10401300" cy="3847207"/>
          </a:xfrm>
          <a:prstGeom prst="rect">
            <a:avLst/>
          </a:prstGeom>
          <a:solidFill>
            <a:srgbClr val="6600CC"/>
          </a:solidFill>
          <a:ln w="9525">
            <a:solidFill>
              <a:schemeClr val="tx1"/>
            </a:solidFill>
            <a:miter lim="800000"/>
            <a:headEnd/>
            <a:tailEnd/>
          </a:ln>
        </p:spPr>
        <p:txBody>
          <a:bodyPr wrap="square" anchor="ctr">
            <a:spAutoFit/>
          </a:bodyPr>
          <a:lstStyle/>
          <a:p>
            <a:r>
              <a:rPr lang="en-US" sz="3600" dirty="0" smtClean="0">
                <a:solidFill>
                  <a:schemeClr val="bg1"/>
                </a:solidFill>
                <a:latin typeface="Arial" charset="0"/>
              </a:rPr>
              <a:t>They don’t internalize the benefits they are conferring on the red side.</a:t>
            </a:r>
          </a:p>
          <a:p>
            <a:endParaRPr lang="en-US" sz="1400" dirty="0">
              <a:solidFill>
                <a:schemeClr val="bg1"/>
              </a:solidFill>
              <a:latin typeface="Arial" charset="0"/>
            </a:endParaRPr>
          </a:p>
          <a:p>
            <a:r>
              <a:rPr lang="en-US" sz="3600" dirty="0" smtClean="0">
                <a:solidFill>
                  <a:schemeClr val="bg1"/>
                </a:solidFill>
                <a:latin typeface="Arial" charset="0"/>
              </a:rPr>
              <a:t>Reducing prices to them below marginal cost helps to solve that.</a:t>
            </a:r>
          </a:p>
          <a:p>
            <a:endParaRPr lang="en-US" sz="1400" dirty="0">
              <a:solidFill>
                <a:schemeClr val="bg1"/>
              </a:solidFill>
              <a:latin typeface="Arial" charset="0"/>
            </a:endParaRPr>
          </a:p>
          <a:p>
            <a:r>
              <a:rPr lang="en-US" sz="3600" dirty="0" smtClean="0">
                <a:solidFill>
                  <a:schemeClr val="bg1"/>
                </a:solidFill>
                <a:latin typeface="Arial" charset="0"/>
              </a:rPr>
              <a:t>Pricing below marginal cost to one side of two-sided platform market can be socially useful</a:t>
            </a:r>
          </a:p>
        </p:txBody>
      </p:sp>
      <p:sp>
        <p:nvSpPr>
          <p:cNvPr id="10" name="Text Box 5"/>
          <p:cNvSpPr txBox="1">
            <a:spLocks noChangeArrowheads="1"/>
          </p:cNvSpPr>
          <p:nvPr/>
        </p:nvSpPr>
        <p:spPr bwMode="auto">
          <a:xfrm>
            <a:off x="8320035" y="0"/>
            <a:ext cx="38719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Two-Sided Markets Hypo</a:t>
            </a:r>
            <a:endParaRPr lang="en-US" b="1" i="0" dirty="0">
              <a:solidFill>
                <a:schemeClr val="accent4">
                  <a:lumMod val="75000"/>
                  <a:lumOff val="25000"/>
                </a:schemeClr>
              </a:solidFill>
              <a:latin typeface="+mn-lt"/>
              <a:cs typeface="Times New Roman" panose="02020603050405020304" pitchFamily="18" charset="0"/>
            </a:endParaRPr>
          </a:p>
        </p:txBody>
      </p:sp>
      <p:sp>
        <p:nvSpPr>
          <p:cNvPr id="9" name="Rectangle 4"/>
          <p:cNvSpPr>
            <a:spLocks noChangeArrowheads="1"/>
          </p:cNvSpPr>
          <p:nvPr/>
        </p:nvSpPr>
        <p:spPr bwMode="auto">
          <a:xfrm>
            <a:off x="914401" y="1579856"/>
            <a:ext cx="3930868" cy="707886"/>
          </a:xfrm>
          <a:prstGeom prst="rect">
            <a:avLst/>
          </a:prstGeom>
          <a:solidFill>
            <a:srgbClr val="6600CC"/>
          </a:solidFill>
          <a:ln w="9525">
            <a:solidFill>
              <a:schemeClr val="tx1"/>
            </a:solidFill>
            <a:miter lim="800000"/>
            <a:headEnd/>
            <a:tailEnd/>
          </a:ln>
        </p:spPr>
        <p:txBody>
          <a:bodyPr wrap="square" anchor="ctr">
            <a:spAutoFit/>
          </a:bodyPr>
          <a:lstStyle/>
          <a:p>
            <a:r>
              <a:rPr lang="en-US" sz="4000" dirty="0" smtClean="0">
                <a:solidFill>
                  <a:schemeClr val="bg1"/>
                </a:solidFill>
                <a:latin typeface="Arial" charset="0"/>
              </a:rPr>
              <a:t>Outcome So Far</a:t>
            </a:r>
            <a:endParaRPr lang="en-US" sz="4000" dirty="0">
              <a:solidFill>
                <a:schemeClr val="bg1"/>
              </a:solidFill>
              <a:latin typeface="Arial" charset="0"/>
            </a:endParaRPr>
          </a:p>
        </p:txBody>
      </p:sp>
    </p:spTree>
    <p:extLst>
      <p:ext uri="{BB962C8B-B14F-4D97-AF65-F5344CB8AC3E}">
        <p14:creationId xmlns:p14="http://schemas.microsoft.com/office/powerpoint/2010/main" val="7622677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B5D20E1-480E-448B-80F1-C33C0996560C}" type="slidenum">
              <a:rPr lang="en-US" altLang="en-US" smtClean="0"/>
              <a:pPr>
                <a:defRPr/>
              </a:pPr>
              <a:t>85</a:t>
            </a:fld>
            <a:endParaRPr lang="en-US" altLang="en-US"/>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7033" y="707887"/>
            <a:ext cx="2746486" cy="229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4"/>
          <p:cNvSpPr>
            <a:spLocks noChangeArrowheads="1"/>
          </p:cNvSpPr>
          <p:nvPr/>
        </p:nvSpPr>
        <p:spPr bwMode="auto">
          <a:xfrm>
            <a:off x="1491344" y="1530868"/>
            <a:ext cx="5965370" cy="646331"/>
          </a:xfrm>
          <a:prstGeom prst="rect">
            <a:avLst/>
          </a:prstGeom>
          <a:solidFill>
            <a:srgbClr val="6600CC"/>
          </a:solidFill>
          <a:ln w="9525">
            <a:solidFill>
              <a:schemeClr val="tx1"/>
            </a:solidFill>
            <a:miter lim="800000"/>
            <a:headEnd/>
            <a:tailEnd/>
          </a:ln>
        </p:spPr>
        <p:txBody>
          <a:bodyPr wrap="square" anchor="ctr">
            <a:spAutoFit/>
          </a:bodyPr>
          <a:lstStyle/>
          <a:p>
            <a:r>
              <a:rPr lang="en-US" sz="3600" dirty="0">
                <a:solidFill>
                  <a:schemeClr val="bg1"/>
                </a:solidFill>
                <a:latin typeface="Arial" charset="0"/>
              </a:rPr>
              <a:t>Outcomes and Take </a:t>
            </a:r>
            <a:r>
              <a:rPr lang="en-US" sz="3600" dirty="0" err="1">
                <a:solidFill>
                  <a:schemeClr val="bg1"/>
                </a:solidFill>
                <a:latin typeface="Arial" charset="0"/>
              </a:rPr>
              <a:t>Aways</a:t>
            </a:r>
            <a:endParaRPr lang="en-US" sz="3600" dirty="0">
              <a:solidFill>
                <a:schemeClr val="bg1"/>
              </a:solidFill>
              <a:latin typeface="Arial" charset="0"/>
            </a:endParaRPr>
          </a:p>
        </p:txBody>
      </p:sp>
      <p:sp>
        <p:nvSpPr>
          <p:cNvPr id="14" name="Rectangle 4"/>
          <p:cNvSpPr>
            <a:spLocks noChangeArrowheads="1"/>
          </p:cNvSpPr>
          <p:nvPr/>
        </p:nvSpPr>
        <p:spPr bwMode="auto">
          <a:xfrm>
            <a:off x="1491343" y="2697729"/>
            <a:ext cx="10018485" cy="3970318"/>
          </a:xfrm>
          <a:prstGeom prst="rect">
            <a:avLst/>
          </a:prstGeom>
          <a:solidFill>
            <a:srgbClr val="6600CC"/>
          </a:solidFill>
          <a:ln w="9525">
            <a:solidFill>
              <a:schemeClr val="tx1"/>
            </a:solidFill>
            <a:miter lim="800000"/>
            <a:headEnd/>
            <a:tailEnd/>
          </a:ln>
        </p:spPr>
        <p:txBody>
          <a:bodyPr wrap="square" anchor="ctr">
            <a:spAutoFit/>
          </a:bodyPr>
          <a:lstStyle/>
          <a:p>
            <a:pPr marL="742950" indent="-742950">
              <a:buAutoNum type="arabicPeriod"/>
            </a:pPr>
            <a:r>
              <a:rPr lang="en-US" sz="3600" dirty="0">
                <a:solidFill>
                  <a:schemeClr val="bg1"/>
                </a:solidFill>
                <a:latin typeface="Arial" charset="0"/>
              </a:rPr>
              <a:t>When either side of the platform cares about the presence of the other side, our usual competitive pricing rules may go out the window.</a:t>
            </a:r>
          </a:p>
          <a:p>
            <a:pPr marL="742950" indent="-742950">
              <a:buAutoNum type="arabicPeriod"/>
            </a:pPr>
            <a:r>
              <a:rPr lang="en-US" sz="3600" dirty="0">
                <a:solidFill>
                  <a:schemeClr val="bg1"/>
                </a:solidFill>
                <a:latin typeface="Arial" charset="0"/>
              </a:rPr>
              <a:t>In this example, it is socially useful to price below marginal cost to get the low-value blue types to participate</a:t>
            </a:r>
          </a:p>
        </p:txBody>
      </p:sp>
      <p:sp>
        <p:nvSpPr>
          <p:cNvPr id="8" name="Text Box 5"/>
          <p:cNvSpPr txBox="1">
            <a:spLocks noChangeArrowheads="1"/>
          </p:cNvSpPr>
          <p:nvPr/>
        </p:nvSpPr>
        <p:spPr bwMode="auto">
          <a:xfrm>
            <a:off x="8320035" y="0"/>
            <a:ext cx="38719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Two-Sided Markets Hypo</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56827813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B5D20E1-480E-448B-80F1-C33C0996560C}" type="slidenum">
              <a:rPr lang="en-US" altLang="en-US" smtClean="0"/>
              <a:pPr>
                <a:defRPr/>
              </a:pPr>
              <a:t>86</a:t>
            </a:fld>
            <a:endParaRPr lang="en-US" altLang="en-US"/>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7033" y="707887"/>
            <a:ext cx="2746486" cy="229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4"/>
          <p:cNvSpPr>
            <a:spLocks noChangeArrowheads="1"/>
          </p:cNvSpPr>
          <p:nvPr/>
        </p:nvSpPr>
        <p:spPr bwMode="auto">
          <a:xfrm>
            <a:off x="1491344" y="1530868"/>
            <a:ext cx="5965370" cy="646331"/>
          </a:xfrm>
          <a:prstGeom prst="rect">
            <a:avLst/>
          </a:prstGeom>
          <a:solidFill>
            <a:srgbClr val="6600CC"/>
          </a:solidFill>
          <a:ln w="9525">
            <a:solidFill>
              <a:schemeClr val="tx1"/>
            </a:solidFill>
            <a:miter lim="800000"/>
            <a:headEnd/>
            <a:tailEnd/>
          </a:ln>
        </p:spPr>
        <p:txBody>
          <a:bodyPr wrap="square" anchor="ctr">
            <a:spAutoFit/>
          </a:bodyPr>
          <a:lstStyle/>
          <a:p>
            <a:r>
              <a:rPr lang="en-US" sz="3600" dirty="0">
                <a:solidFill>
                  <a:schemeClr val="bg1"/>
                </a:solidFill>
                <a:latin typeface="Arial" charset="0"/>
              </a:rPr>
              <a:t>Outcomes and Take </a:t>
            </a:r>
            <a:r>
              <a:rPr lang="en-US" sz="3600" dirty="0" err="1">
                <a:solidFill>
                  <a:schemeClr val="bg1"/>
                </a:solidFill>
                <a:latin typeface="Arial" charset="0"/>
              </a:rPr>
              <a:t>Aways</a:t>
            </a:r>
            <a:endParaRPr lang="en-US" sz="3600" dirty="0">
              <a:solidFill>
                <a:schemeClr val="bg1"/>
              </a:solidFill>
              <a:latin typeface="Arial" charset="0"/>
            </a:endParaRPr>
          </a:p>
        </p:txBody>
      </p:sp>
      <p:sp>
        <p:nvSpPr>
          <p:cNvPr id="14" name="Rectangle 4"/>
          <p:cNvSpPr>
            <a:spLocks noChangeArrowheads="1"/>
          </p:cNvSpPr>
          <p:nvPr/>
        </p:nvSpPr>
        <p:spPr bwMode="auto">
          <a:xfrm>
            <a:off x="1534886" y="3528726"/>
            <a:ext cx="9655628" cy="2308324"/>
          </a:xfrm>
          <a:prstGeom prst="rect">
            <a:avLst/>
          </a:prstGeom>
          <a:solidFill>
            <a:srgbClr val="6600CC"/>
          </a:solidFill>
          <a:ln w="9525">
            <a:solidFill>
              <a:schemeClr val="tx1"/>
            </a:solidFill>
            <a:miter lim="800000"/>
            <a:headEnd/>
            <a:tailEnd/>
          </a:ln>
        </p:spPr>
        <p:txBody>
          <a:bodyPr wrap="square" anchor="ctr">
            <a:spAutoFit/>
          </a:bodyPr>
          <a:lstStyle/>
          <a:p>
            <a:r>
              <a:rPr lang="en-US" sz="3600" dirty="0">
                <a:solidFill>
                  <a:schemeClr val="bg1"/>
                </a:solidFill>
                <a:latin typeface="Arial" charset="0"/>
              </a:rPr>
              <a:t>3. Blue types ignore the benefits that their participation confers on red types and so we need to subsidize low-value blue types to get the extra social benefits for the red types</a:t>
            </a:r>
          </a:p>
        </p:txBody>
      </p:sp>
      <p:sp>
        <p:nvSpPr>
          <p:cNvPr id="8" name="Text Box 5"/>
          <p:cNvSpPr txBox="1">
            <a:spLocks noChangeArrowheads="1"/>
          </p:cNvSpPr>
          <p:nvPr/>
        </p:nvSpPr>
        <p:spPr bwMode="auto">
          <a:xfrm>
            <a:off x="8320035" y="0"/>
            <a:ext cx="38719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Two-Sided Markets Hypo</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73895373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B5D20E1-480E-448B-80F1-C33C0996560C}" type="slidenum">
              <a:rPr lang="en-US" altLang="en-US" smtClean="0"/>
              <a:pPr>
                <a:defRPr/>
              </a:pPr>
              <a:t>87</a:t>
            </a:fld>
            <a:endParaRPr lang="en-US" altLang="en-US"/>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7033" y="707887"/>
            <a:ext cx="2746486" cy="229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4"/>
          <p:cNvSpPr>
            <a:spLocks noChangeArrowheads="1"/>
          </p:cNvSpPr>
          <p:nvPr/>
        </p:nvSpPr>
        <p:spPr bwMode="auto">
          <a:xfrm>
            <a:off x="1491344" y="1530868"/>
            <a:ext cx="5965370" cy="646331"/>
          </a:xfrm>
          <a:prstGeom prst="rect">
            <a:avLst/>
          </a:prstGeom>
          <a:solidFill>
            <a:srgbClr val="6600CC"/>
          </a:solidFill>
          <a:ln w="9525">
            <a:solidFill>
              <a:schemeClr val="tx1"/>
            </a:solidFill>
            <a:miter lim="800000"/>
            <a:headEnd/>
            <a:tailEnd/>
          </a:ln>
        </p:spPr>
        <p:txBody>
          <a:bodyPr wrap="square" anchor="ctr">
            <a:spAutoFit/>
          </a:bodyPr>
          <a:lstStyle/>
          <a:p>
            <a:r>
              <a:rPr lang="en-US" sz="3600" dirty="0">
                <a:solidFill>
                  <a:schemeClr val="bg1"/>
                </a:solidFill>
                <a:latin typeface="Arial" charset="0"/>
              </a:rPr>
              <a:t>Outcomes and Take </a:t>
            </a:r>
            <a:r>
              <a:rPr lang="en-US" sz="3600" dirty="0" err="1">
                <a:solidFill>
                  <a:schemeClr val="bg1"/>
                </a:solidFill>
                <a:latin typeface="Arial" charset="0"/>
              </a:rPr>
              <a:t>Aways</a:t>
            </a:r>
            <a:endParaRPr lang="en-US" sz="3600" dirty="0">
              <a:solidFill>
                <a:schemeClr val="bg1"/>
              </a:solidFill>
              <a:latin typeface="Arial" charset="0"/>
            </a:endParaRPr>
          </a:p>
        </p:txBody>
      </p:sp>
      <p:sp>
        <p:nvSpPr>
          <p:cNvPr id="14" name="Rectangle 4"/>
          <p:cNvSpPr>
            <a:spLocks noChangeArrowheads="1"/>
          </p:cNvSpPr>
          <p:nvPr/>
        </p:nvSpPr>
        <p:spPr bwMode="auto">
          <a:xfrm>
            <a:off x="1524000" y="3528726"/>
            <a:ext cx="9956799" cy="2308324"/>
          </a:xfrm>
          <a:prstGeom prst="rect">
            <a:avLst/>
          </a:prstGeom>
          <a:solidFill>
            <a:srgbClr val="6600CC"/>
          </a:solidFill>
          <a:ln w="9525">
            <a:solidFill>
              <a:schemeClr val="tx1"/>
            </a:solidFill>
            <a:miter lim="800000"/>
            <a:headEnd/>
            <a:tailEnd/>
          </a:ln>
        </p:spPr>
        <p:txBody>
          <a:bodyPr wrap="square" anchor="ctr">
            <a:spAutoFit/>
          </a:bodyPr>
          <a:lstStyle/>
          <a:p>
            <a:r>
              <a:rPr lang="en-US" sz="3600" dirty="0">
                <a:solidFill>
                  <a:schemeClr val="bg1"/>
                </a:solidFill>
                <a:latin typeface="Arial" charset="0"/>
              </a:rPr>
              <a:t>4. If we can’t separate the different blue types—if we have a pooling outcome—then the high-value blue types will benefit from the need to subsidize the low-value blue types</a:t>
            </a:r>
          </a:p>
        </p:txBody>
      </p:sp>
      <p:sp>
        <p:nvSpPr>
          <p:cNvPr id="8" name="Text Box 5"/>
          <p:cNvSpPr txBox="1">
            <a:spLocks noChangeArrowheads="1"/>
          </p:cNvSpPr>
          <p:nvPr/>
        </p:nvSpPr>
        <p:spPr bwMode="auto">
          <a:xfrm>
            <a:off x="8320035" y="0"/>
            <a:ext cx="38719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Two-Sided Markets Hypo</a:t>
            </a:r>
            <a:endParaRPr lang="en-US" b="1" i="0" dirty="0">
              <a:solidFill>
                <a:schemeClr val="accent4">
                  <a:lumMod val="75000"/>
                  <a:lumOff val="25000"/>
                </a:schemeClr>
              </a:solidFill>
              <a:latin typeface="+mn-lt"/>
              <a:cs typeface="Times New Roman" panose="02020603050405020304" pitchFamily="18" charset="0"/>
            </a:endParaRPr>
          </a:p>
        </p:txBody>
      </p:sp>
      <p:sp>
        <p:nvSpPr>
          <p:cNvPr id="9" name="Rectangle 7"/>
          <p:cNvSpPr>
            <a:spLocks noChangeArrowheads="1"/>
          </p:cNvSpPr>
          <p:nvPr/>
        </p:nvSpPr>
        <p:spPr bwMode="auto">
          <a:xfrm>
            <a:off x="12018963" y="6690738"/>
            <a:ext cx="173037" cy="157162"/>
          </a:xfrm>
          <a:prstGeom prst="rect">
            <a:avLst/>
          </a:prstGeom>
          <a:solidFill>
            <a:schemeClr val="bg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54837515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AC6DAA2-37D6-468A-8938-064814B71F4D}" type="slidenum">
              <a:rPr lang="en-US" altLang="en-US"/>
              <a:pPr>
                <a:defRPr/>
              </a:pPr>
              <a:t>88</a:t>
            </a:fld>
            <a:endParaRPr lang="en-US" altLang="en-US"/>
          </a:p>
        </p:txBody>
      </p:sp>
      <p:sp>
        <p:nvSpPr>
          <p:cNvPr id="14343" name="Rectangle 4"/>
          <p:cNvSpPr>
            <a:spLocks noChangeArrowheads="1"/>
          </p:cNvSpPr>
          <p:nvPr/>
        </p:nvSpPr>
        <p:spPr bwMode="auto">
          <a:xfrm>
            <a:off x="1306286" y="2370348"/>
            <a:ext cx="9555678" cy="2123658"/>
          </a:xfrm>
          <a:prstGeom prst="rect">
            <a:avLst/>
          </a:prstGeom>
          <a:solidFill>
            <a:srgbClr val="FFFFFF"/>
          </a:solidFill>
          <a:ln w="9525">
            <a:noFill/>
            <a:miter lim="800000"/>
            <a:headEnd/>
            <a:tailEnd/>
          </a:ln>
        </p:spPr>
        <p:txBody>
          <a:bodyPr wrap="square" anchor="ctr">
            <a:spAutoFit/>
          </a:bodyPr>
          <a:lstStyle/>
          <a:p>
            <a:pPr algn="ctr"/>
            <a:r>
              <a:rPr lang="en-US" sz="6600" b="1" dirty="0" smtClean="0">
                <a:solidFill>
                  <a:schemeClr val="accent4">
                    <a:lumMod val="50000"/>
                    <a:lumOff val="50000"/>
                  </a:schemeClr>
                </a:solidFill>
                <a:latin typeface="Arial" charset="0"/>
              </a:rPr>
              <a:t>Auctions and Monopoly Power</a:t>
            </a:r>
            <a:endParaRPr lang="en-US" sz="6600" b="1" dirty="0">
              <a:solidFill>
                <a:schemeClr val="accent4">
                  <a:lumMod val="50000"/>
                  <a:lumOff val="50000"/>
                </a:schemeClr>
              </a:solidFill>
              <a:latin typeface="Arial" charset="0"/>
            </a:endParaRPr>
          </a:p>
        </p:txBody>
      </p:sp>
    </p:spTree>
    <p:extLst>
      <p:ext uri="{BB962C8B-B14F-4D97-AF65-F5344CB8AC3E}">
        <p14:creationId xmlns:p14="http://schemas.microsoft.com/office/powerpoint/2010/main" val="3005043989"/>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Exercising Market Power in Auctions</a:t>
            </a:r>
          </a:p>
        </p:txBody>
      </p:sp>
      <p:sp>
        <p:nvSpPr>
          <p:cNvPr id="22531" name="Content Placeholder 2"/>
          <p:cNvSpPr>
            <a:spLocks noGrp="1"/>
          </p:cNvSpPr>
          <p:nvPr>
            <p:ph idx="1"/>
          </p:nvPr>
        </p:nvSpPr>
        <p:spPr/>
        <p:txBody>
          <a:bodyPr/>
          <a:lstStyle/>
          <a:p>
            <a:r>
              <a:rPr lang="en-US" dirty="0" smtClean="0"/>
              <a:t>Variant of Varian (2006)</a:t>
            </a:r>
          </a:p>
          <a:p>
            <a:pPr lvl="1"/>
            <a:r>
              <a:rPr lang="en-US" dirty="0" smtClean="0"/>
              <a:t>Auction Set Up: 3 ad slots</a:t>
            </a:r>
          </a:p>
          <a:p>
            <a:pPr lvl="3"/>
            <a:r>
              <a:rPr lang="en-US" dirty="0" smtClean="0"/>
              <a:t>1</a:t>
            </a:r>
            <a:r>
              <a:rPr lang="en-US" baseline="30000" dirty="0" smtClean="0"/>
              <a:t>st</a:t>
            </a:r>
            <a:r>
              <a:rPr lang="en-US" dirty="0" smtClean="0"/>
              <a:t> slot gets 100 clicks per day</a:t>
            </a:r>
          </a:p>
          <a:p>
            <a:pPr lvl="3"/>
            <a:r>
              <a:rPr lang="en-US" dirty="0" smtClean="0"/>
              <a:t>2</a:t>
            </a:r>
            <a:r>
              <a:rPr lang="en-US" baseline="30000" dirty="0" smtClean="0"/>
              <a:t>nd</a:t>
            </a:r>
            <a:r>
              <a:rPr lang="en-US" dirty="0" smtClean="0"/>
              <a:t> slot gets 80 clicks per day</a:t>
            </a:r>
          </a:p>
          <a:p>
            <a:pPr lvl="3"/>
            <a:r>
              <a:rPr lang="en-US" dirty="0" smtClean="0"/>
              <a:t>3rd slot gets 60 clicks per day</a:t>
            </a:r>
          </a:p>
          <a:p>
            <a:pPr lvl="2"/>
            <a:r>
              <a:rPr lang="en-US" dirty="0" smtClean="0"/>
              <a:t>3 advertisers, each values click at 50 cents</a:t>
            </a:r>
          </a:p>
          <a:p>
            <a:pPr lvl="1"/>
            <a:r>
              <a:rPr lang="en-US" dirty="0" smtClean="0"/>
              <a:t>Min bid requirement: 5 cents per click</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F2A1C6E9-C2B4-4F35-8988-894F4F34787E}" type="slidenum">
              <a:rPr lang="en-US" altLang="en-US" sz="1400">
                <a:solidFill>
                  <a:srgbClr val="000066"/>
                </a:solidFill>
                <a:latin typeface="Arial" panose="020B0604020202020204" pitchFamily="34" charset="0"/>
              </a:rPr>
              <a:pPr/>
              <a:t>89</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26653277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9</a:t>
            </a:fld>
            <a:endParaRPr lang="en-US" altLang="en-US" dirty="0"/>
          </a:p>
        </p:txBody>
      </p:sp>
      <p:sp>
        <p:nvSpPr>
          <p:cNvPr id="5"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9775371" y="0"/>
            <a:ext cx="241662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DARPA History</a:t>
            </a:r>
            <a:endParaRPr lang="en-US" b="1" i="0" dirty="0">
              <a:solidFill>
                <a:schemeClr val="accent4">
                  <a:lumMod val="75000"/>
                  <a:lumOff val="25000"/>
                </a:schemeClr>
              </a:solidFill>
              <a:latin typeface="+mn-lt"/>
              <a:cs typeface="Times New Roman" panose="02020603050405020304" pitchFamily="18" charset="0"/>
            </a:endParaRPr>
          </a:p>
        </p:txBody>
      </p:sp>
      <p:pic>
        <p:nvPicPr>
          <p:cNvPr id="8" name="Picture 7" descr="https://www.darpa.mil/about-us/timeline/where-the-future-becomes-now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465" y="461665"/>
            <a:ext cx="10338188" cy="5857240"/>
          </a:xfrm>
          <a:prstGeom prst="rect">
            <a:avLst/>
          </a:prstGeom>
        </p:spPr>
      </p:pic>
      <p:sp>
        <p:nvSpPr>
          <p:cNvPr id="9" name="Rectangle 8"/>
          <p:cNvSpPr/>
          <p:nvPr/>
        </p:nvSpPr>
        <p:spPr bwMode="auto">
          <a:xfrm>
            <a:off x="291402" y="2353528"/>
            <a:ext cx="11585750" cy="255454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rgbClr val="000000"/>
                </a:solidFill>
                <a:effectLst/>
              </a:rPr>
              <a:t>“</a:t>
            </a:r>
            <a:r>
              <a:rPr lang="en-US" sz="4000" b="1" dirty="0">
                <a:solidFill>
                  <a:schemeClr val="accent4">
                    <a:lumMod val="50000"/>
                    <a:lumOff val="50000"/>
                  </a:schemeClr>
                </a:solidFill>
              </a:rPr>
              <a:t>Out of this traumatic experience of technological surprise in the first moments of the Space Age, U.S. leadership created DARPA, initially with the shorter name Advanced Research Projects Agency (ARPA</a:t>
            </a:r>
            <a:r>
              <a:rPr lang="en-US" sz="4000" b="1" dirty="0" smtClean="0">
                <a:solidFill>
                  <a:schemeClr val="accent4">
                    <a:lumMod val="50000"/>
                    <a:lumOff val="50000"/>
                  </a:schemeClr>
                </a:solidFill>
              </a:rPr>
              <a:t>)</a:t>
            </a:r>
            <a:r>
              <a:rPr lang="en-US" sz="4000" dirty="0" smtClean="0">
                <a:solidFill>
                  <a:srgbClr val="000000"/>
                </a:solidFill>
              </a:rPr>
              <a:t>.”</a:t>
            </a:r>
            <a:endParaRPr kumimoji="1" lang="en-US" sz="40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43967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Market Power in Auctions</a:t>
            </a:r>
          </a:p>
        </p:txBody>
      </p:sp>
      <p:sp>
        <p:nvSpPr>
          <p:cNvPr id="23555" name="Content Placeholder 2"/>
          <p:cNvSpPr>
            <a:spLocks noGrp="1"/>
          </p:cNvSpPr>
          <p:nvPr>
            <p:ph idx="1"/>
          </p:nvPr>
        </p:nvSpPr>
        <p:spPr/>
        <p:txBody>
          <a:bodyPr/>
          <a:lstStyle/>
          <a:p>
            <a:r>
              <a:rPr lang="en-US" dirty="0" smtClean="0"/>
              <a:t>Equilibrium Outcome</a:t>
            </a:r>
          </a:p>
          <a:p>
            <a:pPr lvl="1"/>
            <a:r>
              <a:rPr lang="en-US" dirty="0" smtClean="0"/>
              <a:t>Advertisers need to receive same net value</a:t>
            </a:r>
          </a:p>
          <a:p>
            <a:pPr lvl="2"/>
            <a:r>
              <a:rPr lang="en-US" dirty="0" smtClean="0"/>
              <a:t>Person in slot three will pay minimum, 5 cents per click, and will get 60 clicks valued at 50 cents each</a:t>
            </a:r>
          </a:p>
          <a:p>
            <a:pPr lvl="2"/>
            <a:r>
              <a:rPr lang="en-US" dirty="0" smtClean="0"/>
              <a:t>Net is (.50-.05)*60 = $27</a:t>
            </a:r>
          </a:p>
          <a:p>
            <a:pPr lvl="2"/>
            <a:r>
              <a:rPr lang="en-US" dirty="0" smtClean="0"/>
              <a:t>Pays total of .05*60 = $3</a:t>
            </a:r>
          </a:p>
          <a:p>
            <a:pPr lvl="1"/>
            <a:endParaRPr lang="en-US" dirty="0" smtClean="0"/>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71711EE1-B1B9-47F4-82E4-FF8FEE24445B}" type="slidenum">
              <a:rPr lang="en-US" altLang="en-US" sz="1400">
                <a:solidFill>
                  <a:srgbClr val="000066"/>
                </a:solidFill>
                <a:latin typeface="Arial" panose="020B0604020202020204" pitchFamily="34" charset="0"/>
              </a:rPr>
              <a:pPr/>
              <a:t>90</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60988103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Market Power in Auctions</a:t>
            </a:r>
          </a:p>
        </p:txBody>
      </p:sp>
      <p:sp>
        <p:nvSpPr>
          <p:cNvPr id="24579" name="Content Placeholder 2"/>
          <p:cNvSpPr>
            <a:spLocks noGrp="1"/>
          </p:cNvSpPr>
          <p:nvPr>
            <p:ph idx="1"/>
          </p:nvPr>
        </p:nvSpPr>
        <p:spPr/>
        <p:txBody>
          <a:bodyPr/>
          <a:lstStyle/>
          <a:p>
            <a:pPr lvl="1"/>
            <a:r>
              <a:rPr lang="en-US" dirty="0" smtClean="0"/>
              <a:t>2</a:t>
            </a:r>
            <a:r>
              <a:rPr lang="en-US" baseline="30000" dirty="0" smtClean="0"/>
              <a:t>nd</a:t>
            </a:r>
            <a:r>
              <a:rPr lang="en-US" dirty="0" smtClean="0"/>
              <a:t> slot advertiser will net</a:t>
            </a:r>
          </a:p>
          <a:p>
            <a:pPr lvl="2"/>
            <a:r>
              <a:rPr lang="en-US" dirty="0" smtClean="0"/>
              <a:t>(.50-price)*80</a:t>
            </a:r>
          </a:p>
          <a:p>
            <a:pPr lvl="2"/>
            <a:r>
              <a:rPr lang="en-US" dirty="0" smtClean="0"/>
              <a:t>For equilibrium, that needs to equal 27</a:t>
            </a:r>
          </a:p>
          <a:p>
            <a:pPr lvl="2"/>
            <a:r>
              <a:rPr lang="en-US" dirty="0" smtClean="0"/>
              <a:t>Means p =.1625</a:t>
            </a:r>
          </a:p>
          <a:p>
            <a:pPr lvl="2"/>
            <a:r>
              <a:rPr lang="en-US" dirty="0" smtClean="0"/>
              <a:t>Pays total revenues of 80*.1625 = $13</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B685B30-1C35-4279-B668-D1C54A558D5D}" type="slidenum">
              <a:rPr lang="en-US" altLang="en-US" sz="1400">
                <a:solidFill>
                  <a:srgbClr val="000066"/>
                </a:solidFill>
                <a:latin typeface="Arial" panose="020B0604020202020204" pitchFamily="34" charset="0"/>
              </a:rPr>
              <a:pPr/>
              <a:t>91</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166334236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Market Power in Auctions</a:t>
            </a:r>
          </a:p>
        </p:txBody>
      </p:sp>
      <p:sp>
        <p:nvSpPr>
          <p:cNvPr id="25603" name="Content Placeholder 2"/>
          <p:cNvSpPr>
            <a:spLocks noGrp="1"/>
          </p:cNvSpPr>
          <p:nvPr>
            <p:ph idx="1"/>
          </p:nvPr>
        </p:nvSpPr>
        <p:spPr/>
        <p:txBody>
          <a:bodyPr/>
          <a:lstStyle/>
          <a:p>
            <a:pPr lvl="1"/>
            <a:r>
              <a:rPr lang="en-US" dirty="0" smtClean="0"/>
              <a:t>1</a:t>
            </a:r>
            <a:r>
              <a:rPr lang="en-US" baseline="30000" dirty="0" smtClean="0"/>
              <a:t>st</a:t>
            </a:r>
            <a:r>
              <a:rPr lang="en-US" dirty="0" smtClean="0"/>
              <a:t> slot advertiser will net</a:t>
            </a:r>
          </a:p>
          <a:p>
            <a:pPr lvl="2"/>
            <a:r>
              <a:rPr lang="en-US" dirty="0" smtClean="0"/>
              <a:t>(.50-price)*100</a:t>
            </a:r>
          </a:p>
          <a:p>
            <a:pPr lvl="2"/>
            <a:r>
              <a:rPr lang="en-US" dirty="0" smtClean="0"/>
              <a:t>Again, needs to net $27 in equilibrium</a:t>
            </a:r>
          </a:p>
          <a:p>
            <a:pPr lvl="2"/>
            <a:r>
              <a:rPr lang="en-US" dirty="0"/>
              <a:t>p</a:t>
            </a:r>
            <a:r>
              <a:rPr lang="en-US" dirty="0" smtClean="0"/>
              <a:t> = .23</a:t>
            </a:r>
          </a:p>
          <a:p>
            <a:pPr lvl="2"/>
            <a:r>
              <a:rPr lang="en-US" dirty="0" smtClean="0"/>
              <a:t>Total paid by 1</a:t>
            </a:r>
            <a:r>
              <a:rPr lang="en-US" baseline="30000" dirty="0" smtClean="0"/>
              <a:t>st</a:t>
            </a:r>
            <a:r>
              <a:rPr lang="en-US" dirty="0" smtClean="0"/>
              <a:t> slot advertiser is $23</a:t>
            </a:r>
          </a:p>
          <a:p>
            <a:r>
              <a:rPr lang="en-US" dirty="0" smtClean="0"/>
              <a:t>Total Revenues for Search Engine</a:t>
            </a:r>
          </a:p>
          <a:p>
            <a:pPr lvl="1"/>
            <a:r>
              <a:rPr lang="en-US" dirty="0" smtClean="0"/>
              <a:t>3+13+23 = 39</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24596CD-992D-4ED0-9188-DD5DE93B5F5E}" type="slidenum">
              <a:rPr lang="en-US" altLang="en-US" sz="1400">
                <a:solidFill>
                  <a:srgbClr val="000066"/>
                </a:solidFill>
                <a:latin typeface="Arial" panose="020B0604020202020204" pitchFamily="34" charset="0"/>
              </a:rPr>
              <a:pPr/>
              <a:t>92</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128978678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Market Power in Auctions</a:t>
            </a:r>
          </a:p>
        </p:txBody>
      </p:sp>
      <p:sp>
        <p:nvSpPr>
          <p:cNvPr id="26627" name="Content Placeholder 2"/>
          <p:cNvSpPr>
            <a:spLocks noGrp="1"/>
          </p:cNvSpPr>
          <p:nvPr>
            <p:ph idx="1"/>
          </p:nvPr>
        </p:nvSpPr>
        <p:spPr/>
        <p:txBody>
          <a:bodyPr/>
          <a:lstStyle/>
          <a:p>
            <a:r>
              <a:rPr lang="en-US" smtClean="0"/>
              <a:t>Results</a:t>
            </a:r>
          </a:p>
          <a:p>
            <a:pPr lvl="1"/>
            <a:r>
              <a:rPr lang="en-US" smtClean="0"/>
              <a:t>All three advertisers net $27, so auction is stable and pricing is driven off of reservation price for 3</a:t>
            </a:r>
            <a:r>
              <a:rPr lang="en-US" baseline="30000" smtClean="0"/>
              <a:t>rd</a:t>
            </a:r>
            <a:r>
              <a:rPr lang="en-US" smtClean="0"/>
              <a:t> slot and incremental value for being in above slot</a:t>
            </a:r>
          </a:p>
          <a:p>
            <a:pPr lvl="1"/>
            <a:r>
              <a:rPr lang="en-US" smtClean="0"/>
              <a:t>This is Vickrey-Clarke-Groves Mechanism</a:t>
            </a:r>
          </a:p>
          <a:p>
            <a:pPr lvl="1"/>
            <a:r>
              <a:rPr lang="en-US" smtClean="0"/>
              <a:t>Total Revs of $39</a:t>
            </a:r>
          </a:p>
          <a:p>
            <a:pPr lvl="1"/>
            <a:endParaRPr lang="en-US" smtClean="0"/>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77EB44F-6C63-4C7B-82B0-52C90B3C9E6F}" type="slidenum">
              <a:rPr lang="en-US" altLang="en-US" sz="1400">
                <a:solidFill>
                  <a:srgbClr val="000066"/>
                </a:solidFill>
                <a:latin typeface="Arial" panose="020B0604020202020204" pitchFamily="34" charset="0"/>
              </a:rPr>
              <a:pPr/>
              <a:t>93</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294589656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mtClean="0"/>
              <a:t>Market Power in Auctions</a:t>
            </a:r>
          </a:p>
        </p:txBody>
      </p:sp>
      <p:sp>
        <p:nvSpPr>
          <p:cNvPr id="27651" name="Content Placeholder 2"/>
          <p:cNvSpPr>
            <a:spLocks noGrp="1"/>
          </p:cNvSpPr>
          <p:nvPr>
            <p:ph idx="1"/>
          </p:nvPr>
        </p:nvSpPr>
        <p:spPr/>
        <p:txBody>
          <a:bodyPr/>
          <a:lstStyle/>
          <a:p>
            <a:r>
              <a:rPr lang="en-US" dirty="0" smtClean="0"/>
              <a:t>What happens if the search engine reduces the number of slots from 3 to 2?</a:t>
            </a:r>
          </a:p>
          <a:p>
            <a:pPr lvl="1"/>
            <a:r>
              <a:rPr lang="en-US" dirty="0" smtClean="0"/>
              <a:t>One bidder will be left out and competition to be included will exhaust net value</a:t>
            </a:r>
          </a:p>
          <a:p>
            <a:pPr lvl="1"/>
            <a:r>
              <a:rPr lang="en-US" dirty="0" smtClean="0"/>
              <a:t>Equilibrium bid is 50 cents per click—full value—for 180 clicks</a:t>
            </a:r>
          </a:p>
          <a:p>
            <a:pPr lvl="1"/>
            <a:r>
              <a:rPr lang="en-US" dirty="0" smtClean="0"/>
              <a:t>Revenues jump from $39 to $90</a:t>
            </a:r>
          </a:p>
          <a:p>
            <a:endParaRPr lang="en-US" dirty="0" smtClean="0"/>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15C08073-9E89-4354-9182-12AB07723C29}" type="slidenum">
              <a:rPr lang="en-US" altLang="en-US" sz="1400">
                <a:solidFill>
                  <a:srgbClr val="000066"/>
                </a:solidFill>
                <a:latin typeface="Arial" panose="020B0604020202020204" pitchFamily="34" charset="0"/>
              </a:rPr>
              <a:pPr/>
              <a:t>94</a:t>
            </a:fld>
            <a:endParaRPr lang="en-US" altLang="en-US" sz="1400">
              <a:solidFill>
                <a:srgbClr val="000066"/>
              </a:solidFill>
              <a:latin typeface="Arial" panose="020B0604020202020204" pitchFamily="34" charset="0"/>
            </a:endParaRPr>
          </a:p>
        </p:txBody>
      </p:sp>
    </p:spTree>
    <p:extLst>
      <p:ext uri="{BB962C8B-B14F-4D97-AF65-F5344CB8AC3E}">
        <p14:creationId xmlns:p14="http://schemas.microsoft.com/office/powerpoint/2010/main" val="422787748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mtClean="0"/>
              <a:t>Market Power in Auctions</a:t>
            </a:r>
          </a:p>
        </p:txBody>
      </p:sp>
      <p:sp>
        <p:nvSpPr>
          <p:cNvPr id="27651" name="Content Placeholder 2"/>
          <p:cNvSpPr>
            <a:spLocks noGrp="1"/>
          </p:cNvSpPr>
          <p:nvPr>
            <p:ph idx="1"/>
          </p:nvPr>
        </p:nvSpPr>
        <p:spPr/>
        <p:txBody>
          <a:bodyPr/>
          <a:lstStyle/>
          <a:p>
            <a:r>
              <a:rPr lang="en-US" dirty="0" smtClean="0"/>
              <a:t>Reducing slots—output—boosts profits to search engine.</a:t>
            </a:r>
          </a:p>
          <a:p>
            <a:r>
              <a:rPr lang="en-US" dirty="0" smtClean="0"/>
              <a:t>Key Point</a:t>
            </a:r>
          </a:p>
          <a:p>
            <a:pPr lvl="1"/>
            <a:r>
              <a:rPr lang="en-US" dirty="0" smtClean="0"/>
              <a:t>Exercise market power in auction markets by controlling the number of things sold</a:t>
            </a:r>
          </a:p>
          <a:p>
            <a:pPr lvl="1"/>
            <a:r>
              <a:rPr lang="en-US" dirty="0" smtClean="0"/>
              <a:t>Here that is the number of advertising slots</a:t>
            </a:r>
          </a:p>
          <a:p>
            <a:endParaRPr lang="en-US" dirty="0" smtClean="0"/>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15C08073-9E89-4354-9182-12AB07723C29}" type="slidenum">
              <a:rPr lang="en-US" altLang="en-US" sz="1400">
                <a:solidFill>
                  <a:srgbClr val="000066"/>
                </a:solidFill>
                <a:latin typeface="Arial" panose="020B0604020202020204" pitchFamily="34" charset="0"/>
              </a:rPr>
              <a:pPr/>
              <a:t>95</a:t>
            </a:fld>
            <a:endParaRPr lang="en-US" altLang="en-US" sz="1400">
              <a:solidFill>
                <a:srgbClr val="000066"/>
              </a:solidFill>
              <a:latin typeface="Arial" panose="020B0604020202020204" pitchFamily="34" charset="0"/>
            </a:endParaRPr>
          </a:p>
        </p:txBody>
      </p:sp>
      <p:sp>
        <p:nvSpPr>
          <p:cNvPr id="5" name="Rectangle 7"/>
          <p:cNvSpPr>
            <a:spLocks noChangeArrowheads="1"/>
          </p:cNvSpPr>
          <p:nvPr/>
        </p:nvSpPr>
        <p:spPr bwMode="auto">
          <a:xfrm>
            <a:off x="12018963" y="6690738"/>
            <a:ext cx="173037" cy="157162"/>
          </a:xfrm>
          <a:prstGeom prst="rect">
            <a:avLst/>
          </a:prstGeom>
          <a:solidFill>
            <a:schemeClr val="bg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97690834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AC6DAA2-37D6-468A-8938-064814B71F4D}" type="slidenum">
              <a:rPr lang="en-US" altLang="en-US"/>
              <a:pPr>
                <a:defRPr/>
              </a:pPr>
              <a:t>96</a:t>
            </a:fld>
            <a:endParaRPr lang="en-US" altLang="en-US"/>
          </a:p>
        </p:txBody>
      </p:sp>
      <p:sp>
        <p:nvSpPr>
          <p:cNvPr id="14343" name="Rectangle 4"/>
          <p:cNvSpPr>
            <a:spLocks noChangeArrowheads="1"/>
          </p:cNvSpPr>
          <p:nvPr/>
        </p:nvSpPr>
        <p:spPr bwMode="auto">
          <a:xfrm>
            <a:off x="512467" y="2878179"/>
            <a:ext cx="10801978" cy="1107996"/>
          </a:xfrm>
          <a:prstGeom prst="rect">
            <a:avLst/>
          </a:prstGeom>
          <a:solidFill>
            <a:srgbClr val="FFFFFF"/>
          </a:solidFill>
          <a:ln w="63500">
            <a:solidFill>
              <a:schemeClr val="accent4">
                <a:lumMod val="50000"/>
                <a:lumOff val="50000"/>
              </a:schemeClr>
            </a:solidFill>
            <a:miter lim="800000"/>
            <a:headEnd/>
            <a:tailEnd/>
          </a:ln>
        </p:spPr>
        <p:txBody>
          <a:bodyPr wrap="square" anchor="ctr">
            <a:spAutoFit/>
          </a:bodyPr>
          <a:lstStyle/>
          <a:p>
            <a:pPr algn="ctr"/>
            <a:r>
              <a:rPr lang="en-US" sz="6600" b="1" dirty="0" smtClean="0">
                <a:solidFill>
                  <a:schemeClr val="accent4">
                    <a:lumMod val="50000"/>
                    <a:lumOff val="50000"/>
                  </a:schemeClr>
                </a:solidFill>
                <a:latin typeface="Arial" charset="0"/>
              </a:rPr>
              <a:t>Google Evolves</a:t>
            </a:r>
            <a:endParaRPr lang="en-US" sz="6600" b="1" dirty="0">
              <a:solidFill>
                <a:schemeClr val="accent4">
                  <a:lumMod val="50000"/>
                  <a:lumOff val="50000"/>
                </a:schemeClr>
              </a:solidFill>
              <a:latin typeface="Arial" charset="0"/>
            </a:endParaRPr>
          </a:p>
        </p:txBody>
      </p:sp>
    </p:spTree>
    <p:extLst>
      <p:ext uri="{BB962C8B-B14F-4D97-AF65-F5344CB8AC3E}">
        <p14:creationId xmlns:p14="http://schemas.microsoft.com/office/powerpoint/2010/main" val="3063210153"/>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97</a:t>
            </a:fld>
            <a:endParaRPr lang="en-US" altLang="en-US" dirty="0"/>
          </a:p>
        </p:txBody>
      </p:sp>
      <p:pic>
        <p:nvPicPr>
          <p:cNvPr id="4" name="Picture 3" descr="Google Achieves Significant Business, Growth Milestones in 2000 – News announcements – News from Google – Google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2158" y="585918"/>
            <a:ext cx="9057917" cy="5697206"/>
          </a:xfrm>
          <a:prstGeom prst="rect">
            <a:avLst/>
          </a:prstGeom>
        </p:spPr>
      </p:pic>
      <p:sp>
        <p:nvSpPr>
          <p:cNvPr id="5" name="Text Box 5"/>
          <p:cNvSpPr txBox="1">
            <a:spLocks noChangeArrowheads="1"/>
          </p:cNvSpPr>
          <p:nvPr/>
        </p:nvSpPr>
        <p:spPr bwMode="auto">
          <a:xfrm>
            <a:off x="8239647" y="6511724"/>
            <a:ext cx="39523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Announcement, Feb 1, 2001</a:t>
            </a:r>
            <a:endParaRPr lang="en-US" sz="1800" i="0" dirty="0">
              <a:solidFill>
                <a:schemeClr val="accent4">
                  <a:lumMod val="75000"/>
                  <a:lumOff val="25000"/>
                </a:schemeClr>
              </a:solidFill>
              <a:latin typeface="+mn-lt"/>
              <a:cs typeface="Times New Roman" panose="02020603050405020304" pitchFamily="18" charset="0"/>
            </a:endParaRPr>
          </a:p>
        </p:txBody>
      </p:sp>
      <p:sp>
        <p:nvSpPr>
          <p:cNvPr id="6"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7" name="Rectangle 6"/>
          <p:cNvSpPr/>
          <p:nvPr/>
        </p:nvSpPr>
        <p:spPr bwMode="auto">
          <a:xfrm>
            <a:off x="1075174" y="1233919"/>
            <a:ext cx="9976057" cy="440120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In 2000, Google surpassed all other search engines in delivering the largest index available on the World Wide Web. Supported by an infrastructure of more than 6,000 Linux-based computer servers in multiple data centers by the end of the year, </a:t>
            </a:r>
            <a:r>
              <a:rPr lang="en-US" sz="4000" b="1" dirty="0">
                <a:solidFill>
                  <a:schemeClr val="accent4">
                    <a:lumMod val="50000"/>
                    <a:lumOff val="50000"/>
                  </a:schemeClr>
                </a:solidFill>
              </a:rPr>
              <a:t>Google’s index comprised more than 1.3 billion indexed web </a:t>
            </a:r>
            <a:r>
              <a:rPr lang="en-US" sz="4000" b="1" dirty="0" smtClean="0">
                <a:solidFill>
                  <a:schemeClr val="accent4">
                    <a:lumMod val="50000"/>
                    <a:lumOff val="50000"/>
                  </a:schemeClr>
                </a:solidFill>
              </a:rPr>
              <a:t>pages</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8" name="Text Box 5"/>
          <p:cNvSpPr txBox="1">
            <a:spLocks noChangeArrowheads="1"/>
          </p:cNvSpPr>
          <p:nvPr/>
        </p:nvSpPr>
        <p:spPr bwMode="auto">
          <a:xfrm>
            <a:off x="9455500" y="0"/>
            <a:ext cx="273649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Indexing Growth</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88966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98</a:t>
            </a:fld>
            <a:endParaRPr lang="en-US" altLang="en-US" dirty="0"/>
          </a:p>
        </p:txBody>
      </p:sp>
      <p:pic>
        <p:nvPicPr>
          <p:cNvPr id="4" name="Picture 3" descr="Google Achieves Significant Business, Growth Milestones in 2000 – News announcements – News from Google – Google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2158" y="585918"/>
            <a:ext cx="9057917" cy="5697206"/>
          </a:xfrm>
          <a:prstGeom prst="rect">
            <a:avLst/>
          </a:prstGeom>
        </p:spPr>
      </p:pic>
      <p:sp>
        <p:nvSpPr>
          <p:cNvPr id="5" name="Text Box 5"/>
          <p:cNvSpPr txBox="1">
            <a:spLocks noChangeArrowheads="1"/>
          </p:cNvSpPr>
          <p:nvPr/>
        </p:nvSpPr>
        <p:spPr bwMode="auto">
          <a:xfrm>
            <a:off x="8169310" y="6493430"/>
            <a:ext cx="40226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Announcement, Feb 1, 2001</a:t>
            </a:r>
            <a:endParaRPr lang="en-US" sz="1800" i="0" dirty="0">
              <a:solidFill>
                <a:schemeClr val="accent4">
                  <a:lumMod val="75000"/>
                  <a:lumOff val="25000"/>
                </a:schemeClr>
              </a:solidFill>
              <a:latin typeface="+mn-lt"/>
              <a:cs typeface="Times New Roman" panose="02020603050405020304" pitchFamily="18" charset="0"/>
            </a:endParaRPr>
          </a:p>
        </p:txBody>
      </p:sp>
      <p:sp>
        <p:nvSpPr>
          <p:cNvPr id="6"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7" name="Rectangle 6"/>
          <p:cNvSpPr/>
          <p:nvPr/>
        </p:nvSpPr>
        <p:spPr bwMode="auto">
          <a:xfrm>
            <a:off x="1216482" y="1115661"/>
            <a:ext cx="9684024" cy="501675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smtClean="0">
                <a:solidFill>
                  <a:schemeClr val="bg2"/>
                </a:solidFill>
              </a:rPr>
              <a:t>Traffic </a:t>
            </a:r>
            <a:r>
              <a:rPr lang="en-US" sz="4000" dirty="0">
                <a:solidFill>
                  <a:schemeClr val="bg2"/>
                </a:solidFill>
              </a:rPr>
              <a:t>to the company’s destination site continually broke new records, and by the end of the year, increased to more than 27 million searches per day. Combined with traffic from its customers’ sites, </a:t>
            </a:r>
            <a:r>
              <a:rPr lang="en-US" sz="4000" b="1" dirty="0">
                <a:solidFill>
                  <a:schemeClr val="accent4">
                    <a:lumMod val="50000"/>
                    <a:lumOff val="50000"/>
                  </a:schemeClr>
                </a:solidFill>
              </a:rPr>
              <a:t>Google provided more than 60 million searches per day in 2000, achieving a 3,180 percent increase from the start of the </a:t>
            </a:r>
            <a:r>
              <a:rPr lang="en-US" sz="4000" b="1" dirty="0" smtClean="0">
                <a:solidFill>
                  <a:schemeClr val="accent4">
                    <a:lumMod val="50000"/>
                    <a:lumOff val="50000"/>
                  </a:schemeClr>
                </a:solidFill>
              </a:rPr>
              <a:t>year</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8" name="Text Box 5"/>
          <p:cNvSpPr txBox="1">
            <a:spLocks noChangeArrowheads="1"/>
          </p:cNvSpPr>
          <p:nvPr/>
        </p:nvSpPr>
        <p:spPr bwMode="auto">
          <a:xfrm>
            <a:off x="9857433" y="0"/>
            <a:ext cx="233456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Traffic Growth</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51385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99</a:t>
            </a:fld>
            <a:endParaRPr lang="en-US" altLang="en-US" dirty="0"/>
          </a:p>
        </p:txBody>
      </p:sp>
      <p:pic>
        <p:nvPicPr>
          <p:cNvPr id="3" name="Picture 2" descr="Google Introduces New Pricing For Popular Self-Service Online Advertising Program – News announcements – News from Google – Google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465" y="537883"/>
            <a:ext cx="10338188" cy="5857240"/>
          </a:xfrm>
          <a:prstGeom prst="rect">
            <a:avLst/>
          </a:prstGeom>
        </p:spPr>
      </p:pic>
      <p:sp>
        <p:nvSpPr>
          <p:cNvPr id="4" name="Text Box 5"/>
          <p:cNvSpPr txBox="1">
            <a:spLocks noChangeArrowheads="1"/>
          </p:cNvSpPr>
          <p:nvPr/>
        </p:nvSpPr>
        <p:spPr bwMode="auto">
          <a:xfrm>
            <a:off x="8169310" y="6493430"/>
            <a:ext cx="40226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Announcement, Feb 20, 2002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5" name="Rectangle 7"/>
          <p:cNvSpPr>
            <a:spLocks noChangeArrowheads="1"/>
          </p:cNvSpPr>
          <p:nvPr/>
        </p:nvSpPr>
        <p:spPr bwMode="auto">
          <a:xfrm>
            <a:off x="12018963" y="6705600"/>
            <a:ext cx="173037" cy="157162"/>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6" name="Rectangle 5"/>
          <p:cNvSpPr/>
          <p:nvPr/>
        </p:nvSpPr>
        <p:spPr bwMode="auto">
          <a:xfrm>
            <a:off x="758693" y="969168"/>
            <a:ext cx="10816779" cy="501675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4000" i="0" u="none" strike="noStrike" cap="none" normalizeH="0" baseline="0" dirty="0" smtClean="0">
                <a:ln>
                  <a:noFill/>
                </a:ln>
                <a:solidFill>
                  <a:schemeClr val="bg2"/>
                </a:solidFill>
                <a:effectLst/>
              </a:rPr>
              <a:t>“</a:t>
            </a:r>
            <a:r>
              <a:rPr lang="en-US" sz="4000" dirty="0">
                <a:solidFill>
                  <a:schemeClr val="bg2"/>
                </a:solidFill>
              </a:rPr>
              <a:t>Google Inc., developer of the award-winning Google search engine, today announced the availability of AdWords </a:t>
            </a:r>
            <a:r>
              <a:rPr lang="en-US" sz="4000" dirty="0" smtClean="0">
                <a:solidFill>
                  <a:schemeClr val="bg2"/>
                </a:solidFill>
              </a:rPr>
              <a:t>Select(TM</a:t>
            </a:r>
            <a:r>
              <a:rPr lang="en-US" sz="4000" dirty="0">
                <a:solidFill>
                  <a:schemeClr val="bg2"/>
                </a:solidFill>
              </a:rPr>
              <a:t>), an updated version of the AdWords self-service advertising system with a number of new enhancements, including </a:t>
            </a:r>
            <a:r>
              <a:rPr lang="en-US" sz="4000" b="1" dirty="0">
                <a:solidFill>
                  <a:schemeClr val="accent4">
                    <a:lumMod val="50000"/>
                    <a:lumOff val="50000"/>
                  </a:schemeClr>
                </a:solidFill>
              </a:rPr>
              <a:t>cost-per-click (CPC)-based pricing. This dynamic pricing plan enables advertisers to pay only when their ads are clicked on by </a:t>
            </a:r>
            <a:r>
              <a:rPr lang="en-US" sz="4000" b="1" dirty="0" smtClean="0">
                <a:solidFill>
                  <a:schemeClr val="accent4">
                    <a:lumMod val="50000"/>
                    <a:lumOff val="50000"/>
                  </a:schemeClr>
                </a:solidFill>
              </a:rPr>
              <a:t>users</a:t>
            </a:r>
            <a:r>
              <a:rPr lang="en-US" sz="4000" dirty="0" smtClean="0">
                <a:solidFill>
                  <a:schemeClr val="bg2"/>
                </a:solidFill>
              </a:rPr>
              <a:t>.”</a:t>
            </a:r>
            <a:endParaRPr kumimoji="1" lang="en-US" sz="4000" i="0" u="none" strike="noStrike" cap="none" normalizeH="0" baseline="0" dirty="0" smtClean="0">
              <a:ln>
                <a:noFill/>
              </a:ln>
              <a:solidFill>
                <a:schemeClr val="bg2"/>
              </a:solidFill>
              <a:effectLst/>
            </a:endParaRPr>
          </a:p>
        </p:txBody>
      </p:sp>
      <p:sp>
        <p:nvSpPr>
          <p:cNvPr id="7" name="Text Box 5"/>
          <p:cNvSpPr txBox="1">
            <a:spLocks noChangeArrowheads="1"/>
          </p:cNvSpPr>
          <p:nvPr/>
        </p:nvSpPr>
        <p:spPr bwMode="auto">
          <a:xfrm>
            <a:off x="8780929" y="0"/>
            <a:ext cx="341106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Cost Per Click Pricing</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08856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23" presetClass="entr" presetSubtype="16"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12952</TotalTime>
  <Words>8604</Words>
  <Application>Microsoft Office PowerPoint</Application>
  <PresentationFormat>Widescreen</PresentationFormat>
  <Paragraphs>976</Paragraphs>
  <Slides>200</Slides>
  <Notes>60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200</vt:i4>
      </vt:variant>
    </vt:vector>
  </HeadingPairs>
  <TitlesOfParts>
    <vt:vector size="207" baseType="lpstr">
      <vt:lpstr>ACaslon Regular</vt:lpstr>
      <vt:lpstr>Arial</vt:lpstr>
      <vt:lpstr>Helvetica</vt:lpstr>
      <vt:lpstr>Monotype Sorts</vt:lpstr>
      <vt:lpstr>Times New Roman</vt:lpstr>
      <vt:lpstr>Generic (Standard)</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SCS</vt:lpstr>
      <vt:lpstr>SCS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Exercising Market Power in Auctions</vt:lpstr>
      <vt:lpstr>Market Power in Auctions</vt:lpstr>
      <vt:lpstr>Market Power in Auctions</vt:lpstr>
      <vt:lpstr>Market Power in Auctions</vt:lpstr>
      <vt:lpstr>Market Power in Auctions</vt:lpstr>
      <vt:lpstr>Market Power in Auctions</vt:lpstr>
      <vt:lpstr>Market Power in Auctions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University of Chicago Law 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rpicker</cp:lastModifiedBy>
  <cp:revision>1468</cp:revision>
  <cp:lastPrinted>2015-07-07T16:41:28Z</cp:lastPrinted>
  <dcterms:created xsi:type="dcterms:W3CDTF">1999-10-27T15:27:59Z</dcterms:created>
  <dcterms:modified xsi:type="dcterms:W3CDTF">2017-07-19T19:10:17Z</dcterms:modified>
</cp:coreProperties>
</file>